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69.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168.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7.xml" ContentType="application/vnd.openxmlformats-officedocument.presentationml.slide+xml"/>
  <Override PartName="/ppt/slides/slide43.xml" ContentType="application/vnd.openxmlformats-officedocument.presentationml.slide+xml"/>
  <Override PartName="/ppt/slides/slide99.xml" ContentType="application/vnd.openxmlformats-officedocument.presentationml.slide+xml"/>
  <Override PartName="/ppt/slides/slide163.xml" ContentType="application/vnd.openxmlformats-officedocument.presentationml.slide+xml"/>
  <Override PartName="/ppt/slides/slide162.xml" ContentType="application/vnd.openxmlformats-officedocument.presentationml.slide+xml"/>
  <Override PartName="/ppt/slides/slide161.xml" ContentType="application/vnd.openxmlformats-officedocument.presentationml.slide+xml"/>
  <Override PartName="/ppt/slides/slide160.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95.xml" ContentType="application/vnd.openxmlformats-officedocument.presentationml.slide+xml"/>
  <Override PartName="/ppt/slides/slide194.xml" ContentType="application/vnd.openxmlformats-officedocument.presentationml.slide+xml"/>
  <Override PartName="/ppt/slides/slide159.xml" ContentType="application/vnd.openxmlformats-officedocument.presentationml.slide+xml"/>
  <Override PartName="/ppt/slides/slide158.xml" ContentType="application/vnd.openxmlformats-officedocument.presentationml.slide+xml"/>
  <Override PartName="/ppt/slides/slide15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93.xml" ContentType="application/vnd.openxmlformats-officedocument.presentationml.slide+xml"/>
  <Override PartName="/ppt/slides/slide192.xml" ContentType="application/vnd.openxmlformats-officedocument.presentationml.slide+xml"/>
  <Override PartName="/ppt/slides/slide191.xml" ContentType="application/vnd.openxmlformats-officedocument.presentationml.slide+xml"/>
  <Override PartName="/ppt/slides/slide178.xml" ContentType="application/vnd.openxmlformats-officedocument.presentationml.slide+xml"/>
  <Override PartName="/ppt/slides/slide177.xml" ContentType="application/vnd.openxmlformats-officedocument.presentationml.slide+xml"/>
  <Override PartName="/ppt/slides/slide176.xml" ContentType="application/vnd.openxmlformats-officedocument.presentationml.slide+xml"/>
  <Override PartName="/ppt/slides/slide175.xml" ContentType="application/vnd.openxmlformats-officedocument.presentationml.slide+xml"/>
  <Override PartName="/ppt/slides/slide174.xml" ContentType="application/vnd.openxmlformats-officedocument.presentationml.slide+xml"/>
  <Override PartName="/ppt/slides/slide173.xml" ContentType="application/vnd.openxmlformats-officedocument.presentationml.slide+xml"/>
  <Override PartName="/ppt/slides/slide172.xml" ContentType="application/vnd.openxmlformats-officedocument.presentationml.slide+xml"/>
  <Override PartName="/ppt/slides/slide171.xml" ContentType="application/vnd.openxmlformats-officedocument.presentationml.slide+xml"/>
  <Override PartName="/ppt/slides/slide170.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90.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87.xml" ContentType="application/vnd.openxmlformats-officedocument.presentationml.slide+xml"/>
  <Override PartName="/ppt/slides/slide186.xml" ContentType="application/vnd.openxmlformats-officedocument.presentationml.slide+xml"/>
  <Override PartName="/ppt/slides/slide185.xml" ContentType="application/vnd.openxmlformats-officedocument.presentationml.slide+xml"/>
  <Override PartName="/ppt/slides/slide184.xml" ContentType="application/vnd.openxmlformats-officedocument.presentationml.slide+xml"/>
  <Override PartName="/ppt/slides/slide183.xml" ContentType="application/vnd.openxmlformats-officedocument.presentationml.slide+xml"/>
  <Override PartName="/ppt/slides/slide182.xml" ContentType="application/vnd.openxmlformats-officedocument.presentationml.slide+xml"/>
  <Override PartName="/ppt/slides/slide147.xml" ContentType="application/vnd.openxmlformats-officedocument.presentationml.slide+xml"/>
  <Override PartName="/ppt/slides/slide98.xml" ContentType="application/vnd.openxmlformats-officedocument.presentationml.slide+xml"/>
  <Override PartName="/ppt/slides/slide145.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22.xml" ContentType="application/vnd.openxmlformats-officedocument.presentationml.slide+xml"/>
  <Override PartName="/ppt/slides/slide146.xml" ContentType="application/vnd.openxmlformats-officedocument.presentationml.slide+xml"/>
  <Override PartName="/ppt/slides/slide124.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35.xml" ContentType="application/vnd.openxmlformats-officedocument.presentationml.slide+xml"/>
  <Override PartName="/ppt/slides/slide123.xml" ContentType="application/vnd.openxmlformats-officedocument.presentationml.slide+xml"/>
  <Override PartName="/ppt/slides/slide133.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34.xml" ContentType="application/vnd.openxmlformats-officedocument.presentationml.slide+xml"/>
  <Override PartName="/ppt/slides/slide130.xml" ContentType="application/vnd.openxmlformats-officedocument.presentationml.slide+xml"/>
  <Override PartName="/ppt/slides/slide132.xml" ContentType="application/vnd.openxmlformats-officedocument.presentationml.slide+xml"/>
  <Override PartName="/ppt/slides/slide129.xml" ContentType="application/vnd.openxmlformats-officedocument.presentationml.slide+xml"/>
  <Override PartName="/ppt/slides/slide131.xml" ContentType="application/vnd.openxmlformats-officedocument.presentationml.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51.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81.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93.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90.xml" ContentType="application/vnd.openxmlformats-officedocument.presentationml.notesSlide+xml"/>
  <Override PartName="/ppt/notesSlides/notesSlide89.xml" ContentType="application/vnd.openxmlformats-officedocument.presentationml.notesSlide+xml"/>
  <Override PartName="/ppt/notesSlides/notesSlide8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192.xml" ContentType="application/vnd.openxmlformats-officedocument.presentationml.notesSlide+xml"/>
  <Override PartName="/ppt/notesSlides/notesSlide191.xml" ContentType="application/vnd.openxmlformats-officedocument.presentationml.notesSlide+xml"/>
  <Override PartName="/ppt/notesSlides/notesSlide190.xml" ContentType="application/vnd.openxmlformats-officedocument.presentationml.notesSlide+xml"/>
  <Override PartName="/ppt/notesSlides/notesSlide189.xml" ContentType="application/vnd.openxmlformats-officedocument.presentationml.notesSlide+xml"/>
  <Override PartName="/ppt/notesSlides/notesSlide188.xml" ContentType="application/vnd.openxmlformats-officedocument.presentationml.notesSlide+xml"/>
  <Override PartName="/ppt/notesSlides/notesSlide187.xml" ContentType="application/vnd.openxmlformats-officedocument.presentationml.notesSlide+xml"/>
  <Override PartName="/ppt/notesSlides/notesSlide186.xml" ContentType="application/vnd.openxmlformats-officedocument.presentationml.notesSlide+xml"/>
  <Override PartName="/ppt/notesSlides/notesSlide193.xml" ContentType="application/vnd.openxmlformats-officedocument.presentationml.notesSlide+xml"/>
  <Override PartName="/ppt/notesSlides/notesSlide185.xml" ContentType="application/vnd.openxmlformats-officedocument.presentationml.notesSlide+xml"/>
  <Override PartName="/ppt/notesSlides/notesSlide184.xml" ContentType="application/vnd.openxmlformats-officedocument.presentationml.notesSlide+xml"/>
  <Override PartName="/ppt/notesSlides/notesSlide183.xml" ContentType="application/vnd.openxmlformats-officedocument.presentationml.notesSlide+xml"/>
  <Override PartName="/ppt/notesSlides/notesSlide174.xml" ContentType="application/vnd.openxmlformats-officedocument.presentationml.notesSlide+xml"/>
  <Override PartName="/ppt/notesSlides/notesSlide173.xml" ContentType="application/vnd.openxmlformats-officedocument.presentationml.notesSlide+xml"/>
  <Override PartName="/ppt/notesSlides/notesSlide172.xml" ContentType="application/vnd.openxmlformats-officedocument.presentationml.notesSlide+xml"/>
  <Override PartName="/ppt/notesSlides/notesSlide171.xml" ContentType="application/vnd.openxmlformats-officedocument.presentationml.notesSlide+xml"/>
  <Override PartName="/ppt/notesSlides/notesSlide170.xml" ContentType="application/vnd.openxmlformats-officedocument.presentationml.notesSlide+xml"/>
  <Override PartName="/ppt/notesSlides/notesSlide169.xml" ContentType="application/vnd.openxmlformats-officedocument.presentationml.notesSlide+xml"/>
  <Override PartName="/ppt/notesSlides/notesSlide168.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82.xml" ContentType="application/vnd.openxmlformats-officedocument.presentationml.notesSlide+xml"/>
  <Override PartName="/ppt/notesSlides/notesSlide181.xml" ContentType="application/vnd.openxmlformats-officedocument.presentationml.notesSlide+xml"/>
  <Override PartName="/ppt/notesSlides/notesSlide180.xml" ContentType="application/vnd.openxmlformats-officedocument.presentationml.notesSlide+xml"/>
  <Override PartName="/ppt/notesSlides/notesSlide179.xml" ContentType="application/vnd.openxmlformats-officedocument.presentationml.notesSlide+xml"/>
  <Override PartName="/ppt/notesSlides/notesSlide178.xml" ContentType="application/vnd.openxmlformats-officedocument.presentationml.notesSlide+xml"/>
  <Override PartName="/ppt/notesSlides/notesSlide177.xml" ContentType="application/vnd.openxmlformats-officedocument.presentationml.notesSlide+xml"/>
  <Override PartName="/ppt/notesSlides/notesSlide167.xml" ContentType="application/vnd.openxmlformats-officedocument.presentationml.notesSlide+xml"/>
  <Override PartName="/ppt/notesSlides/notesSlide166.xml" ContentType="application/vnd.openxmlformats-officedocument.presentationml.notesSlide+xml"/>
  <Override PartName="/ppt/notesSlides/notesSlide165.xml" ContentType="application/vnd.openxmlformats-officedocument.presentationml.notesSlide+xml"/>
  <Override PartName="/ppt/notesSlides/notesSlide122.xml" ContentType="application/vnd.openxmlformats-officedocument.presentationml.notesSlide+xml"/>
  <Override PartName="/ppt/notesSlides/notesSlide121.xml" ContentType="application/vnd.openxmlformats-officedocument.presentationml.notesSlide+xml"/>
  <Override PartName="/ppt/notesSlides/notesSlide120.xml" ContentType="application/vnd.openxmlformats-officedocument.presentationml.notesSlide+xml"/>
  <Override PartName="/ppt/notesSlides/notesSlide119.xml" ContentType="application/vnd.openxmlformats-officedocument.presentationml.notesSlide+xml"/>
  <Override PartName="/ppt/notesSlides/notesSlide118.xml" ContentType="application/vnd.openxmlformats-officedocument.presentationml.notesSlide+xml"/>
  <Override PartName="/ppt/notesSlides/notesSlide117.xml" ContentType="application/vnd.openxmlformats-officedocument.presentationml.notesSlide+xml"/>
  <Override PartName="/ppt/notesSlides/notesSlide116.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32.xml" ContentType="application/vnd.openxmlformats-officedocument.presentationml.notesSlide+xml"/>
  <Override PartName="/ppt/notesSlides/notesSlide131.xml" ContentType="application/vnd.openxmlformats-officedocument.presentationml.notesSlide+xml"/>
  <Override PartName="/ppt/notesSlides/notesSlide130.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27.xml" ContentType="application/vnd.openxmlformats-officedocument.presentationml.notesSlide+xml"/>
  <Override PartName="/ppt/notesSlides/notesSlide126.xml" ContentType="application/vnd.openxmlformats-officedocument.presentationml.notesSlide+xml"/>
  <Override PartName="/ppt/notesSlides/notesSlide115.xml" ContentType="application/vnd.openxmlformats-officedocument.presentationml.notesSlide+xml"/>
  <Override PartName="/ppt/notesSlides/notesSlide114.xml" ContentType="application/vnd.openxmlformats-officedocument.presentationml.notesSlide+xml"/>
  <Override PartName="/ppt/notesSlides/notesSlide113.xml" ContentType="application/vnd.openxmlformats-officedocument.presentationml.notesSlide+xml"/>
  <Override PartName="/ppt/notesSlides/notesSlide103.xml" ContentType="application/vnd.openxmlformats-officedocument.presentationml.notesSlide+xml"/>
  <Override PartName="/ppt/notesSlides/notesSlide102.xml" ContentType="application/vnd.openxmlformats-officedocument.presentationml.notesSlide+xml"/>
  <Override PartName="/ppt/notesSlides/notesSlide101.xml" ContentType="application/vnd.openxmlformats-officedocument.presentationml.notesSlide+xml"/>
  <Override PartName="/ppt/notesSlides/notesSlide100.xml" ContentType="application/vnd.openxmlformats-officedocument.presentationml.notesSlide+xml"/>
  <Override PartName="/ppt/notesSlides/notesSlide99.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12.xml" ContentType="application/vnd.openxmlformats-officedocument.presentationml.notesSlide+xml"/>
  <Override PartName="/ppt/notesSlides/notesSlide111.xml" ContentType="application/vnd.openxmlformats-officedocument.presentationml.notesSlide+xml"/>
  <Override PartName="/ppt/notesSlides/notesSlide110.xml" ContentType="application/vnd.openxmlformats-officedocument.presentationml.notesSlide+xml"/>
  <Override PartName="/ppt/notesSlides/notesSlide109.xml" ContentType="application/vnd.openxmlformats-officedocument.presentationml.notesSlide+xml"/>
  <Override PartName="/ppt/notesSlides/notesSlide108.xml" ContentType="application/vnd.openxmlformats-officedocument.presentationml.notesSlide+xml"/>
  <Override PartName="/ppt/notesSlides/notesSlide107.xml" ContentType="application/vnd.openxmlformats-officedocument.presentationml.notesSlide+xml"/>
  <Override PartName="/ppt/notesSlides/notesSlide133.xml" ContentType="application/vnd.openxmlformats-officedocument.presentationml.notesSlide+xml"/>
  <Override PartName="/ppt/notesSlides/notesSlide135.xml" ContentType="application/vnd.openxmlformats-officedocument.presentationml.notesSlide+xml"/>
  <Override PartName="/ppt/notesSlides/notesSlide159.xml" ContentType="application/vnd.openxmlformats-officedocument.presentationml.notesSlide+xml"/>
  <Override PartName="/ppt/notesSlides/notesSlide158.xml" ContentType="application/vnd.openxmlformats-officedocument.presentationml.notesSlide+xml"/>
  <Override PartName="/ppt/notesSlides/notesSlide157.xml" ContentType="application/vnd.openxmlformats-officedocument.presentationml.notesSlide+xml"/>
  <Override PartName="/ppt/notesSlides/notesSlide156.xml" ContentType="application/vnd.openxmlformats-officedocument.presentationml.notesSlide+xml"/>
  <Override PartName="/ppt/notesSlides/notesSlide155.xml" ContentType="application/vnd.openxmlformats-officedocument.presentationml.notesSlide+xml"/>
  <Override PartName="/ppt/notesSlides/notesSlide154.xml" ContentType="application/vnd.openxmlformats-officedocument.presentationml.notesSlide+xml"/>
  <Override PartName="/ppt/notesSlides/notesSlide153.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4.xml" ContentType="application/vnd.openxmlformats-officedocument.presentationml.notesSlide+xml"/>
  <Override PartName="/ppt/notesSlides/notesSlide163.xml" ContentType="application/vnd.openxmlformats-officedocument.presentationml.notesSlide+xml"/>
  <Override PartName="/ppt/notesSlides/notesSlide152.xml" ContentType="application/vnd.openxmlformats-officedocument.presentationml.notesSlide+xml"/>
  <Override PartName="/ppt/notesSlides/notesSlide151.xml" ContentType="application/vnd.openxmlformats-officedocument.presentationml.notesSlide+xml"/>
  <Override PartName="/ppt/notesSlides/notesSlide150.xml" ContentType="application/vnd.openxmlformats-officedocument.presentationml.notesSlide+xml"/>
  <Override PartName="/ppt/notesSlides/notesSlide141.xml" ContentType="application/vnd.openxmlformats-officedocument.presentationml.notesSlide+xml"/>
  <Override PartName="/ppt/notesSlides/notesSlide140.xml" ContentType="application/vnd.openxmlformats-officedocument.presentationml.notesSlide+xml"/>
  <Override PartName="/ppt/notesSlides/notesSlide139.xml" ContentType="application/vnd.openxmlformats-officedocument.presentationml.notesSlide+xml"/>
  <Override PartName="/ppt/notesSlides/notesSlide138.xml" ContentType="application/vnd.openxmlformats-officedocument.presentationml.notesSlide+xml"/>
  <Override PartName="/ppt/notesSlides/notesSlide137.xml" ContentType="application/vnd.openxmlformats-officedocument.presentationml.notesSlide+xml"/>
  <Override PartName="/ppt/notesSlides/notesSlide136.xml" ContentType="application/vnd.openxmlformats-officedocument.presentationml.notesSlide+xml"/>
  <Override PartName="/ppt/notesSlides/notesSlide134.xml" ContentType="application/vnd.openxmlformats-officedocument.presentationml.notesSlide+xml"/>
  <Override PartName="/ppt/notesSlides/notesSlide142.xml" ContentType="application/vnd.openxmlformats-officedocument.presentationml.notesSlide+xml"/>
  <Override PartName="/ppt/notesSlides/notesSlide144.xml" ContentType="application/vnd.openxmlformats-officedocument.presentationml.notesSlide+xml"/>
  <Override PartName="/ppt/notesSlides/notesSlide149.xml" ContentType="application/vnd.openxmlformats-officedocument.presentationml.notesSlide+xml"/>
  <Override PartName="/ppt/notesSlides/notesSlide143.xml" ContentType="application/vnd.openxmlformats-officedocument.presentationml.notesSlide+xml"/>
  <Override PartName="/ppt/notesSlides/notesSlide148.xml" ContentType="application/vnd.openxmlformats-officedocument.presentationml.notesSlide+xml"/>
  <Override PartName="/ppt/notesSlides/notesSlide146.xml" ContentType="application/vnd.openxmlformats-officedocument.presentationml.notesSlide+xml"/>
  <Override PartName="/ppt/notesSlides/notesSlide145.xml" ContentType="application/vnd.openxmlformats-officedocument.presentationml.notesSlide+xml"/>
  <Override PartName="/ppt/notesSlides/notesSlide147.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9" r:id="rId1"/>
  </p:sldMasterIdLst>
  <p:notesMasterIdLst>
    <p:notesMasterId r:id="rId197"/>
  </p:notesMasterIdLst>
  <p:sldIdLst>
    <p:sldId id="291" r:id="rId2"/>
    <p:sldId id="2252" r:id="rId3"/>
    <p:sldId id="2282" r:id="rId4"/>
    <p:sldId id="2363" r:id="rId5"/>
    <p:sldId id="2826" r:id="rId6"/>
    <p:sldId id="3046" r:id="rId7"/>
    <p:sldId id="3047" r:id="rId8"/>
    <p:sldId id="3055" r:id="rId9"/>
    <p:sldId id="3048" r:id="rId10"/>
    <p:sldId id="3049" r:id="rId11"/>
    <p:sldId id="3050" r:id="rId12"/>
    <p:sldId id="3051" r:id="rId13"/>
    <p:sldId id="3052" r:id="rId14"/>
    <p:sldId id="3053" r:id="rId15"/>
    <p:sldId id="3054" r:id="rId16"/>
    <p:sldId id="3056" r:id="rId17"/>
    <p:sldId id="3057" r:id="rId18"/>
    <p:sldId id="3058" r:id="rId19"/>
    <p:sldId id="3059" r:id="rId20"/>
    <p:sldId id="3060" r:id="rId21"/>
    <p:sldId id="3061" r:id="rId22"/>
    <p:sldId id="3062" r:id="rId23"/>
    <p:sldId id="3063" r:id="rId24"/>
    <p:sldId id="3064" r:id="rId25"/>
    <p:sldId id="3065" r:id="rId26"/>
    <p:sldId id="3066" r:id="rId27"/>
    <p:sldId id="3067" r:id="rId28"/>
    <p:sldId id="3068" r:id="rId29"/>
    <p:sldId id="3069" r:id="rId30"/>
    <p:sldId id="3070" r:id="rId31"/>
    <p:sldId id="3071" r:id="rId32"/>
    <p:sldId id="3072" r:id="rId33"/>
    <p:sldId id="3073" r:id="rId34"/>
    <p:sldId id="3074" r:id="rId35"/>
    <p:sldId id="3075" r:id="rId36"/>
    <p:sldId id="3076" r:id="rId37"/>
    <p:sldId id="3077" r:id="rId38"/>
    <p:sldId id="3078" r:id="rId39"/>
    <p:sldId id="3079" r:id="rId40"/>
    <p:sldId id="3080" r:id="rId41"/>
    <p:sldId id="3081" r:id="rId42"/>
    <p:sldId id="3082" r:id="rId43"/>
    <p:sldId id="3083" r:id="rId44"/>
    <p:sldId id="3084" r:id="rId45"/>
    <p:sldId id="3085" r:id="rId46"/>
    <p:sldId id="3086" r:id="rId47"/>
    <p:sldId id="3087" r:id="rId48"/>
    <p:sldId id="3088" r:id="rId49"/>
    <p:sldId id="3089" r:id="rId50"/>
    <p:sldId id="3090" r:id="rId51"/>
    <p:sldId id="3091" r:id="rId52"/>
    <p:sldId id="3092" r:id="rId53"/>
    <p:sldId id="3093" r:id="rId54"/>
    <p:sldId id="3094" r:id="rId55"/>
    <p:sldId id="3095" r:id="rId56"/>
    <p:sldId id="3096" r:id="rId57"/>
    <p:sldId id="3144" r:id="rId58"/>
    <p:sldId id="3145" r:id="rId59"/>
    <p:sldId id="3097" r:id="rId60"/>
    <p:sldId id="3098" r:id="rId61"/>
    <p:sldId id="3099" r:id="rId62"/>
    <p:sldId id="3100" r:id="rId63"/>
    <p:sldId id="3101" r:id="rId64"/>
    <p:sldId id="3102" r:id="rId65"/>
    <p:sldId id="3142" r:id="rId66"/>
    <p:sldId id="3143" r:id="rId67"/>
    <p:sldId id="3105" r:id="rId68"/>
    <p:sldId id="3106" r:id="rId69"/>
    <p:sldId id="3107" r:id="rId70"/>
    <p:sldId id="3108" r:id="rId71"/>
    <p:sldId id="3044" r:id="rId72"/>
    <p:sldId id="3110" r:id="rId73"/>
    <p:sldId id="3111" r:id="rId74"/>
    <p:sldId id="3112" r:id="rId75"/>
    <p:sldId id="3113" r:id="rId76"/>
    <p:sldId id="3114" r:id="rId77"/>
    <p:sldId id="3115" r:id="rId78"/>
    <p:sldId id="3116" r:id="rId79"/>
    <p:sldId id="3117" r:id="rId80"/>
    <p:sldId id="3118" r:id="rId81"/>
    <p:sldId id="3119" r:id="rId82"/>
    <p:sldId id="3141" r:id="rId83"/>
    <p:sldId id="3121" r:id="rId84"/>
    <p:sldId id="3123" r:id="rId85"/>
    <p:sldId id="3124" r:id="rId86"/>
    <p:sldId id="3125" r:id="rId87"/>
    <p:sldId id="3126" r:id="rId88"/>
    <p:sldId id="3127" r:id="rId89"/>
    <p:sldId id="3128" r:id="rId90"/>
    <p:sldId id="3129" r:id="rId91"/>
    <p:sldId id="3130" r:id="rId92"/>
    <p:sldId id="3131" r:id="rId93"/>
    <p:sldId id="3132" r:id="rId94"/>
    <p:sldId id="3133" r:id="rId95"/>
    <p:sldId id="3134" r:id="rId96"/>
    <p:sldId id="3135" r:id="rId97"/>
    <p:sldId id="3136" r:id="rId98"/>
    <p:sldId id="3137" r:id="rId99"/>
    <p:sldId id="3138" r:id="rId100"/>
    <p:sldId id="3139" r:id="rId101"/>
    <p:sldId id="3140" r:id="rId102"/>
    <p:sldId id="3146" r:id="rId103"/>
    <p:sldId id="3147" r:id="rId104"/>
    <p:sldId id="3148" r:id="rId105"/>
    <p:sldId id="3149" r:id="rId106"/>
    <p:sldId id="3150" r:id="rId107"/>
    <p:sldId id="3151" r:id="rId108"/>
    <p:sldId id="3152" r:id="rId109"/>
    <p:sldId id="3153" r:id="rId110"/>
    <p:sldId id="3154" r:id="rId111"/>
    <p:sldId id="3155" r:id="rId112"/>
    <p:sldId id="3156" r:id="rId113"/>
    <p:sldId id="3157" r:id="rId114"/>
    <p:sldId id="3159" r:id="rId115"/>
    <p:sldId id="3158" r:id="rId116"/>
    <p:sldId id="3160" r:id="rId117"/>
    <p:sldId id="3241" r:id="rId118"/>
    <p:sldId id="3162" r:id="rId119"/>
    <p:sldId id="3163" r:id="rId120"/>
    <p:sldId id="3164" r:id="rId121"/>
    <p:sldId id="3165" r:id="rId122"/>
    <p:sldId id="3242" r:id="rId123"/>
    <p:sldId id="3167" r:id="rId124"/>
    <p:sldId id="3168" r:id="rId125"/>
    <p:sldId id="3169" r:id="rId126"/>
    <p:sldId id="3170" r:id="rId127"/>
    <p:sldId id="3171" r:id="rId128"/>
    <p:sldId id="3172" r:id="rId129"/>
    <p:sldId id="3174" r:id="rId130"/>
    <p:sldId id="3175" r:id="rId131"/>
    <p:sldId id="3176" r:id="rId132"/>
    <p:sldId id="3177" r:id="rId133"/>
    <p:sldId id="3178" r:id="rId134"/>
    <p:sldId id="3179" r:id="rId135"/>
    <p:sldId id="3180" r:id="rId136"/>
    <p:sldId id="3181" r:id="rId137"/>
    <p:sldId id="3182" r:id="rId138"/>
    <p:sldId id="3183" r:id="rId139"/>
    <p:sldId id="3184" r:id="rId140"/>
    <p:sldId id="3185" r:id="rId141"/>
    <p:sldId id="3186" r:id="rId142"/>
    <p:sldId id="3187" r:id="rId143"/>
    <p:sldId id="3188" r:id="rId144"/>
    <p:sldId id="3190" r:id="rId145"/>
    <p:sldId id="3189" r:id="rId146"/>
    <p:sldId id="3191" r:id="rId147"/>
    <p:sldId id="3192" r:id="rId148"/>
    <p:sldId id="3193" r:id="rId149"/>
    <p:sldId id="3195" r:id="rId150"/>
    <p:sldId id="3196" r:id="rId151"/>
    <p:sldId id="3197" r:id="rId152"/>
    <p:sldId id="3199" r:id="rId153"/>
    <p:sldId id="3198" r:id="rId154"/>
    <p:sldId id="3200" r:id="rId155"/>
    <p:sldId id="3201" r:id="rId156"/>
    <p:sldId id="3204" r:id="rId157"/>
    <p:sldId id="3205" r:id="rId158"/>
    <p:sldId id="3206" r:id="rId159"/>
    <p:sldId id="3207" r:id="rId160"/>
    <p:sldId id="3208" r:id="rId161"/>
    <p:sldId id="3202" r:id="rId162"/>
    <p:sldId id="3203" r:id="rId163"/>
    <p:sldId id="3209" r:id="rId164"/>
    <p:sldId id="3210" r:id="rId165"/>
    <p:sldId id="3211" r:id="rId166"/>
    <p:sldId id="3212" r:id="rId167"/>
    <p:sldId id="3213" r:id="rId168"/>
    <p:sldId id="3214" r:id="rId169"/>
    <p:sldId id="3215" r:id="rId170"/>
    <p:sldId id="3216" r:id="rId171"/>
    <p:sldId id="3217" r:id="rId172"/>
    <p:sldId id="3218" r:id="rId173"/>
    <p:sldId id="3219" r:id="rId174"/>
    <p:sldId id="3220" r:id="rId175"/>
    <p:sldId id="3221" r:id="rId176"/>
    <p:sldId id="3222" r:id="rId177"/>
    <p:sldId id="3223" r:id="rId178"/>
    <p:sldId id="3224" r:id="rId179"/>
    <p:sldId id="3225" r:id="rId180"/>
    <p:sldId id="3226" r:id="rId181"/>
    <p:sldId id="3227" r:id="rId182"/>
    <p:sldId id="3228" r:id="rId183"/>
    <p:sldId id="3229" r:id="rId184"/>
    <p:sldId id="3230" r:id="rId185"/>
    <p:sldId id="3231" r:id="rId186"/>
    <p:sldId id="3232" r:id="rId187"/>
    <p:sldId id="3233" r:id="rId188"/>
    <p:sldId id="3234" r:id="rId189"/>
    <p:sldId id="3235" r:id="rId190"/>
    <p:sldId id="3236" r:id="rId191"/>
    <p:sldId id="3237" r:id="rId192"/>
    <p:sldId id="3238" r:id="rId193"/>
    <p:sldId id="3239" r:id="rId194"/>
    <p:sldId id="2689" r:id="rId195"/>
    <p:sldId id="2690" r:id="rId196"/>
  </p:sldIdLst>
  <p:sldSz cx="9902825" cy="6858000"/>
  <p:notesSz cx="6858000" cy="9144000"/>
  <p:embeddedFontLst>
    <p:embeddedFont>
      <p:font typeface="Cambria Math" panose="02040503050406030204" pitchFamily="18" charset="0"/>
      <p:regular r:id="rId198"/>
    </p:embeddedFont>
    <p:embeddedFont>
      <p:font typeface="Tahoma" panose="020B0604030504040204" pitchFamily="34" charset="0"/>
      <p:regular r:id="rId199"/>
      <p:bold r:id="rId200"/>
    </p:embeddedFont>
    <p:embeddedFont>
      <p:font typeface="Calibri" panose="020F0502020204030204" pitchFamily="34" charset="0"/>
      <p:regular r:id="rId201"/>
      <p:bold r:id="rId202"/>
      <p:italic r:id="rId203"/>
      <p:boldItalic r:id="rId204"/>
    </p:embeddedFont>
    <p:embeddedFont>
      <p:font typeface="맑은 고딕" panose="020B0503020000020004" pitchFamily="50" charset="-127"/>
      <p:regular r:id="rId205"/>
      <p:bold r:id="rId206"/>
    </p:embeddedFont>
    <p:embeddedFont>
      <p:font typeface="SamsungOne-400" panose="020B0503030303020204" pitchFamily="34" charset="0"/>
      <p:regular r:id="rId207"/>
    </p:embeddedFont>
    <p:embeddedFont>
      <p:font typeface="Malgun Gothic Semilight" panose="020B0502040204020203" pitchFamily="50" charset="-127"/>
      <p:regular r:id="rId208"/>
    </p:embeddedFont>
    <p:embeddedFont>
      <p:font typeface="Samsung Sharp Sans Bold" pitchFamily="2" charset="0"/>
      <p:bold r:id="rId209"/>
    </p:embeddedFont>
    <p:embeddedFont>
      <p:font typeface="SamsungOne 700" panose="020B0803030303020204" pitchFamily="34" charset="0"/>
      <p:bold r:id="rId210"/>
    </p:embeddedFont>
    <p:embeddedFont>
      <p:font typeface="SamsungOne 400" panose="020B0503030303020204" pitchFamily="34" charset="0"/>
      <p:regular r:id="rId211"/>
    </p:embeddedFont>
    <p:embeddedFont>
      <p:font typeface="Samsung Sharp Sans" pitchFamily="2" charset="0"/>
      <p:bold r:id="rId212"/>
    </p:embeddedFont>
    <p:embeddedFont>
      <p:font typeface="Samsung Sharp Sans Medium" pitchFamily="2" charset="0"/>
      <p:bold r:id="rId213"/>
    </p:embeddedFont>
    <p:embeddedFont>
      <p:font typeface="SamsungOne 400C" panose="020B0506030303020204" pitchFamily="34" charset="0"/>
      <p:regular r:id="rId214"/>
    </p:embeddedFont>
    <p:embeddedFont>
      <p:font typeface="Arial Unicode MS" panose="020B0604020202020204" pitchFamily="50" charset="-127"/>
      <p:regular r:id="rId215"/>
    </p:embeddedFont>
    <p:embeddedFont>
      <p:font typeface="SamsungOne 300" panose="020B0303030303020204" pitchFamily="34" charset="0"/>
      <p:regular r:id="rId216"/>
    </p:embeddedFont>
    <p:embeddedFont>
      <p:font typeface="SamsungOneKorean 700" panose="020B0803030303020204" pitchFamily="50" charset="-127"/>
      <p:bold r:id="rId217"/>
    </p:embeddedFont>
    <p:embeddedFont>
      <p:font typeface="SamsungOne-700" panose="020B0803030303020204" pitchFamily="34" charset="0"/>
      <p:bold r:id="rId2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826"/>
            <p14:sldId id="3046"/>
            <p14:sldId id="3047"/>
            <p14:sldId id="3055"/>
            <p14:sldId id="3048"/>
            <p14:sldId id="3049"/>
            <p14:sldId id="3050"/>
            <p14:sldId id="3051"/>
            <p14:sldId id="3052"/>
            <p14:sldId id="3053"/>
            <p14:sldId id="3054"/>
            <p14:sldId id="3056"/>
            <p14:sldId id="3057"/>
            <p14:sldId id="3058"/>
            <p14:sldId id="3059"/>
            <p14:sldId id="3060"/>
            <p14:sldId id="3061"/>
            <p14:sldId id="3062"/>
            <p14:sldId id="3063"/>
            <p14:sldId id="3064"/>
            <p14:sldId id="3065"/>
            <p14:sldId id="3066"/>
            <p14:sldId id="3067"/>
            <p14:sldId id="3068"/>
            <p14:sldId id="3069"/>
            <p14:sldId id="3070"/>
            <p14:sldId id="3071"/>
            <p14:sldId id="3072"/>
            <p14:sldId id="3073"/>
            <p14:sldId id="3074"/>
            <p14:sldId id="3075"/>
            <p14:sldId id="3076"/>
            <p14:sldId id="3077"/>
            <p14:sldId id="3078"/>
            <p14:sldId id="3079"/>
            <p14:sldId id="3080"/>
            <p14:sldId id="3081"/>
            <p14:sldId id="3082"/>
            <p14:sldId id="3083"/>
            <p14:sldId id="3084"/>
            <p14:sldId id="3085"/>
            <p14:sldId id="3086"/>
            <p14:sldId id="3087"/>
            <p14:sldId id="3088"/>
            <p14:sldId id="3089"/>
            <p14:sldId id="3090"/>
            <p14:sldId id="3091"/>
            <p14:sldId id="3092"/>
            <p14:sldId id="3093"/>
            <p14:sldId id="3094"/>
            <p14:sldId id="3095"/>
            <p14:sldId id="3096"/>
            <p14:sldId id="3144"/>
            <p14:sldId id="3145"/>
            <p14:sldId id="3097"/>
            <p14:sldId id="3098"/>
            <p14:sldId id="3099"/>
            <p14:sldId id="3100"/>
            <p14:sldId id="3101"/>
            <p14:sldId id="3102"/>
            <p14:sldId id="3142"/>
            <p14:sldId id="3143"/>
            <p14:sldId id="3105"/>
            <p14:sldId id="3106"/>
            <p14:sldId id="3107"/>
          </p14:sldIdLst>
        </p14:section>
        <p14:section name="Unit 2" id="{C7A679E0-6C94-42E5-8B06-76DD35DD75FD}">
          <p14:sldIdLst>
            <p14:sldId id="3108"/>
            <p14:sldId id="3044"/>
            <p14:sldId id="3110"/>
            <p14:sldId id="3111"/>
            <p14:sldId id="3112"/>
            <p14:sldId id="3113"/>
            <p14:sldId id="3114"/>
            <p14:sldId id="3115"/>
            <p14:sldId id="3116"/>
            <p14:sldId id="3117"/>
            <p14:sldId id="3118"/>
            <p14:sldId id="3119"/>
            <p14:sldId id="3141"/>
            <p14:sldId id="3121"/>
            <p14:sldId id="3123"/>
            <p14:sldId id="3124"/>
            <p14:sldId id="3125"/>
            <p14:sldId id="3126"/>
            <p14:sldId id="3127"/>
            <p14:sldId id="3128"/>
            <p14:sldId id="3129"/>
            <p14:sldId id="3130"/>
            <p14:sldId id="3131"/>
            <p14:sldId id="3132"/>
            <p14:sldId id="3133"/>
            <p14:sldId id="3134"/>
            <p14:sldId id="3135"/>
            <p14:sldId id="3136"/>
            <p14:sldId id="3137"/>
            <p14:sldId id="3138"/>
            <p14:sldId id="3139"/>
            <p14:sldId id="3140"/>
            <p14:sldId id="3146"/>
            <p14:sldId id="3147"/>
            <p14:sldId id="3148"/>
            <p14:sldId id="3149"/>
            <p14:sldId id="3150"/>
            <p14:sldId id="3151"/>
            <p14:sldId id="3152"/>
            <p14:sldId id="3153"/>
          </p14:sldIdLst>
        </p14:section>
        <p14:section name="Unit 3" id="{516D04AE-2BFD-4E3D-9889-2785A0E489C3}">
          <p14:sldIdLst>
            <p14:sldId id="3154"/>
            <p14:sldId id="3155"/>
            <p14:sldId id="3156"/>
            <p14:sldId id="3157"/>
            <p14:sldId id="3159"/>
            <p14:sldId id="3158"/>
            <p14:sldId id="3160"/>
            <p14:sldId id="3241"/>
            <p14:sldId id="3162"/>
            <p14:sldId id="3163"/>
            <p14:sldId id="3164"/>
            <p14:sldId id="3165"/>
            <p14:sldId id="3242"/>
            <p14:sldId id="3167"/>
            <p14:sldId id="3168"/>
            <p14:sldId id="3169"/>
            <p14:sldId id="3170"/>
            <p14:sldId id="3171"/>
            <p14:sldId id="3172"/>
            <p14:sldId id="3174"/>
            <p14:sldId id="3175"/>
            <p14:sldId id="3176"/>
            <p14:sldId id="3177"/>
            <p14:sldId id="3178"/>
            <p14:sldId id="3179"/>
            <p14:sldId id="3180"/>
            <p14:sldId id="3181"/>
            <p14:sldId id="3182"/>
            <p14:sldId id="3183"/>
            <p14:sldId id="3184"/>
            <p14:sldId id="3185"/>
            <p14:sldId id="3186"/>
            <p14:sldId id="3187"/>
            <p14:sldId id="3188"/>
            <p14:sldId id="3190"/>
            <p14:sldId id="3189"/>
            <p14:sldId id="3191"/>
            <p14:sldId id="3192"/>
            <p14:sldId id="3193"/>
            <p14:sldId id="3195"/>
            <p14:sldId id="3196"/>
            <p14:sldId id="3197"/>
            <p14:sldId id="3199"/>
            <p14:sldId id="3198"/>
            <p14:sldId id="3200"/>
            <p14:sldId id="3201"/>
            <p14:sldId id="3204"/>
            <p14:sldId id="3205"/>
            <p14:sldId id="3206"/>
            <p14:sldId id="3207"/>
            <p14:sldId id="3208"/>
          </p14:sldIdLst>
        </p14:section>
        <p14:section name="Unit 4" id="{01BB66EE-2E9B-4E34-A48E-6C342A258457}">
          <p14:sldIdLst>
            <p14:sldId id="3202"/>
            <p14:sldId id="3203"/>
            <p14:sldId id="3209"/>
            <p14:sldId id="3210"/>
            <p14:sldId id="3211"/>
            <p14:sldId id="3212"/>
            <p14:sldId id="3213"/>
            <p14:sldId id="3214"/>
            <p14:sldId id="3215"/>
            <p14:sldId id="3216"/>
            <p14:sldId id="3217"/>
            <p14:sldId id="3218"/>
            <p14:sldId id="3219"/>
            <p14:sldId id="3220"/>
            <p14:sldId id="3221"/>
            <p14:sldId id="3222"/>
            <p14:sldId id="3223"/>
            <p14:sldId id="3224"/>
            <p14:sldId id="3225"/>
            <p14:sldId id="3226"/>
            <p14:sldId id="3227"/>
            <p14:sldId id="3228"/>
            <p14:sldId id="3229"/>
            <p14:sldId id="3230"/>
            <p14:sldId id="3231"/>
            <p14:sldId id="3232"/>
            <p14:sldId id="3233"/>
            <p14:sldId id="3234"/>
            <p14:sldId id="3235"/>
            <p14:sldId id="3236"/>
            <p14:sldId id="3237"/>
            <p14:sldId id="3238"/>
            <p14:sldId id="3239"/>
            <p14:sldId id="2689"/>
            <p14:sldId id="2690"/>
          </p14:sldIdLst>
        </p14:section>
      </p14:sectionLst>
    </p:ext>
    <p:ext uri="{EFAFB233-063F-42B5-8137-9DF3F51BA10A}">
      <p15:sldGuideLst xmlns:p15="http://schemas.microsoft.com/office/powerpoint/2012/main">
        <p15:guide id="2" orient="horz" pos="777" userDrawn="1">
          <p15:clr>
            <a:srgbClr val="A4A3A4"/>
          </p15:clr>
        </p15:guide>
        <p15:guide id="3" orient="horz" pos="1071" userDrawn="1">
          <p15:clr>
            <a:srgbClr val="A4A3A4"/>
          </p15:clr>
        </p15:guide>
        <p15:guide id="4" pos="3119">
          <p15:clr>
            <a:srgbClr val="A4A3A4"/>
          </p15:clr>
        </p15:guide>
        <p15:guide id="5" pos="420" userDrawn="1">
          <p15:clr>
            <a:srgbClr val="A4A3A4"/>
          </p15:clr>
        </p15:guide>
        <p15:guide id="7" pos="284" userDrawn="1">
          <p15:clr>
            <a:srgbClr val="A4A3A4"/>
          </p15:clr>
        </p15:guide>
        <p15:guide id="8" orient="horz" pos="1207" userDrawn="1">
          <p15:clr>
            <a:srgbClr val="A4A3A4"/>
          </p15:clr>
        </p15:guide>
        <p15:guide id="9" pos="5886" userDrawn="1">
          <p15:clr>
            <a:srgbClr val="A4A3A4"/>
          </p15:clr>
        </p15:guide>
        <p15:guide id="10" orient="horz" pos="1389" userDrawn="1">
          <p15:clr>
            <a:srgbClr val="A4A3A4"/>
          </p15:clr>
        </p15:guide>
        <p15:guide id="11" orient="horz" pos="1117" userDrawn="1">
          <p15:clr>
            <a:srgbClr val="A4A3A4"/>
          </p15:clr>
        </p15:guide>
        <p15:guide id="12" pos="352" userDrawn="1">
          <p15:clr>
            <a:srgbClr val="A4A3A4"/>
          </p15:clr>
        </p15:guide>
        <p15:guide id="13" pos="5954" userDrawn="1">
          <p15:clr>
            <a:srgbClr val="A4A3A4"/>
          </p15:clr>
        </p15:guide>
        <p15:guide id="14" orient="horz" pos="867" userDrawn="1">
          <p15:clr>
            <a:srgbClr val="A4A3A4"/>
          </p15:clr>
        </p15:guide>
        <p15:guide id="15" orient="horz" pos="1298" userDrawn="1">
          <p15:clr>
            <a:srgbClr val="A4A3A4"/>
          </p15:clr>
        </p15:guide>
        <p15:guide id="17" pos="534" userDrawn="1">
          <p15:clr>
            <a:srgbClr val="A4A3A4"/>
          </p15:clr>
        </p15:guide>
        <p15:guide id="19" orient="horz" pos="3974" userDrawn="1">
          <p15:clr>
            <a:srgbClr val="A4A3A4"/>
          </p15:clr>
        </p15:guide>
        <p15:guide id="20" orient="horz" pos="1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F2F2F2"/>
    <a:srgbClr val="D9A9BD"/>
    <a:srgbClr val="65A1CB"/>
    <a:srgbClr val="FF9334"/>
    <a:srgbClr val="FFCA9D"/>
    <a:srgbClr val="F25E3D"/>
    <a:srgbClr val="F7F7F7"/>
    <a:srgbClr val="F1F8EC"/>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91022" autoAdjust="0"/>
  </p:normalViewPr>
  <p:slideViewPr>
    <p:cSldViewPr>
      <p:cViewPr varScale="1">
        <p:scale>
          <a:sx n="72" d="100"/>
          <a:sy n="72" d="100"/>
        </p:scale>
        <p:origin x="1571" y="60"/>
      </p:cViewPr>
      <p:guideLst>
        <p:guide orient="horz" pos="777"/>
        <p:guide orient="horz" pos="1071"/>
        <p:guide pos="3119"/>
        <p:guide pos="420"/>
        <p:guide pos="284"/>
        <p:guide orient="horz" pos="1207"/>
        <p:guide pos="5886"/>
        <p:guide orient="horz" pos="1389"/>
        <p:guide orient="horz" pos="1117"/>
        <p:guide pos="352"/>
        <p:guide pos="5954"/>
        <p:guide orient="horz" pos="867"/>
        <p:guide orient="horz" pos="1298"/>
        <p:guide pos="534"/>
        <p:guide orient="horz" pos="3974"/>
        <p:guide orient="horz" pos="1003"/>
      </p:guideLst>
    </p:cSldViewPr>
  </p:slideViewPr>
  <p:notesTextViewPr>
    <p:cViewPr>
      <p:scale>
        <a:sx n="100" d="100"/>
        <a:sy n="100" d="100"/>
      </p:scale>
      <p:origin x="0" y="0"/>
    </p:cViewPr>
  </p:notesTextViewPr>
  <p:sorterViewPr>
    <p:cViewPr varScale="1">
      <p:scale>
        <a:sx n="1" d="1"/>
        <a:sy n="1" d="1"/>
      </p:scale>
      <p:origin x="0" y="0"/>
    </p:cViewPr>
  </p:sorter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1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9.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20.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10.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11.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font" Target="fonts/font17.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12.fntdata"/><Relationship Id="rId190" Type="http://schemas.openxmlformats.org/officeDocument/2006/relationships/slide" Target="slides/slide189.xml"/><Relationship Id="rId204" Type="http://schemas.openxmlformats.org/officeDocument/2006/relationships/font" Target="fonts/font7.fntdata"/><Relationship Id="rId220" Type="http://schemas.openxmlformats.org/officeDocument/2006/relationships/viewProps" Target="viewProps.xml"/><Relationship Id="rId225" Type="http://schemas.openxmlformats.org/officeDocument/2006/relationships/customXml" Target="../customXml/item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13.fntdata"/><Relationship Id="rId215" Type="http://schemas.openxmlformats.org/officeDocument/2006/relationships/font" Target="fonts/font18.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font" Target="fonts/font3.fntdata"/><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1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font" Target="fonts/font4.fntdata"/><Relationship Id="rId222"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15.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fntdata"/><Relationship Id="rId202" Type="http://schemas.openxmlformats.org/officeDocument/2006/relationships/font" Target="fonts/font5.fntdata"/><Relationship Id="rId223" Type="http://schemas.openxmlformats.org/officeDocument/2006/relationships/customXml" Target="../customXml/item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2.fntdata"/><Relationship Id="rId203" Type="http://schemas.openxmlformats.org/officeDocument/2006/relationships/font" Target="fonts/font6.fntdata"/><Relationship Id="rId19" Type="http://schemas.openxmlformats.org/officeDocument/2006/relationships/slide" Target="slides/slide18.xml"/><Relationship Id="rId224" Type="http://schemas.openxmlformats.org/officeDocument/2006/relationships/customXml" Target="../customXml/item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2023-09-05</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example on this slide corresponds to the</a:t>
                </a:r>
                <a:r>
                  <a:rPr lang="ko-KR" altLang="en-US" dirty="0"/>
                  <a:t> </a:t>
                </a:r>
                <a:r>
                  <a:rPr lang="en-US" altLang="ko-KR" dirty="0"/>
                  <a:t>flipping</a:t>
                </a:r>
                <a:r>
                  <a:rPr lang="ko-KR" altLang="en-US" dirty="0"/>
                  <a:t> </a:t>
                </a:r>
                <a:r>
                  <a:rPr lang="en-US" altLang="ko-KR" dirty="0"/>
                  <a:t>of</a:t>
                </a:r>
                <a:r>
                  <a:rPr lang="ko-KR" altLang="en-US" dirty="0"/>
                  <a:t> </a:t>
                </a:r>
                <a:r>
                  <a:rPr lang="en-US" altLang="ko-KR" dirty="0"/>
                  <a:t>two</a:t>
                </a:r>
                <a:r>
                  <a:rPr lang="ko-KR" altLang="en-US" dirty="0"/>
                  <a:t> </a:t>
                </a:r>
                <a:r>
                  <a:rPr lang="en-US" altLang="ko-KR" dirty="0"/>
                  <a:t>coins.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the elementary events are composed of pairs </a:t>
                </a:r>
                <a14:m>
                  <m:oMath xmlns:m="http://schemas.openxmlformats.org/officeDocument/2006/math">
                    <m:d>
                      <m:dPr>
                        <m:ctrlPr>
                          <a:rPr lang="en-US" altLang="ko-KR" sz="1200" i="1" smtClean="0">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𝐻</m:t>
                        </m:r>
                        <m:r>
                          <a:rPr lang="en-US" altLang="ko-KR" sz="1200" i="1">
                            <a:latin typeface="Cambria Math" panose="02040503050406030204" pitchFamily="18" charset="0"/>
                            <a:cs typeface="Times New Roman" panose="02020603050405020304" pitchFamily="18" charset="0"/>
                          </a:rPr>
                          <m:t>, </m:t>
                        </m:r>
                        <m:r>
                          <a:rPr lang="en-US" altLang="ko-KR" sz="1200" i="1">
                            <a:latin typeface="Cambria Math" panose="02040503050406030204" pitchFamily="18" charset="0"/>
                            <a:cs typeface="Times New Roman" panose="02020603050405020304" pitchFamily="18" charset="0"/>
                          </a:rPr>
                          <m:t>𝐻</m:t>
                        </m:r>
                      </m:e>
                    </m:d>
                    <m:r>
                      <a:rPr lang="en-US" altLang="ko-KR" sz="1200" i="1">
                        <a:latin typeface="Cambria Math" panose="02040503050406030204" pitchFamily="18" charset="0"/>
                        <a:cs typeface="Times New Roman" panose="02020603050405020304" pitchFamily="18" charset="0"/>
                      </a:rPr>
                      <m:t>, </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𝐻</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𝑇</m:t>
                        </m:r>
                      </m:e>
                    </m:d>
                    <m:r>
                      <a:rPr lang="en-US" altLang="ko-KR" sz="1200" i="1">
                        <a:latin typeface="Cambria Math" panose="02040503050406030204" pitchFamily="18" charset="0"/>
                        <a:cs typeface="Times New Roman" panose="02020603050405020304" pitchFamily="18" charset="0"/>
                      </a:rPr>
                      <m:t>, </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𝑇</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𝐻</m:t>
                        </m:r>
                      </m:e>
                    </m:d>
                    <m:r>
                      <a:rPr lang="en-US" altLang="ko-KR" sz="1200" i="1">
                        <a:latin typeface="Cambria Math" panose="02040503050406030204" pitchFamily="18" charset="0"/>
                        <a:cs typeface="Times New Roman" panose="02020603050405020304" pitchFamily="18" charset="0"/>
                      </a:rPr>
                      <m:t>,</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𝑇</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𝑇</m:t>
                        </m:r>
                      </m:e>
                    </m:d>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example on this slide corresponds to the</a:t>
                </a:r>
                <a:r>
                  <a:rPr lang="ko-KR" altLang="en-US" dirty="0"/>
                  <a:t> </a:t>
                </a:r>
                <a:r>
                  <a:rPr lang="en-US" altLang="ko-KR" dirty="0"/>
                  <a:t>flipping</a:t>
                </a:r>
                <a:r>
                  <a:rPr lang="ko-KR" altLang="en-US" dirty="0"/>
                  <a:t> </a:t>
                </a:r>
                <a:r>
                  <a:rPr lang="en-US" altLang="ko-KR" dirty="0"/>
                  <a:t>of</a:t>
                </a:r>
                <a:r>
                  <a:rPr lang="ko-KR" altLang="en-US" dirty="0"/>
                  <a:t> </a:t>
                </a:r>
                <a:r>
                  <a:rPr lang="en-US" altLang="ko-KR" dirty="0"/>
                  <a:t>two</a:t>
                </a:r>
                <a:r>
                  <a:rPr lang="ko-KR" altLang="en-US" dirty="0"/>
                  <a:t> </a:t>
                </a:r>
                <a:r>
                  <a:rPr lang="en-US" altLang="ko-KR" dirty="0"/>
                  <a:t>coins.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the elementary events are composed of pairs </a:t>
                </a:r>
                <a:r>
                  <a:rPr lang="en-US" altLang="ko-KR" sz="1200" i="0">
                    <a:latin typeface="Cambria Math" panose="02040503050406030204" pitchFamily="18" charset="0"/>
                    <a:cs typeface="Times New Roman" panose="02020603050405020304" pitchFamily="18" charset="0"/>
                  </a:rPr>
                  <a:t>(𝐻, 𝐻), (𝐻,𝑇), (𝑇,𝐻),(𝑇,𝑇)</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2849781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example illustrates the case where the linear relationship is not visible and the correlation is close to 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11280475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examples correspond to the positive correlation.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also compare the strong correlation vs the weak correlation (more spread out from the main trend).</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13049964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examples correspond to the negative correlation.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also compare the strong correlation vs the weak correlation (more spread out from the main trend).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102</a:t>
            </a:fld>
            <a:endParaRPr lang="ko-KR" altLang="en-US"/>
          </a:p>
        </p:txBody>
      </p:sp>
    </p:spTree>
    <p:extLst>
      <p:ext uri="{BB962C8B-B14F-4D97-AF65-F5344CB8AC3E}">
        <p14:creationId xmlns:p14="http://schemas.microsoft.com/office/powerpoint/2010/main" val="35178605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Strong correlation </a:t>
            </a:r>
            <a:r>
              <a:rPr lang="en-US" altLang="ko-KR" b="1" dirty="0"/>
              <a:t>does not </a:t>
            </a:r>
            <a:r>
              <a:rPr lang="en-US" altLang="ko-KR" dirty="0"/>
              <a:t>equate to a steeper slope of the trend line!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4185502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should be very careful now!</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lack of a </a:t>
            </a:r>
            <a:r>
              <a:rPr lang="en-US" altLang="ko-KR" b="1" dirty="0"/>
              <a:t>linear</a:t>
            </a:r>
            <a:r>
              <a:rPr lang="en-US" altLang="ko-KR" dirty="0"/>
              <a:t> relationship (near zero correlation) </a:t>
            </a:r>
            <a:r>
              <a:rPr lang="en-US" altLang="ko-KR" b="1" dirty="0"/>
              <a:t>does not mean a lack of pattern or relationship between X and 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examples clearly show that the correlation alone is not enough to capture the patterns present in the data.</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25598119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Independence is an important concept in probability and statistics.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formally define the independence as following.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the property that allow</a:t>
                </a:r>
                <a:r>
                  <a:rPr lang="en-US" altLang="ko-KR" baseline="0" dirty="0"/>
                  <a:t> you</a:t>
                </a:r>
                <a:r>
                  <a:rPr lang="en-US" altLang="ko-KR" dirty="0"/>
                  <a:t> to write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e>
                    </m:d>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e>
                    </m:d>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oMath>
                </a14:m>
                <a:r>
                  <a:rPr lang="en-US" altLang="ko-KR" sz="1200" dirty="0">
                    <a:latin typeface="Times New Roman" panose="02020603050405020304" pitchFamily="18" charset="0"/>
                    <a:cs typeface="Times New Roman" panose="02020603050405020304" pitchFamily="18" charset="0"/>
                  </a:rPr>
                  <a:t> or </a:t>
                </a:r>
                <a14:m>
                  <m:oMath xmlns:m="http://schemas.openxmlformats.org/officeDocument/2006/math">
                    <m:r>
                      <a:rPr lang="en-US" altLang="ko-KR" sz="1200" b="0" i="1" smtClean="0">
                        <a:latin typeface="Cambria Math" panose="02040503050406030204" pitchFamily="18" charset="0"/>
                        <a:cs typeface="Times New Roman" panose="02020603050405020304" pitchFamily="18" charset="0"/>
                        <a:sym typeface="Symbol" panose="05050102010706020507" pitchFamily="18" charset="2"/>
                      </a:rPr>
                      <m:t>𝑓</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e>
                    </m:d>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b="0" i="1" smtClean="0">
                        <a:latin typeface="Cambria Math" panose="02040503050406030204" pitchFamily="18" charset="0"/>
                        <a:cs typeface="Times New Roman" panose="02020603050405020304" pitchFamily="18" charset="0"/>
                        <a:sym typeface="Symbol" panose="05050102010706020507" pitchFamily="18" charset="2"/>
                      </a:rPr>
                      <m:t>𝑓</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e>
                    </m:d>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200" b="0" i="1" smtClean="0">
                        <a:latin typeface="Cambria Math" panose="02040503050406030204" pitchFamily="18" charset="0"/>
                        <a:cs typeface="Times New Roman" panose="02020603050405020304" pitchFamily="18" charset="0"/>
                        <a:sym typeface="Symbol" panose="05050102010706020507" pitchFamily="18" charset="2"/>
                      </a:rPr>
                      <m:t>𝑓</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t>)</m:t>
                    </m:r>
                  </m:oMath>
                </a14:m>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you may ask yourself “Is the independence the same as the uncorrelatedness?”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X and Y are independent, then yes! X and Y are </a:t>
                </a:r>
                <a:r>
                  <a:rPr lang="en-US" altLang="ko-KR" b="1" dirty="0"/>
                  <a:t>always </a:t>
                </a:r>
                <a:r>
                  <a:rPr lang="en-US" altLang="ko-KR" dirty="0"/>
                  <a:t>uncorrelated.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the opposite is not guaranteed to be true.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Independence is an important concept in probability and statistics.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formally define the independence as following.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the property that allow</a:t>
                </a:r>
                <a:r>
                  <a:rPr lang="en-US" altLang="ko-KR" baseline="0" dirty="0"/>
                  <a:t> you</a:t>
                </a:r>
                <a:r>
                  <a:rPr lang="en-US" altLang="ko-KR" dirty="0"/>
                  <a:t> to write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dirty="0">
                    <a:latin typeface="Times New Roman" panose="02020603050405020304" pitchFamily="18" charset="0"/>
                    <a:cs typeface="Times New Roman" panose="02020603050405020304" pitchFamily="18" charset="0"/>
                  </a:rPr>
                  <a:t> or </a:t>
                </a:r>
                <a:r>
                  <a:rPr lang="en-US" altLang="ko-KR" sz="1200" b="0" i="0">
                    <a:latin typeface="Cambria Math" panose="02040503050406030204" pitchFamily="18" charset="0"/>
                    <a:cs typeface="Times New Roman" panose="02020603050405020304" pitchFamily="18" charset="0"/>
                    <a:sym typeface="Symbol" panose="05050102010706020507" pitchFamily="18" charset="2"/>
                  </a:rPr>
                  <a:t>𝑓</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b="0" i="0">
                    <a:latin typeface="Cambria Math" panose="02040503050406030204" pitchFamily="18" charset="0"/>
                    <a:cs typeface="Times New Roman" panose="02020603050405020304" pitchFamily="18" charset="0"/>
                    <a:sym typeface="Symbol" panose="05050102010706020507" pitchFamily="18" charset="2"/>
                  </a:rPr>
                  <a:t>𝑓</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  </a:t>
                </a:r>
                <a:r>
                  <a:rPr lang="en-US" altLang="ko-KR" sz="1200" b="0" i="0">
                    <a:latin typeface="Cambria Math" panose="02040503050406030204" pitchFamily="18" charset="0"/>
                    <a:cs typeface="Times New Roman" panose="02020603050405020304" pitchFamily="18" charset="0"/>
                    <a:sym typeface="Symbol" panose="05050102010706020507" pitchFamily="18" charset="2"/>
                  </a:rPr>
                  <a:t>𝑓</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you may ask yourself “Is the independence the same as the uncorrelatedness?”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X and Y are independent, then yes! X and Y are </a:t>
                </a:r>
                <a:r>
                  <a:rPr lang="en-US" altLang="ko-KR" b="1" dirty="0"/>
                  <a:t>always </a:t>
                </a:r>
                <a:r>
                  <a:rPr lang="en-US" altLang="ko-KR" dirty="0"/>
                  <a:t>uncorrelated.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the opposite is not guaranteed to be true.</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39090195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you consider tossing two coins X and 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individual probabilities are as given here.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4448878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indeed verify that X and Y are independent because the conjoint probability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e>
                    </m:d>
                  </m:oMath>
                </a14:m>
                <a: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 </a:t>
                </a:r>
                <a:r>
                  <a:rPr lang="en-US" altLang="ko-KR" sz="120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can be expressed as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e>
                    </m:d>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e>
                    </m:d>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t>)</m:t>
                    </m:r>
                  </m:oMath>
                </a14:m>
                <a: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indeed verify that X and Y are independent because the conjoint probability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 </a:t>
                </a:r>
                <a:r>
                  <a:rPr lang="en-US" altLang="ko-KR" sz="120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can be expressed as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36455505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example, you can calculate that the correlation is 0 between X and 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Thus, X and Y are uncorrelated!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indeed verify that X and Y are independent because the conjoint probability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 </a:t>
                </a:r>
                <a:r>
                  <a:rPr lang="en-US" altLang="ko-KR" sz="120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can be expressed as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a:p>
        </p:txBody>
      </p:sp>
    </p:spTree>
    <p:extLst>
      <p:ext uri="{BB962C8B-B14F-4D97-AF65-F5344CB8AC3E}">
        <p14:creationId xmlns:p14="http://schemas.microsoft.com/office/powerpoint/2010/main" val="10960307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the conjoint probability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e>
                    </m:d>
                  </m:oMath>
                </a14:m>
                <a:r>
                  <a:rPr lang="en-US" altLang="ko-KR" dirty="0"/>
                  <a:t> does not factorize as </a:t>
                </a:r>
                <a14:m>
                  <m:oMath xmlns:m="http://schemas.openxmlformats.org/officeDocument/2006/math">
                    <m:r>
                      <a:rPr lang="en-US" altLang="ko-KR" sz="1200" i="1" dirty="0" smtClean="0">
                        <a:solidFill>
                          <a:srgbClr val="0070C0"/>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t>𝑋</m:t>
                        </m:r>
                      </m:e>
                    </m:d>
                    <m:r>
                      <a:rPr lang="en-US" altLang="ko-KR" sz="1200" b="0" i="1" dirty="0" smtClean="0">
                        <a:solidFill>
                          <a:srgbClr val="0070C0"/>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e>
                    </m:d>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Thus X and Y are </a:t>
                </a:r>
                <a:r>
                  <a:rPr lang="en-US" altLang="ko-KR" b="1" dirty="0"/>
                  <a:t>not</a:t>
                </a:r>
                <a:r>
                  <a:rPr lang="en-US" altLang="ko-KR" dirty="0"/>
                  <a:t> independent to each other!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have just shown a case where the uncorrelatedness does not equate to the independence.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the conjoint probability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dirty="0"/>
                  <a:t> does not factorize as </a:t>
                </a:r>
                <a:r>
                  <a:rPr lang="en-US" altLang="ko-KR" sz="120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𝑃(𝑋)</a:t>
                </a:r>
                <a:r>
                  <a:rPr lang="en-US" altLang="ko-KR" sz="1200" b="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  </a:t>
                </a:r>
                <a:r>
                  <a:rPr lang="en-US" altLang="ko-KR" sz="120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𝑃(𝑌)</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Thus X and Y are </a:t>
                </a:r>
                <a:r>
                  <a:rPr lang="en-US" altLang="ko-KR" b="1" dirty="0"/>
                  <a:t>not</a:t>
                </a:r>
                <a:r>
                  <a:rPr lang="en-US" altLang="ko-KR" dirty="0"/>
                  <a:t> independent to each other!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have just shown a case where the uncorrelatedness does not equate to the independence.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1271505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we will give probability a formal definition.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basically boils down to counting the number of possible outcomes.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7148158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109684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Population and Sample are important concepts in statistics.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a:p>
        </p:txBody>
      </p:sp>
    </p:spTree>
    <p:extLst>
      <p:ext uri="{BB962C8B-B14F-4D97-AF65-F5344CB8AC3E}">
        <p14:creationId xmlns:p14="http://schemas.microsoft.com/office/powerpoint/2010/main" val="39893512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Descriptive statistics ends with a mere description.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Inferential statistics uses samples to draw conclusions about the population parameters.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12451867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properties of a sample are called “sample </a:t>
            </a:r>
            <a:r>
              <a:rPr lang="en-US" altLang="ko-KR" dirty="0" smtClean="0"/>
              <a:t>statistics.”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contrast, the properties of a population are called “population </a:t>
            </a:r>
            <a:r>
              <a:rPr lang="en-US" altLang="ko-KR" dirty="0" smtClean="0"/>
              <a:t>parameters.”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sample statistics are usually denoted by Latin alphabets.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population parameters are usually denoted by Greed alphabets.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9735059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distribution is symmetric, the mean and the median coincide. Also, the skewness </a:t>
                </a:r>
                <a14:m>
                  <m:oMath xmlns:m="http://schemas.openxmlformats.org/officeDocument/2006/math">
                    <m:r>
                      <a:rPr lang="ko-KR" altLang="en-US" sz="1200" i="1" smtClean="0">
                        <a:latin typeface="Cambria Math" panose="02040503050406030204" pitchFamily="18" charset="0"/>
                      </a:rPr>
                      <m:t>𝜍</m:t>
                    </m:r>
                  </m:oMath>
                </a14:m>
                <a:r>
                  <a:rPr lang="en-US" altLang="ko-KR" dirty="0"/>
                  <a:t> is zero.</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about the meaning of the median when we discuss about quantiles later on.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distribution is symmetric, the mean and the median coincide. Also, the skewness </a:t>
                </a:r>
                <a:r>
                  <a:rPr lang="ko-KR" altLang="en-US" sz="1200" i="0">
                    <a:latin typeface="Cambria Math" panose="02040503050406030204" pitchFamily="18" charset="0"/>
                  </a:rPr>
                  <a:t>𝜍</a:t>
                </a:r>
                <a:r>
                  <a:rPr lang="en-US" altLang="ko-KR" dirty="0"/>
                  <a:t> is zero.</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about the meaning of the median when we discuss about quantiles later on.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2169726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distribution is asymmetric, the mean and the median decouple and the skewness </a:t>
                </a:r>
                <a14:m>
                  <m:oMath xmlns:m="http://schemas.openxmlformats.org/officeDocument/2006/math">
                    <m:r>
                      <a:rPr lang="ko-KR" altLang="en-US" sz="1200" i="1" smtClean="0">
                        <a:latin typeface="Cambria Math" panose="02040503050406030204" pitchFamily="18" charset="0"/>
                      </a:rPr>
                      <m:t>𝜍</m:t>
                    </m:r>
                  </m:oMath>
                </a14:m>
                <a:r>
                  <a:rPr lang="en-US" altLang="ko-KR" sz="1200" dirty="0">
                    <a:latin typeface="Times New Roman" panose="02020603050405020304" pitchFamily="18" charset="0"/>
                    <a:cs typeface="Times New Roman" panose="02020603050405020304" pitchFamily="18" charset="0"/>
                  </a:rPr>
                  <a:t> </a:t>
                </a:r>
                <a:r>
                  <a:rPr lang="en-US" altLang="ko-KR" dirty="0"/>
                  <a:t>is non-zero.</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distribution is asymmetric, the mean and the median decouple and the skewness </a:t>
                </a:r>
                <a:r>
                  <a:rPr lang="ko-KR" altLang="en-US" sz="1200" i="0">
                    <a:latin typeface="Cambria Math" panose="02040503050406030204" pitchFamily="18" charset="0"/>
                  </a:rPr>
                  <a:t>𝜍</a:t>
                </a:r>
                <a:r>
                  <a:rPr lang="en-US" altLang="ko-KR" sz="1200" dirty="0">
                    <a:latin typeface="Times New Roman" panose="02020603050405020304" pitchFamily="18" charset="0"/>
                    <a:cs typeface="Times New Roman" panose="02020603050405020304" pitchFamily="18" charset="0"/>
                  </a:rPr>
                  <a:t> </a:t>
                </a:r>
                <a:r>
                  <a:rPr lang="en-US" altLang="ko-KR" dirty="0"/>
                  <a:t>is non-zero.</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6642654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distribution is asymmetric, the mean and the median decouple and the skewness </a:t>
                </a:r>
                <a14:m>
                  <m:oMath xmlns:m="http://schemas.openxmlformats.org/officeDocument/2006/math">
                    <m:r>
                      <a:rPr lang="ko-KR" altLang="en-US" sz="1200" i="1" smtClean="0">
                        <a:latin typeface="Cambria Math" panose="02040503050406030204" pitchFamily="18" charset="0"/>
                      </a:rPr>
                      <m:t>𝜍</m:t>
                    </m:r>
                  </m:oMath>
                </a14:m>
                <a:r>
                  <a:rPr lang="en-US" altLang="ko-KR" sz="1200" dirty="0">
                    <a:latin typeface="Times New Roman" panose="02020603050405020304" pitchFamily="18" charset="0"/>
                    <a:cs typeface="Times New Roman" panose="02020603050405020304" pitchFamily="18" charset="0"/>
                  </a:rPr>
                  <a:t> </a:t>
                </a:r>
                <a:r>
                  <a:rPr lang="en-US" altLang="ko-KR" dirty="0"/>
                  <a:t>is non-zero.</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distribution is asymmetric, the mean and the median decouple and the skewness </a:t>
                </a:r>
                <a:r>
                  <a:rPr lang="ko-KR" altLang="en-US" sz="1200" i="0">
                    <a:latin typeface="Cambria Math" panose="02040503050406030204" pitchFamily="18" charset="0"/>
                  </a:rPr>
                  <a:t>𝜍</a:t>
                </a:r>
                <a:r>
                  <a:rPr lang="en-US" altLang="ko-KR" sz="1200" dirty="0">
                    <a:latin typeface="Times New Roman" panose="02020603050405020304" pitchFamily="18" charset="0"/>
                    <a:cs typeface="Times New Roman" panose="02020603050405020304" pitchFamily="18" charset="0"/>
                  </a:rPr>
                  <a:t> </a:t>
                </a:r>
                <a:r>
                  <a:rPr lang="en-US" altLang="ko-KR" dirty="0"/>
                  <a:t>is non-zero.</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2788418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kurtosis</a:t>
                </a:r>
                <a:r>
                  <a:rPr lang="en-US" altLang="ko-KR" baseline="0" dirty="0"/>
                  <a:t> </a:t>
                </a:r>
                <a14:m>
                  <m:oMath xmlns:m="http://schemas.openxmlformats.org/officeDocument/2006/math">
                    <m:r>
                      <a:rPr lang="en-US" altLang="ko-KR" sz="1200" i="1" smtClean="0">
                        <a:latin typeface="Cambria Math" panose="02040503050406030204" pitchFamily="18" charset="0"/>
                      </a:rPr>
                      <m:t>𝜅</m:t>
                    </m:r>
                  </m:oMath>
                </a14:m>
                <a:r>
                  <a:rPr lang="en-US" altLang="ko-KR" sz="1200" dirty="0">
                    <a:latin typeface="Times New Roman" panose="02020603050405020304" pitchFamily="18" charset="0"/>
                    <a:cs typeface="Times New Roman" panose="02020603050405020304" pitchFamily="18" charset="0"/>
                  </a:rPr>
                  <a:t> is</a:t>
                </a:r>
                <a:r>
                  <a:rPr lang="en-US" altLang="ko-KR" sz="1200" baseline="0" dirty="0">
                    <a:latin typeface="Times New Roman" panose="02020603050405020304" pitchFamily="18" charset="0"/>
                    <a:cs typeface="Times New Roman" panose="02020603050405020304" pitchFamily="18" charset="0"/>
                  </a:rPr>
                  <a:t> related to the center and the tails (extremes) of the probability density.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latin typeface="Times New Roman" panose="02020603050405020304" pitchFamily="18" charset="0"/>
                    <a:cs typeface="Times New Roman" panose="02020603050405020304" pitchFamily="18" charset="0"/>
                  </a:rPr>
                  <a:t>When </a:t>
                </a:r>
                <a14:m>
                  <m:oMath xmlns:m="http://schemas.openxmlformats.org/officeDocument/2006/math">
                    <m:r>
                      <a:rPr lang="en-US" altLang="ko-KR" sz="1200" i="1" smtClean="0">
                        <a:latin typeface="Cambria Math" panose="02040503050406030204" pitchFamily="18" charset="0"/>
                      </a:rPr>
                      <m:t>𝜅</m:t>
                    </m:r>
                    <m:r>
                      <a:rPr lang="en-US" altLang="ko-KR" sz="1200" b="0" i="1" smtClean="0">
                        <a:latin typeface="Cambria Math" panose="02040503050406030204" pitchFamily="18" charset="0"/>
                      </a:rPr>
                      <m:t>&gt;0</m:t>
                    </m:r>
                  </m:oMath>
                </a14:m>
                <a:r>
                  <a:rPr lang="en-US" altLang="ko-KR" sz="1200" dirty="0">
                    <a:latin typeface="Times New Roman" panose="02020603050405020304" pitchFamily="18" charset="0"/>
                    <a:cs typeface="Times New Roman" panose="02020603050405020304" pitchFamily="18" charset="0"/>
                  </a:rPr>
                  <a:t>, the center shape becomes more peaked while</a:t>
                </a:r>
                <a:r>
                  <a:rPr lang="en-US" altLang="ko-KR" sz="1200" baseline="0" dirty="0">
                    <a:latin typeface="Times New Roman" panose="02020603050405020304" pitchFamily="18" charset="0"/>
                    <a:cs typeface="Times New Roman" panose="02020603050405020304" pitchFamily="18" charset="0"/>
                  </a:rPr>
                  <a:t> the tails (extremes) get fatter.  </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latin typeface="Times New Roman" panose="02020603050405020304" pitchFamily="18" charset="0"/>
                    <a:cs typeface="Times New Roman" panose="02020603050405020304" pitchFamily="18" charset="0"/>
                  </a:rPr>
                  <a:t>When </a:t>
                </a:r>
                <a14:m>
                  <m:oMath xmlns:m="http://schemas.openxmlformats.org/officeDocument/2006/math">
                    <m:r>
                      <a:rPr lang="en-US" altLang="ko-KR" sz="1200" i="1" smtClean="0">
                        <a:latin typeface="Cambria Math" panose="02040503050406030204" pitchFamily="18" charset="0"/>
                      </a:rPr>
                      <m:t>𝜅</m:t>
                    </m:r>
                    <m:r>
                      <a:rPr lang="en-US" altLang="ko-KR" sz="1200" b="0" i="1" smtClean="0">
                        <a:latin typeface="Cambria Math" panose="02040503050406030204" pitchFamily="18" charset="0"/>
                      </a:rPr>
                      <m:t>&lt;0</m:t>
                    </m:r>
                  </m:oMath>
                </a14:m>
                <a:r>
                  <a:rPr lang="en-US" altLang="ko-KR" sz="1200" dirty="0">
                    <a:latin typeface="Times New Roman" panose="02020603050405020304" pitchFamily="18" charset="0"/>
                    <a:cs typeface="Times New Roman" panose="02020603050405020304" pitchFamily="18" charset="0"/>
                  </a:rPr>
                  <a:t>, the center shape becomes flatter while </a:t>
                </a:r>
                <a:r>
                  <a:rPr lang="en-US" altLang="ko-KR" sz="1200" baseline="0" dirty="0">
                    <a:latin typeface="Times New Roman" panose="02020603050405020304" pitchFamily="18" charset="0"/>
                    <a:cs typeface="Times New Roman" panose="02020603050405020304" pitchFamily="18" charset="0"/>
                  </a:rPr>
                  <a:t>the tails (extremes) get thinner.</a:t>
                </a:r>
                <a:endParaRPr lang="en-US" altLang="ko-KR" sz="1200" dirty="0">
                  <a:latin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kurtosis</a:t>
                </a:r>
                <a:r>
                  <a:rPr lang="en-US" altLang="ko-KR" baseline="0" dirty="0"/>
                  <a:t> </a:t>
                </a:r>
                <a:r>
                  <a:rPr lang="en-US" altLang="ko-KR" sz="1200" i="0">
                    <a:latin typeface="Cambria Math" panose="02040503050406030204" pitchFamily="18" charset="0"/>
                  </a:rPr>
                  <a:t>𝜅</a:t>
                </a:r>
                <a:r>
                  <a:rPr lang="en-US" altLang="ko-KR" sz="1200" dirty="0">
                    <a:latin typeface="Times New Roman" panose="02020603050405020304" pitchFamily="18" charset="0"/>
                    <a:cs typeface="Times New Roman" panose="02020603050405020304" pitchFamily="18" charset="0"/>
                  </a:rPr>
                  <a:t> is</a:t>
                </a:r>
                <a:r>
                  <a:rPr lang="en-US" altLang="ko-KR" sz="1200" baseline="0" dirty="0">
                    <a:latin typeface="Times New Roman" panose="02020603050405020304" pitchFamily="18" charset="0"/>
                    <a:cs typeface="Times New Roman" panose="02020603050405020304" pitchFamily="18" charset="0"/>
                  </a:rPr>
                  <a:t> related to the center and the tails (extremes) of the probability density.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latin typeface="Times New Roman" panose="02020603050405020304" pitchFamily="18" charset="0"/>
                    <a:cs typeface="Times New Roman" panose="02020603050405020304" pitchFamily="18" charset="0"/>
                  </a:rPr>
                  <a:t>When </a:t>
                </a:r>
                <a:r>
                  <a:rPr lang="en-US" altLang="ko-KR" sz="1200" i="0">
                    <a:latin typeface="Cambria Math" panose="02040503050406030204" pitchFamily="18" charset="0"/>
                  </a:rPr>
                  <a:t>𝜅</a:t>
                </a:r>
                <a:r>
                  <a:rPr lang="en-US" altLang="ko-KR" sz="1200" b="0" i="0">
                    <a:latin typeface="Cambria Math" panose="02040503050406030204" pitchFamily="18" charset="0"/>
                  </a:rPr>
                  <a:t>&gt;0</a:t>
                </a:r>
                <a:r>
                  <a:rPr lang="en-US" altLang="ko-KR" sz="1200" dirty="0">
                    <a:latin typeface="Times New Roman" panose="02020603050405020304" pitchFamily="18" charset="0"/>
                    <a:cs typeface="Times New Roman" panose="02020603050405020304" pitchFamily="18" charset="0"/>
                  </a:rPr>
                  <a:t>, the center shape becomes more peaked while</a:t>
                </a:r>
                <a:r>
                  <a:rPr lang="en-US" altLang="ko-KR" sz="1200" baseline="0" dirty="0">
                    <a:latin typeface="Times New Roman" panose="02020603050405020304" pitchFamily="18" charset="0"/>
                    <a:cs typeface="Times New Roman" panose="02020603050405020304" pitchFamily="18" charset="0"/>
                  </a:rPr>
                  <a:t> the tails (extremes) get fatter.  </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latin typeface="Times New Roman" panose="02020603050405020304" pitchFamily="18" charset="0"/>
                    <a:cs typeface="Times New Roman" panose="02020603050405020304" pitchFamily="18" charset="0"/>
                  </a:rPr>
                  <a:t>When </a:t>
                </a:r>
                <a:r>
                  <a:rPr lang="en-US" altLang="ko-KR" sz="1200" i="0">
                    <a:latin typeface="Cambria Math" panose="02040503050406030204" pitchFamily="18" charset="0"/>
                  </a:rPr>
                  <a:t>𝜅</a:t>
                </a:r>
                <a:r>
                  <a:rPr lang="en-US" altLang="ko-KR" sz="1200" b="0" i="0">
                    <a:latin typeface="Cambria Math" panose="02040503050406030204" pitchFamily="18" charset="0"/>
                  </a:rPr>
                  <a:t>&lt;0</a:t>
                </a:r>
                <a:r>
                  <a:rPr lang="en-US" altLang="ko-KR" sz="1200" dirty="0">
                    <a:latin typeface="Times New Roman" panose="02020603050405020304" pitchFamily="18" charset="0"/>
                    <a:cs typeface="Times New Roman" panose="02020603050405020304" pitchFamily="18" charset="0"/>
                  </a:rPr>
                  <a:t>, the center shape becomes flatter while </a:t>
                </a:r>
                <a:r>
                  <a:rPr lang="en-US" altLang="ko-KR" sz="1200" baseline="0" dirty="0">
                    <a:latin typeface="Times New Roman" panose="02020603050405020304" pitchFamily="18" charset="0"/>
                    <a:cs typeface="Times New Roman" panose="02020603050405020304" pitchFamily="18" charset="0"/>
                  </a:rPr>
                  <a:t>the tails (extremes) get thinner.</a:t>
                </a:r>
                <a:endParaRPr lang="en-US" altLang="ko-KR" sz="1200" dirty="0">
                  <a:latin typeface="Times New Roman" panose="02020603050405020304" pitchFamily="18" charset="0"/>
                  <a:cs typeface="Times New Roman" panose="02020603050405020304" pitchFamily="18"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11692303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the formulas for the sample variance, sample covariance and sample correlation.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the so-called “unbiased </a:t>
                </a:r>
                <a:r>
                  <a:rPr lang="en-US" altLang="ko-KR" dirty="0" smtClean="0"/>
                  <a:t>estimators.”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a:t>
                </a:r>
                <a:r>
                  <a:rPr lang="en-US" altLang="ko-KR" baseline="0" dirty="0"/>
                  <a:t> note that there is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rPr>
                      <m:t>𝑛</m:t>
                    </m:r>
                    <m:r>
                      <a:rPr lang="en-US" altLang="ko-KR" sz="1200" i="1" dirty="0" smtClean="0">
                        <a:latin typeface="Cambria Math" panose="02040503050406030204" pitchFamily="18" charset="0"/>
                        <a:cs typeface="Times New Roman" panose="02020603050405020304" pitchFamily="18" charset="0"/>
                      </a:rPr>
                      <m:t>−1</m:t>
                    </m:r>
                  </m:oMath>
                </a14:m>
                <a:r>
                  <a:rPr lang="en-US" altLang="ko-KR" dirty="0"/>
                  <a:t> instead of </a:t>
                </a:r>
                <a14:m>
                  <m:oMath xmlns:m="http://schemas.openxmlformats.org/officeDocument/2006/math">
                    <m:r>
                      <a:rPr lang="en-US" altLang="ko-KR" i="1" dirty="0" smtClean="0">
                        <a:latin typeface="Cambria Math" panose="02040503050406030204" pitchFamily="18" charset="0"/>
                      </a:rPr>
                      <m:t>𝑛</m:t>
                    </m:r>
                  </m:oMath>
                </a14:m>
                <a:r>
                  <a:rPr lang="en-US" altLang="ko-KR" dirty="0"/>
                  <a:t> in the denominator</a:t>
                </a:r>
                <a:r>
                  <a:rPr lang="en-US" altLang="ko-KR" baseline="0" dirty="0"/>
                  <a:t>s of </a:t>
                </a:r>
                <a14:m>
                  <m:oMath xmlns:m="http://schemas.openxmlformats.org/officeDocument/2006/math">
                    <m:sSup>
                      <m:sSupPr>
                        <m:ctrlPr>
                          <a:rPr lang="en-US" altLang="ko-KR" sz="1200" i="1" dirty="0" smtClean="0">
                            <a:latin typeface="Cambria Math" panose="02040503050406030204" pitchFamily="18" charset="0"/>
                            <a:cs typeface="Times New Roman" panose="02020603050405020304" pitchFamily="18" charset="0"/>
                          </a:rPr>
                        </m:ctrlPr>
                      </m:sSupPr>
                      <m:e>
                        <m:r>
                          <a:rPr lang="en-US" altLang="ko-KR" sz="1200" i="1" dirty="0">
                            <a:latin typeface="Cambria Math" panose="02040503050406030204" pitchFamily="18" charset="0"/>
                            <a:cs typeface="Times New Roman" panose="02020603050405020304" pitchFamily="18" charset="0"/>
                          </a:rPr>
                          <m:t>𝑠</m:t>
                        </m:r>
                      </m:e>
                      <m:sup>
                        <m:r>
                          <a:rPr lang="en-US" altLang="ko-KR" sz="1200" i="1" dirty="0">
                            <a:latin typeface="Cambria Math" panose="02040503050406030204" pitchFamily="18" charset="0"/>
                            <a:cs typeface="Times New Roman" panose="02020603050405020304" pitchFamily="18" charset="0"/>
                          </a:rPr>
                          <m:t>2</m:t>
                        </m:r>
                      </m:sup>
                    </m:sSup>
                  </m:oMath>
                </a14:m>
                <a:r>
                  <a:rPr lang="en-US" altLang="ko-KR" baseline="0" dirty="0"/>
                  <a:t> and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𝑠</m:t>
                        </m:r>
                      </m:e>
                      <m:sub>
                        <m:r>
                          <a:rPr lang="en-US" altLang="ko-KR" sz="1200" i="1">
                            <a:latin typeface="Cambria Math" panose="02040503050406030204" pitchFamily="18" charset="0"/>
                          </a:rPr>
                          <m:t>𝑋𝑌</m:t>
                        </m:r>
                      </m:sub>
                    </m:sSub>
                  </m:oMath>
                </a14:m>
                <a:r>
                  <a:rPr lang="en-US" altLang="ko-KR" baseline="0" dirty="0"/>
                  <a:t>.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the formulas for the sample variance, sample covariance and sample correlation.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the so-called “unbiased estimators”.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a:t>
                </a:r>
                <a:r>
                  <a:rPr lang="en-US" altLang="ko-KR" baseline="0" dirty="0"/>
                  <a:t> note that there is </a:t>
                </a:r>
                <a:r>
                  <a:rPr lang="en-US" altLang="ko-KR" sz="1200" i="0" dirty="0">
                    <a:latin typeface="Cambria Math" panose="02040503050406030204" pitchFamily="18" charset="0"/>
                    <a:cs typeface="Times New Roman" panose="02020603050405020304" pitchFamily="18" charset="0"/>
                  </a:rPr>
                  <a:t>𝑛−1</a:t>
                </a:r>
                <a:r>
                  <a:rPr lang="en-US" altLang="ko-KR" dirty="0"/>
                  <a:t> instead of </a:t>
                </a:r>
                <a:r>
                  <a:rPr lang="en-US" altLang="ko-KR" i="0" dirty="0">
                    <a:latin typeface="Cambria Math" panose="02040503050406030204" pitchFamily="18" charset="0"/>
                  </a:rPr>
                  <a:t>𝑛</a:t>
                </a:r>
                <a:r>
                  <a:rPr lang="en-US" altLang="ko-KR" dirty="0"/>
                  <a:t> in the denominator</a:t>
                </a:r>
                <a:r>
                  <a:rPr lang="en-US" altLang="ko-KR" baseline="0" dirty="0"/>
                  <a:t>s of </a:t>
                </a:r>
                <a:r>
                  <a:rPr lang="en-US" altLang="ko-KR" sz="1200" i="0" dirty="0">
                    <a:latin typeface="Cambria Math" panose="02040503050406030204" pitchFamily="18" charset="0"/>
                    <a:cs typeface="Times New Roman" panose="02020603050405020304" pitchFamily="18" charset="0"/>
                  </a:rPr>
                  <a:t>𝑠^2</a:t>
                </a:r>
                <a:r>
                  <a:rPr lang="en-US" altLang="ko-KR" baseline="0" dirty="0"/>
                  <a:t> and </a:t>
                </a:r>
                <a:r>
                  <a:rPr lang="en-US" altLang="ko-KR" sz="1200" i="0">
                    <a:latin typeface="Cambria Math" panose="02040503050406030204" pitchFamily="18" charset="0"/>
                  </a:rPr>
                  <a:t>𝑠_𝑋𝑌</a:t>
                </a:r>
                <a:r>
                  <a:rPr lang="en-US" altLang="ko-KR" baseline="0" dirty="0"/>
                  <a:t>.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6825419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illustrates the concept of quantile.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the formulas for the sample variance, sample covariance and sample correlation.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the so-called “unbiased estimators” 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illustrates the concept of quantile.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a:t>
                </a:r>
                <a:r>
                  <a:rPr lang="en-US" altLang="ko-KR" baseline="0" dirty="0"/>
                  <a:t> note that there is </a:t>
                </a:r>
                <a:r>
                  <a:rPr lang="en-US" altLang="ko-KR" sz="1200" i="0" dirty="0">
                    <a:latin typeface="Cambria Math" panose="02040503050406030204" pitchFamily="18" charset="0"/>
                    <a:cs typeface="Times New Roman" panose="02020603050405020304" pitchFamily="18" charset="0"/>
                  </a:rPr>
                  <a:t>𝑛−1</a:t>
                </a:r>
                <a:r>
                  <a:rPr lang="en-US" altLang="ko-KR" dirty="0"/>
                  <a:t> instead of </a:t>
                </a:r>
                <a:r>
                  <a:rPr lang="en-US" altLang="ko-KR" i="0" dirty="0">
                    <a:latin typeface="Cambria Math" panose="02040503050406030204" pitchFamily="18" charset="0"/>
                  </a:rPr>
                  <a:t>𝑛</a:t>
                </a:r>
                <a:r>
                  <a:rPr lang="en-US" altLang="ko-KR" dirty="0"/>
                  <a:t> in the denominator</a:t>
                </a:r>
                <a:r>
                  <a:rPr lang="en-US" altLang="ko-KR" baseline="0" dirty="0"/>
                  <a:t>s of </a:t>
                </a:r>
                <a:r>
                  <a:rPr lang="en-US" altLang="ko-KR" sz="1200" i="0" dirty="0">
                    <a:latin typeface="Cambria Math" panose="02040503050406030204" pitchFamily="18" charset="0"/>
                    <a:cs typeface="Times New Roman" panose="02020603050405020304" pitchFamily="18" charset="0"/>
                  </a:rPr>
                  <a:t>𝑠^2</a:t>
                </a:r>
                <a:r>
                  <a:rPr lang="en-US" altLang="ko-KR" baseline="0" dirty="0"/>
                  <a:t> and </a:t>
                </a:r>
                <a:r>
                  <a:rPr lang="en-US" altLang="ko-KR" sz="1200" i="0">
                    <a:latin typeface="Cambria Math" panose="02040503050406030204" pitchFamily="18" charset="0"/>
                  </a:rPr>
                  <a:t>𝑠_𝑋𝑌</a:t>
                </a:r>
                <a:r>
                  <a:rPr lang="en-US" altLang="ko-KR" baseline="0" dirty="0"/>
                  <a:t>.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2062013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sample space for the “rolling two dices” has 36 elements.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number goes in the denominator of the probability calculation.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numerator goes the count of all the possible outcomes of the event.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38544938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illustrates the concept of quantile.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35452395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percentile and the quartile are closely related to the quantile.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Q2, that is, 50% percentile is called “</a:t>
                </a:r>
                <a:r>
                  <a:rPr lang="en-US" altLang="ko-KR" dirty="0" smtClean="0"/>
                  <a:t>median.”</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Also, </a:t>
                </a:r>
                <a14:m>
                  <m:oMath xmlns:m="http://schemas.openxmlformats.org/officeDocument/2006/math">
                    <m:r>
                      <a:rPr lang="en-US" altLang="ko-KR" i="1" dirty="0" smtClean="0">
                        <a:latin typeface="Cambria Math" panose="02040503050406030204" pitchFamily="18" charset="0"/>
                      </a:rPr>
                      <m:t>𝑄</m:t>
                    </m:r>
                    <m:r>
                      <a:rPr lang="en-US" altLang="ko-KR" i="1" dirty="0" smtClean="0">
                        <a:latin typeface="Cambria Math" panose="02040503050406030204" pitchFamily="18" charset="0"/>
                      </a:rPr>
                      <m:t>3−</m:t>
                    </m:r>
                    <m:r>
                      <a:rPr lang="en-US" altLang="ko-KR" i="1" dirty="0" smtClean="0">
                        <a:latin typeface="Cambria Math" panose="02040503050406030204" pitchFamily="18" charset="0"/>
                      </a:rPr>
                      <m:t>𝑄</m:t>
                    </m:r>
                    <m:r>
                      <a:rPr lang="en-US" altLang="ko-KR" i="1" dirty="0" smtClean="0">
                        <a:latin typeface="Cambria Math" panose="02040503050406030204" pitchFamily="18" charset="0"/>
                      </a:rPr>
                      <m:t>1</m:t>
                    </m:r>
                  </m:oMath>
                </a14:m>
                <a:r>
                  <a:rPr lang="en-US" altLang="ko-KR" dirty="0"/>
                  <a:t> is called “inter-quartile range” (IQR).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percentile and the quartile are closely related to the quantile.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Q2, that is, 50% percentile is called “median”.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Also, </a:t>
                </a:r>
                <a:r>
                  <a:rPr lang="en-US" altLang="ko-KR" i="0" dirty="0">
                    <a:latin typeface="Cambria Math" panose="02040503050406030204" pitchFamily="18" charset="0"/>
                  </a:rPr>
                  <a:t>𝑄3−𝑄1</a:t>
                </a:r>
                <a:r>
                  <a:rPr lang="en-US" altLang="ko-KR" dirty="0"/>
                  <a:t> is called “inter-quartile range” (IQR).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10435384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Boxplot is a visualization type that shows a statistical summary of the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closely related to the quartiles.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mentioned in the previous slide, </a:t>
                </a:r>
                <a14:m>
                  <m:oMath xmlns:m="http://schemas.openxmlformats.org/officeDocument/2006/math">
                    <m:r>
                      <a:rPr lang="en-US" altLang="ko-KR" i="1" dirty="0" smtClean="0">
                        <a:latin typeface="Cambria Math" panose="02040503050406030204" pitchFamily="18" charset="0"/>
                      </a:rPr>
                      <m:t>𝐼𝑄𝑅</m:t>
                    </m:r>
                    <m:r>
                      <a:rPr lang="en-US" altLang="ko-KR" i="1" dirty="0" smtClean="0">
                        <a:latin typeface="Cambria Math" panose="02040503050406030204" pitchFamily="18" charset="0"/>
                      </a:rPr>
                      <m:t> = </m:t>
                    </m:r>
                    <m:r>
                      <a:rPr lang="en-US" altLang="ko-KR" i="1" dirty="0" smtClean="0">
                        <a:latin typeface="Cambria Math" panose="02040503050406030204" pitchFamily="18" charset="0"/>
                      </a:rPr>
                      <m:t>𝑄</m:t>
                    </m:r>
                    <m:r>
                      <a:rPr lang="en-US" altLang="ko-KR" i="1" dirty="0" smtClean="0">
                        <a:latin typeface="Cambria Math" panose="02040503050406030204" pitchFamily="18" charset="0"/>
                      </a:rPr>
                      <m:t>3 – </m:t>
                    </m:r>
                    <m:r>
                      <a:rPr lang="en-US" altLang="ko-KR" i="1" dirty="0" smtClean="0">
                        <a:latin typeface="Cambria Math" panose="02040503050406030204" pitchFamily="18" charset="0"/>
                      </a:rPr>
                      <m:t>𝑄</m:t>
                    </m:r>
                    <m:r>
                      <a:rPr lang="en-US" altLang="ko-KR" i="1" dirty="0" smtClean="0">
                        <a:latin typeface="Cambria Math" panose="02040503050406030204" pitchFamily="18" charset="0"/>
                      </a:rPr>
                      <m:t>1</m:t>
                    </m:r>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dots above and below are the </a:t>
                </a:r>
                <a:r>
                  <a:rPr lang="en-US" altLang="ko-KR" b="1" dirty="0"/>
                  <a:t>outliers</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Boxplot is a visualization type that shows a statistical summary of the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closely related to the quartiles.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mentioned in the previous slide, </a:t>
                </a:r>
                <a:r>
                  <a:rPr lang="en-US" altLang="ko-KR" i="0" dirty="0">
                    <a:latin typeface="Cambria Math" panose="02040503050406030204" pitchFamily="18" charset="0"/>
                  </a:rPr>
                  <a:t>𝐼𝑄𝑅 = 𝑄3 – 𝑄1</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dots above and below are the </a:t>
                </a:r>
                <a:r>
                  <a:rPr lang="en-US" altLang="ko-KR" b="1" dirty="0"/>
                  <a:t>outliers</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122</a:t>
            </a:fld>
            <a:endParaRPr lang="ko-KR" altLang="en-US"/>
          </a:p>
        </p:txBody>
      </p:sp>
    </p:spTree>
    <p:extLst>
      <p:ext uri="{BB962C8B-B14F-4D97-AF65-F5344CB8AC3E}">
        <p14:creationId xmlns:p14="http://schemas.microsoft.com/office/powerpoint/2010/main" val="41914275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try out several functions of the SciPy library in regard to the continuous probability densities.</a:t>
            </a:r>
            <a:endParaRPr lang="ko-KR" altLang="ko-KR" sz="10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Jupyter</a:t>
            </a:r>
            <a:r>
              <a:rPr lang="en-US" altLang="ko-KR" sz="1200" kern="1200" dirty="0">
                <a:solidFill>
                  <a:schemeClr val="tx1"/>
                </a:solidFill>
                <a:effectLst/>
                <a:latin typeface="+mn-lt"/>
                <a:ea typeface="+mn-ea"/>
                <a:cs typeface="+mn-cs"/>
              </a:rPr>
              <a:t> Notebook, click the </a:t>
            </a:r>
            <a:r>
              <a:rPr lang="en-US" altLang="ko-KR" sz="1200" b="1" kern="1200" dirty="0">
                <a:solidFill>
                  <a:schemeClr val="tx1"/>
                </a:solidFill>
                <a:effectLst/>
                <a:latin typeface="+mn-lt"/>
                <a:ea typeface="+mn-ea"/>
                <a:cs typeface="+mn-cs"/>
              </a:rPr>
              <a:t>ex_0202.ipynb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it-IT" altLang="ko-KR" sz="1200" i="1" kern="1200" dirty="0">
                <a:solidFill>
                  <a:schemeClr val="tx1"/>
                </a:solidFill>
                <a:effectLst/>
                <a:latin typeface="+mn-lt"/>
                <a:ea typeface="+mn-ea"/>
                <a:cs typeface="+mn-cs"/>
              </a:rPr>
              <a:t>A. Continuous probability density</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 Uniform</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ii. Normal</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iii. Chi-square</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123</a:t>
            </a:fld>
            <a:endParaRPr lang="ko-KR" altLang="en-US" dirty="0"/>
          </a:p>
        </p:txBody>
      </p:sp>
    </p:spTree>
    <p:extLst>
      <p:ext uri="{BB962C8B-B14F-4D97-AF65-F5344CB8AC3E}">
        <p14:creationId xmlns:p14="http://schemas.microsoft.com/office/powerpoint/2010/main" val="42648381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120464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lists the reasons to prefer the sample analysis to the population analysis.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14569689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are many ways of drawing samples from the population.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machine learning, when we have highly unbalanced types for categorical dependent variables,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should think carefully about how to draw a training sample.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will not delve any further. However, it is useful to know at least what methods are available.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8247875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mentioned previously, the sample statistics are usually denoted by Latin alphabets.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And the corresponding population parameters are usually denoted by Greed alphabets.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goal of inferential statistics is to </a:t>
            </a:r>
            <a:r>
              <a:rPr lang="en-US" altLang="ko-KR" sz="1200" dirty="0">
                <a:solidFill>
                  <a:srgbClr val="00B050"/>
                </a:solidFill>
                <a:latin typeface="Times New Roman" panose="02020603050405020304" pitchFamily="18" charset="0"/>
                <a:ea typeface="Noto Sans CJK KR Regular" panose="020B0500000000000000" pitchFamily="34" charset="-127"/>
                <a:cs typeface="Times New Roman" panose="02020603050405020304" pitchFamily="18" charset="0"/>
              </a:rPr>
              <a:t>connect</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the sample statistics with the population parameters.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120628679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 us think of an experiment where the samples consist of flipping a coin twice, so that the sample size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rPr>
                      <m:t>=2</m:t>
                    </m:r>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the possible sample means form the set </a:t>
                </a:r>
                <a14:m>
                  <m:oMath xmlns:m="http://schemas.openxmlformats.org/officeDocument/2006/math">
                    <m:d>
                      <m:dPr>
                        <m:begChr m:val="{"/>
                        <m:endChr m:val="}"/>
                        <m:ctrlPr>
                          <a:rPr lang="en-US" altLang="ko-KR" i="1" dirty="0" smtClean="0">
                            <a:latin typeface="Cambria Math" panose="02040503050406030204" pitchFamily="18" charset="0"/>
                          </a:rPr>
                        </m:ctrlPr>
                      </m:dPr>
                      <m:e>
                        <m:r>
                          <a:rPr lang="en-US" altLang="ko-KR" i="1" dirty="0" smtClean="0">
                            <a:latin typeface="Cambria Math" panose="02040503050406030204" pitchFamily="18" charset="0"/>
                          </a:rPr>
                          <m:t>0, 0.5, 1</m:t>
                        </m:r>
                      </m:e>
                    </m:d>
                  </m:oMath>
                </a14:m>
                <a:r>
                  <a:rPr lang="en-US" altLang="ko-KR" dirty="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 us think of an experiment where the samples consist of flipping a coin twice, so that the sample size </a:t>
                </a:r>
                <a:r>
                  <a:rPr lang="en-US" altLang="ko-KR" b="0" i="0">
                    <a:latin typeface="Cambria Math" panose="02040503050406030204" pitchFamily="18" charset="0"/>
                  </a:rPr>
                  <a:t>𝑛=2</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the possible sample means form the set </a:t>
                </a:r>
                <a:r>
                  <a:rPr lang="en-US" altLang="ko-KR" i="0" dirty="0">
                    <a:latin typeface="Cambria Math" panose="02040503050406030204" pitchFamily="18" charset="0"/>
                  </a:rPr>
                  <a:t>{0, 0.5, 1}</a:t>
                </a:r>
                <a:r>
                  <a:rPr lang="en-US" altLang="ko-KR" dirty="0"/>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a:p>
        </p:txBody>
      </p:sp>
    </p:spTree>
    <p:extLst>
      <p:ext uri="{BB962C8B-B14F-4D97-AF65-F5344CB8AC3E}">
        <p14:creationId xmlns:p14="http://schemas.microsoft.com/office/powerpoint/2010/main" val="403816788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 us think of another experiment where the samples consist of flipping a coin three times, so that the sample size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rPr>
                      <m:t>=</m:t>
                    </m:r>
                    <m:r>
                      <a:rPr lang="en-US" altLang="ko-KR" b="0" i="1" smtClean="0">
                        <a:latin typeface="Cambria Math" panose="02040503050406030204" pitchFamily="18" charset="0"/>
                      </a:rPr>
                      <m:t>3</m:t>
                    </m:r>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the possible sample means form the set </a:t>
                </a:r>
                <a14:m>
                  <m:oMath xmlns:m="http://schemas.openxmlformats.org/officeDocument/2006/math">
                    <m:d>
                      <m:dPr>
                        <m:begChr m:val="{"/>
                        <m:endChr m:val="}"/>
                        <m:ctrlPr>
                          <a:rPr lang="en-US" altLang="ko-KR" i="1" dirty="0" smtClean="0">
                            <a:latin typeface="Cambria Math" panose="02040503050406030204" pitchFamily="18" charset="0"/>
                          </a:rPr>
                        </m:ctrlPr>
                      </m:dPr>
                      <m:e>
                        <m:r>
                          <a:rPr lang="en-US" altLang="ko-KR" i="1" dirty="0" smtClean="0">
                            <a:latin typeface="Cambria Math" panose="02040503050406030204" pitchFamily="18" charset="0"/>
                          </a:rPr>
                          <m:t>0</m:t>
                        </m:r>
                        <m:r>
                          <a:rPr lang="en-US" altLang="ko-KR" i="1" dirty="0" smtClean="0">
                            <a:latin typeface="Cambria Math" panose="02040503050406030204" pitchFamily="18" charset="0"/>
                          </a:rPr>
                          <m:t>,</m:t>
                        </m:r>
                        <m:f>
                          <m:fPr>
                            <m:ctrlPr>
                              <a:rPr lang="en-US" altLang="ko-KR" b="0" i="1" dirty="0" smtClean="0">
                                <a:latin typeface="Cambria Math" panose="02040503050406030204" pitchFamily="18" charset="0"/>
                              </a:rPr>
                            </m:ctrlPr>
                          </m:fPr>
                          <m:num>
                            <m:r>
                              <a:rPr lang="en-US" altLang="ko-KR" b="0" i="1" dirty="0" smtClean="0">
                                <a:latin typeface="Cambria Math" panose="02040503050406030204" pitchFamily="18" charset="0"/>
                              </a:rPr>
                              <m:t>1</m:t>
                            </m:r>
                          </m:num>
                          <m:den>
                            <m:r>
                              <a:rPr lang="en-US" altLang="ko-KR" b="0" i="1" dirty="0" smtClean="0">
                                <a:latin typeface="Cambria Math" panose="02040503050406030204" pitchFamily="18" charset="0"/>
                              </a:rPr>
                              <m:t>3</m:t>
                            </m:r>
                          </m:den>
                        </m:f>
                        <m:r>
                          <a:rPr lang="en-US" altLang="ko-KR" i="1" dirty="0" smtClean="0">
                            <a:latin typeface="Cambria Math" panose="02040503050406030204" pitchFamily="18" charset="0"/>
                          </a:rPr>
                          <m:t>,</m:t>
                        </m:r>
                        <m:f>
                          <m:fPr>
                            <m:ctrlPr>
                              <a:rPr lang="en-US" altLang="ko-KR" b="0" i="1" dirty="0" smtClean="0">
                                <a:latin typeface="Cambria Math" panose="02040503050406030204" pitchFamily="18" charset="0"/>
                              </a:rPr>
                            </m:ctrlPr>
                          </m:fPr>
                          <m:num>
                            <m:r>
                              <a:rPr lang="en-US" altLang="ko-KR" b="0" i="1" dirty="0" smtClean="0">
                                <a:latin typeface="Cambria Math" panose="02040503050406030204" pitchFamily="18" charset="0"/>
                              </a:rPr>
                              <m:t>2</m:t>
                            </m:r>
                          </m:num>
                          <m:den>
                            <m:r>
                              <a:rPr lang="en-US" altLang="ko-KR" b="0" i="1" dirty="0" smtClean="0">
                                <a:latin typeface="Cambria Math" panose="02040503050406030204" pitchFamily="18" charset="0"/>
                              </a:rPr>
                              <m:t>3</m:t>
                            </m:r>
                          </m:den>
                        </m:f>
                        <m:r>
                          <a:rPr lang="en-US" altLang="ko-KR" b="0" i="1" dirty="0" smtClean="0">
                            <a:latin typeface="Cambria Math" panose="02040503050406030204" pitchFamily="18" charset="0"/>
                          </a:rPr>
                          <m:t>,</m:t>
                        </m:r>
                        <m:r>
                          <a:rPr lang="en-US" altLang="ko-KR" i="1" dirty="0" smtClean="0">
                            <a:latin typeface="Cambria Math" panose="02040503050406030204" pitchFamily="18" charset="0"/>
                          </a:rPr>
                          <m:t>1</m:t>
                        </m:r>
                      </m:e>
                    </m:d>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 us think of another experiment where the samples consist of flipping a coin three times, so that the sample size </a:t>
                </a:r>
                <a:r>
                  <a:rPr lang="en-US" altLang="ko-KR" b="0" i="0">
                    <a:latin typeface="Cambria Math" panose="02040503050406030204" pitchFamily="18" charset="0"/>
                  </a:rPr>
                  <a:t>𝑛=3</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the possible sample means form the set </a:t>
                </a:r>
                <a:r>
                  <a:rPr lang="en-US" altLang="ko-KR" i="0" dirty="0">
                    <a:latin typeface="Cambria Math" panose="02040503050406030204" pitchFamily="18" charset="0"/>
                  </a:rPr>
                  <a:t>{0,</a:t>
                </a:r>
                <a:r>
                  <a:rPr lang="en-US" altLang="ko-KR" b="0" i="0" dirty="0">
                    <a:latin typeface="Cambria Math" panose="02040503050406030204" pitchFamily="18" charset="0"/>
                  </a:rPr>
                  <a:t> 1/3</a:t>
                </a:r>
                <a:r>
                  <a:rPr lang="en-US" altLang="ko-KR" i="0" dirty="0">
                    <a:latin typeface="Cambria Math" panose="02040503050406030204" pitchFamily="18" charset="0"/>
                  </a:rPr>
                  <a:t>,</a:t>
                </a:r>
                <a:r>
                  <a:rPr lang="en-US" altLang="ko-KR" b="0" i="0" dirty="0">
                    <a:latin typeface="Cambria Math" panose="02040503050406030204" pitchFamily="18" charset="0"/>
                  </a:rPr>
                  <a:t>2/3,</a:t>
                </a:r>
                <a:r>
                  <a:rPr lang="en-US" altLang="ko-KR" i="0" dirty="0">
                    <a:latin typeface="Cambria Math" panose="02040503050406030204" pitchFamily="18" charset="0"/>
                  </a:rPr>
                  <a:t>1}</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a:p>
        </p:txBody>
      </p:sp>
    </p:spTree>
    <p:extLst>
      <p:ext uri="{BB962C8B-B14F-4D97-AF65-F5344CB8AC3E}">
        <p14:creationId xmlns:p14="http://schemas.microsoft.com/office/powerpoint/2010/main" val="57276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Another example of the “rolling of two dices” random experiment.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number of possible outcomes of the event is 27 as explained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Unless you multiply an odd number by another odd number, the product of two numbers is even.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319621731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continue increasing the sample size </a:t>
                </a:r>
                <a14:m>
                  <m:oMath xmlns:m="http://schemas.openxmlformats.org/officeDocument/2006/math">
                    <m:r>
                      <a:rPr lang="en-US" altLang="ko-KR" b="0" i="1" smtClean="0">
                        <a:latin typeface="Cambria Math" panose="02040503050406030204" pitchFamily="18" charset="0"/>
                      </a:rPr>
                      <m:t>𝑛</m:t>
                    </m:r>
                  </m:oMath>
                </a14:m>
                <a:r>
                  <a:rPr lang="en-US" altLang="ko-KR" dirty="0"/>
                  <a:t> and in each case plot a histogram.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histograms clearly show a trend: as </a:t>
                </a:r>
                <a14:m>
                  <m:oMath xmlns:m="http://schemas.openxmlformats.org/officeDocument/2006/math">
                    <m:r>
                      <a:rPr lang="en-US" altLang="ko-KR" i="1" dirty="0" smtClean="0">
                        <a:latin typeface="Cambria Math" panose="02040503050406030204" pitchFamily="18" charset="0"/>
                      </a:rPr>
                      <m:t>𝑛</m:t>
                    </m:r>
                  </m:oMath>
                </a14:m>
                <a:r>
                  <a:rPr lang="en-US" altLang="ko-KR" dirty="0"/>
                  <a:t> increases the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histograms converge to the normal distribution (upon rescaling).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continue increasing the sample size </a:t>
                </a:r>
                <a:r>
                  <a:rPr lang="en-US" altLang="ko-KR" b="0" i="0">
                    <a:latin typeface="Cambria Math" panose="02040503050406030204" pitchFamily="18" charset="0"/>
                  </a:rPr>
                  <a:t>𝑛</a:t>
                </a:r>
                <a:r>
                  <a:rPr lang="en-US" altLang="ko-KR" dirty="0"/>
                  <a:t> and in each case plot a histogram.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histograms clearly show a trend: as </a:t>
                </a:r>
                <a:r>
                  <a:rPr lang="en-US" altLang="ko-KR" i="0" dirty="0">
                    <a:latin typeface="Cambria Math" panose="02040503050406030204" pitchFamily="18" charset="0"/>
                  </a:rPr>
                  <a:t>𝑛</a:t>
                </a:r>
                <a:r>
                  <a:rPr lang="en-US" altLang="ko-KR" dirty="0"/>
                  <a:t> increases the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histograms converge to the normal distribution (upon rescaling).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33663088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After the observations of the previous slide, you summarize the findings.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sample mean, denoted by </a:t>
                </a:r>
                <a14:m>
                  <m:oMath xmlns:m="http://schemas.openxmlformats.org/officeDocument/2006/math">
                    <m:acc>
                      <m:accPr>
                        <m:chr m:val="̅"/>
                        <m:ctrlPr>
                          <a:rPr lang="en-US" altLang="ko-KR" sz="1200" b="1" i="1">
                            <a:solidFill>
                              <a:srgbClr val="FF0000"/>
                            </a:solidFill>
                            <a:latin typeface="Cambria Math" panose="02040503050406030204" pitchFamily="18" charset="0"/>
                            <a:cs typeface="Times New Roman" panose="02020603050405020304" pitchFamily="18" charset="0"/>
                          </a:rPr>
                        </m:ctrlPr>
                      </m:accPr>
                      <m:e>
                        <m:r>
                          <a:rPr lang="en-US" altLang="ko-KR" sz="1200" b="1" i="1">
                            <a:solidFill>
                              <a:srgbClr val="FF0000"/>
                            </a:solidFill>
                            <a:latin typeface="Cambria Math" panose="02040503050406030204" pitchFamily="18" charset="0"/>
                            <a:cs typeface="Times New Roman" panose="02020603050405020304" pitchFamily="18" charset="0"/>
                          </a:rPr>
                          <m:t>𝑿</m:t>
                        </m:r>
                      </m:e>
                    </m:acc>
                  </m:oMath>
                </a14:m>
                <a:r>
                  <a:rPr lang="en-US" altLang="ko-KR" dirty="0"/>
                  <a:t>, is another random variable</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Just</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like any other random variable you</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can calculate the mean, variance, standard deviation, etc. of </a:t>
                </a:r>
                <a14:m>
                  <m:oMath xmlns:m="http://schemas.openxmlformats.org/officeDocument/2006/math">
                    <m:acc>
                      <m:accPr>
                        <m:chr m:val="̅"/>
                        <m:ctrlPr>
                          <a:rPr lang="en-US" altLang="ko-KR" sz="1200" b="1" i="1" smtClean="0">
                            <a:solidFill>
                              <a:srgbClr val="FF0000"/>
                            </a:solidFill>
                            <a:latin typeface="Cambria Math" panose="02040503050406030204" pitchFamily="18" charset="0"/>
                            <a:cs typeface="Times New Roman" panose="02020603050405020304" pitchFamily="18" charset="0"/>
                          </a:rPr>
                        </m:ctrlPr>
                      </m:accPr>
                      <m:e>
                        <m:r>
                          <a:rPr lang="en-US" altLang="ko-KR" sz="1200" b="1" i="1">
                            <a:solidFill>
                              <a:srgbClr val="FF0000"/>
                            </a:solidFill>
                            <a:latin typeface="Cambria Math" panose="02040503050406030204" pitchFamily="18" charset="0"/>
                            <a:cs typeface="Times New Roman" panose="02020603050405020304" pitchFamily="18" charset="0"/>
                          </a:rPr>
                          <m:t>𝑿</m:t>
                        </m:r>
                      </m:e>
                    </m:acc>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standard deviation of </a:t>
                </a:r>
                <a14:m>
                  <m:oMath xmlns:m="http://schemas.openxmlformats.org/officeDocument/2006/math">
                    <m:acc>
                      <m:accPr>
                        <m:chr m:val="̅"/>
                        <m:ctrlPr>
                          <a:rPr lang="en-US" altLang="ko-KR" sz="1200" b="1" i="1" smtClean="0">
                            <a:solidFill>
                              <a:srgbClr val="FF0000"/>
                            </a:solidFill>
                            <a:latin typeface="Cambria Math" panose="02040503050406030204" pitchFamily="18" charset="0"/>
                            <a:cs typeface="Times New Roman" panose="02020603050405020304" pitchFamily="18" charset="0"/>
                          </a:rPr>
                        </m:ctrlPr>
                      </m:accPr>
                      <m:e>
                        <m:r>
                          <a:rPr lang="en-US" altLang="ko-KR" sz="1200" b="1" i="1">
                            <a:solidFill>
                              <a:srgbClr val="FF0000"/>
                            </a:solidFill>
                            <a:latin typeface="Cambria Math" panose="02040503050406030204" pitchFamily="18" charset="0"/>
                            <a:cs typeface="Times New Roman" panose="02020603050405020304" pitchFamily="18" charset="0"/>
                          </a:rPr>
                          <m:t>𝑿</m:t>
                        </m:r>
                      </m:e>
                    </m:acc>
                  </m:oMath>
                </a14:m>
                <a:r>
                  <a:rPr lang="en-US" altLang="ko-KR" dirty="0"/>
                  <a:t> is denoted by </a:t>
                </a:r>
                <a14:m>
                  <m:oMath xmlns:m="http://schemas.openxmlformats.org/officeDocument/2006/math">
                    <m:sSub>
                      <m:sSub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200" i="1">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200" i="1">
                                <a:latin typeface="Cambria Math" panose="02040503050406030204" pitchFamily="18" charset="0"/>
                                <a:cs typeface="Times New Roman" panose="02020603050405020304" pitchFamily="18" charset="0"/>
                              </a:rPr>
                            </m:ctrlPr>
                          </m:accPr>
                          <m:e>
                            <m:r>
                              <a:rPr lang="en-US" altLang="ko-KR" sz="1200" i="1">
                                <a:latin typeface="Cambria Math" panose="02040503050406030204" pitchFamily="18" charset="0"/>
                                <a:cs typeface="Times New Roman" panose="02020603050405020304" pitchFamily="18" charset="0"/>
                              </a:rPr>
                              <m:t>𝑋</m:t>
                            </m:r>
                          </m:e>
                        </m:acc>
                      </m:sub>
                    </m:sSub>
                  </m:oMath>
                </a14:m>
                <a:r>
                  <a:rPr lang="en-US" altLang="ko-KR" dirty="0"/>
                  <a:t> and called</a:t>
                </a:r>
                <a:r>
                  <a:rPr lang="en-US" altLang="ko-KR" baseline="0" dirty="0"/>
                  <a:t> “</a:t>
                </a:r>
                <a:r>
                  <a:rPr lang="en-US" altLang="ko-KR" b="1" baseline="0" dirty="0">
                    <a:solidFill>
                      <a:srgbClr val="FF0000"/>
                    </a:solidFill>
                  </a:rPr>
                  <a:t>standard </a:t>
                </a:r>
                <a:r>
                  <a:rPr lang="en-US" altLang="ko-KR" b="1" baseline="0" dirty="0" smtClean="0">
                    <a:solidFill>
                      <a:srgbClr val="FF0000"/>
                    </a:solidFill>
                  </a:rPr>
                  <a:t>error</a:t>
                </a:r>
                <a:r>
                  <a:rPr lang="en-US" altLang="ko-KR" baseline="0" dirty="0" smtClean="0"/>
                  <a:t>.”</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After the observations of the previous slide, you summarize the findings.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sample mean, denoted by </a:t>
                </a:r>
                <a:r>
                  <a:rPr lang="en-US" altLang="ko-KR" sz="1200" b="1" i="0">
                    <a:solidFill>
                      <a:srgbClr val="FF0000"/>
                    </a:solidFill>
                    <a:latin typeface="Cambria Math" panose="02040503050406030204" pitchFamily="18" charset="0"/>
                    <a:cs typeface="Times New Roman" panose="02020603050405020304" pitchFamily="18" charset="0"/>
                  </a:rPr>
                  <a:t>𝑿 ̅</a:t>
                </a:r>
                <a:r>
                  <a:rPr lang="en-US" altLang="ko-KR" dirty="0"/>
                  <a:t>, is another random variable</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Just</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like any other random variable you</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can calculate the mean, variance, standard deviation, etc. of </a:t>
                </a:r>
                <a:r>
                  <a:rPr lang="en-US" altLang="ko-KR" sz="1200" b="1" i="0">
                    <a:solidFill>
                      <a:srgbClr val="FF0000"/>
                    </a:solidFill>
                    <a:latin typeface="Cambria Math" panose="02040503050406030204" pitchFamily="18" charset="0"/>
                    <a:cs typeface="Times New Roman" panose="02020603050405020304" pitchFamily="18" charset="0"/>
                  </a:rPr>
                  <a:t>𝑿 ̅</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standard deviation of </a:t>
                </a:r>
                <a:r>
                  <a:rPr lang="en-US" altLang="ko-KR" sz="1200" b="1" i="0">
                    <a:solidFill>
                      <a:srgbClr val="FF0000"/>
                    </a:solidFill>
                    <a:latin typeface="Cambria Math" panose="02040503050406030204" pitchFamily="18" charset="0"/>
                    <a:cs typeface="Times New Roman" panose="02020603050405020304" pitchFamily="18" charset="0"/>
                  </a:rPr>
                  <a:t>𝑿 ̅</a:t>
                </a:r>
                <a:r>
                  <a:rPr lang="en-US" altLang="ko-KR" dirty="0"/>
                  <a:t> is denoted by </a:t>
                </a:r>
                <a:r>
                  <a:rPr lang="ko-KR" altLang="en-US" sz="1200" i="0">
                    <a:latin typeface="Cambria Math" panose="02040503050406030204" pitchFamily="18" charset="0"/>
                    <a:cs typeface="Times New Roman" panose="02020603050405020304" pitchFamily="18" charset="0"/>
                    <a:sym typeface="Symbol" panose="05050102010706020507" pitchFamily="18" charset="2"/>
                  </a:rPr>
                  <a:t>𝜎</a:t>
                </a:r>
                <a:r>
                  <a:rPr lang="en-US" altLang="ko-KR" sz="1200" i="0">
                    <a:latin typeface="Cambria Math" panose="02040503050406030204" pitchFamily="18" charset="0"/>
                    <a:cs typeface="Times New Roman" panose="02020603050405020304" pitchFamily="18" charset="0"/>
                    <a:sym typeface="Symbol" panose="05050102010706020507" pitchFamily="18" charset="2"/>
                  </a:rPr>
                  <a:t>_</a:t>
                </a:r>
                <a:r>
                  <a:rPr lang="en-US" altLang="ko-KR" sz="1200" i="0">
                    <a:latin typeface="Cambria Math" panose="02040503050406030204" pitchFamily="18" charset="0"/>
                    <a:cs typeface="Times New Roman" panose="02020603050405020304" pitchFamily="18" charset="0"/>
                  </a:rPr>
                  <a:t>𝑋 ̅ </a:t>
                </a:r>
                <a:r>
                  <a:rPr lang="en-US" altLang="ko-KR" dirty="0"/>
                  <a:t> and called</a:t>
                </a:r>
                <a:r>
                  <a:rPr lang="en-US" altLang="ko-KR" baseline="0" dirty="0"/>
                  <a:t> “</a:t>
                </a:r>
                <a:r>
                  <a:rPr lang="en-US" altLang="ko-KR" b="1" baseline="0" dirty="0">
                    <a:solidFill>
                      <a:srgbClr val="FF0000"/>
                    </a:solidFill>
                  </a:rPr>
                  <a:t>standard error</a:t>
                </a:r>
                <a:r>
                  <a:rPr lang="en-US" altLang="ko-KR" baseline="0" dirty="0"/>
                  <a:t>”.</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25475118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a:t>
            </a:r>
            <a:r>
              <a:rPr lang="ko-KR" altLang="en-US" dirty="0"/>
              <a:t> </a:t>
            </a:r>
            <a:r>
              <a:rPr lang="en-US" altLang="ko-KR" dirty="0"/>
              <a:t>central</a:t>
            </a:r>
            <a:r>
              <a:rPr lang="ko-KR" altLang="en-US" dirty="0"/>
              <a:t> </a:t>
            </a:r>
            <a:r>
              <a:rPr lang="en-US" altLang="ko-KR" dirty="0"/>
              <a:t>limit</a:t>
            </a:r>
            <a:r>
              <a:rPr lang="ko-KR" altLang="en-US" dirty="0"/>
              <a:t> </a:t>
            </a:r>
            <a:r>
              <a:rPr lang="en-US" altLang="ko-KR" dirty="0"/>
              <a:t>theorem generalizes what you observed in the coin flipping experiment.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tendency for the sample mean distribution to converge to the Normal distribution is valid not just for the coins (Binomial) but for any other underlying distribution.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Furthermore, analogous tendency exists for sample statistics other than the mean.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“Normal distribution” and “Normal probability density” are used interchangeably.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21615750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far, we made our discussion as if we are drawing as many samples as needed.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reality, drawing many samples is costly and impractical.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From now on, you will assume just </a:t>
            </a:r>
            <a:r>
              <a:rPr lang="en-US" altLang="ko-KR" b="1" dirty="0"/>
              <a:t>one sample </a:t>
            </a:r>
            <a:r>
              <a:rPr lang="en-US" altLang="ko-KR" dirty="0"/>
              <a:t>and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then apply the central limit theorem.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24432692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Standardization consists in subtracting the mean and dividing by the standard deviation.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apply this procedure to </a:t>
                </a:r>
                <a14:m>
                  <m:oMath xmlns:m="http://schemas.openxmlformats.org/officeDocument/2006/math">
                    <m:acc>
                      <m:accPr>
                        <m:chr m:val="̅"/>
                        <m:ctrlPr>
                          <a:rPr lang="ko-KR" altLang="en-US" sz="1200" i="1" smtClean="0">
                            <a:latin typeface="Cambria Math" panose="02040503050406030204" pitchFamily="18" charset="0"/>
                            <a:cs typeface="Times New Roman" panose="02020603050405020304" pitchFamily="18" charset="0"/>
                          </a:rPr>
                        </m:ctrlPr>
                      </m:accPr>
                      <m:e>
                        <m:r>
                          <a:rPr lang="en-US" altLang="ko-KR" sz="1200" i="1">
                            <a:latin typeface="Cambria Math" panose="02040503050406030204" pitchFamily="18" charset="0"/>
                            <a:cs typeface="Times New Roman" panose="02020603050405020304" pitchFamily="18" charset="0"/>
                          </a:rPr>
                          <m:t>𝑋</m:t>
                        </m:r>
                      </m:e>
                    </m:acc>
                  </m:oMath>
                </a14:m>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and standardize.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When the sample size </a:t>
                </a:r>
                <a14:m>
                  <m:oMath xmlns:m="http://schemas.openxmlformats.org/officeDocument/2006/math">
                    <m:r>
                      <a:rPr lang="en-US" altLang="ko-KR" sz="1200" i="1">
                        <a:latin typeface="Cambria Math" panose="02040503050406030204" pitchFamily="18" charset="0"/>
                        <a:ea typeface="Noto Sans CJK KR Regular" panose="020B0500000000000000" pitchFamily="34" charset="-127"/>
                        <a:cs typeface="Times New Roman" panose="02020603050405020304" pitchFamily="18" charset="0"/>
                      </a:rPr>
                      <m:t>𝑛</m:t>
                    </m:r>
                  </m:oMath>
                </a14:m>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is small or the </a:t>
                </a:r>
                <a14:m>
                  <m:oMath xmlns:m="http://schemas.openxmlformats.org/officeDocument/2006/math">
                    <m:r>
                      <a:rPr lang="ko-KR" altLang="en-US" sz="1200" i="1" smtClean="0">
                        <a:latin typeface="Cambria Math" panose="02040503050406030204" pitchFamily="18" charset="0"/>
                        <a:ea typeface="Noto Sans CJK KR Regular" panose="020B0500000000000000" pitchFamily="34" charset="-127"/>
                        <a:cs typeface="Times New Roman" panose="02020603050405020304" pitchFamily="18" charset="0"/>
                      </a:rPr>
                      <m:t>𝜎</m:t>
                    </m:r>
                  </m:oMath>
                </a14:m>
                <a:r>
                  <a:rPr lang="en-US" altLang="ko-KR" sz="1200" dirty="0">
                    <a:latin typeface="Times New Roman" panose="02020603050405020304" pitchFamily="18" charset="0"/>
                    <a:cs typeface="Times New Roman" panose="02020603050405020304" pitchFamily="18" charset="0"/>
                  </a:rPr>
                  <a:t> is not known,</a:t>
                </a:r>
                <a:r>
                  <a:rPr lang="en-US" altLang="ko-KR" sz="1200" baseline="0" dirty="0">
                    <a:latin typeface="Times New Roman" panose="02020603050405020304" pitchFamily="18" charset="0"/>
                    <a:cs typeface="Times New Roman" panose="02020603050405020304" pitchFamily="18" charset="0"/>
                  </a:rPr>
                  <a:t> the standardization is carried out with </a:t>
                </a:r>
                <a14:m>
                  <m:oMath xmlns:m="http://schemas.openxmlformats.org/officeDocument/2006/math">
                    <m:r>
                      <a:rPr lang="en-US" altLang="ko-KR" sz="1200" i="1" baseline="0" dirty="0" smtClean="0">
                        <a:latin typeface="Cambria Math" panose="02040503050406030204" pitchFamily="18" charset="0"/>
                        <a:cs typeface="Times New Roman" panose="02020603050405020304" pitchFamily="18" charset="0"/>
                      </a:rPr>
                      <m:t>𝑠</m:t>
                    </m:r>
                  </m:oMath>
                </a14:m>
                <a:r>
                  <a:rPr lang="en-US" altLang="ko-KR" sz="1200" baseline="0" dirty="0">
                    <a:latin typeface="Times New Roman" panose="02020603050405020304" pitchFamily="18" charset="0"/>
                    <a:cs typeface="Times New Roman" panose="02020603050405020304" pitchFamily="18" charset="0"/>
                  </a:rPr>
                  <a:t> instead of </a:t>
                </a:r>
                <a14:m>
                  <m:oMath xmlns:m="http://schemas.openxmlformats.org/officeDocument/2006/math">
                    <m:r>
                      <a:rPr lang="ko-KR" altLang="en-US" sz="1200" i="1" smtClean="0">
                        <a:latin typeface="Cambria Math" panose="02040503050406030204" pitchFamily="18" charset="0"/>
                        <a:ea typeface="Noto Sans CJK KR Regular" panose="020B0500000000000000" pitchFamily="34" charset="-127"/>
                        <a:cs typeface="Times New Roman" panose="02020603050405020304" pitchFamily="18" charset="0"/>
                      </a:rPr>
                      <m:t>𝜎</m:t>
                    </m:r>
                  </m:oMath>
                </a14:m>
                <a:r>
                  <a:rPr lang="en-US" altLang="ko-KR" sz="1200" dirty="0">
                    <a:latin typeface="Times New Roman" panose="02020603050405020304" pitchFamily="18" charset="0"/>
                    <a:cs typeface="Times New Roman" panose="02020603050405020304" pitchFamily="18" charset="0"/>
                  </a:rPr>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Standardization consists in subtracting the mean and dividing by the standard deviation.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apply this procedure to </a:t>
                </a:r>
                <a:r>
                  <a:rPr lang="en-US" altLang="ko-KR" sz="1200" i="0">
                    <a:latin typeface="Cambria Math" panose="02040503050406030204" pitchFamily="18" charset="0"/>
                    <a:cs typeface="Times New Roman" panose="02020603050405020304" pitchFamily="18" charset="0"/>
                  </a:rPr>
                  <a:t>𝑋</a:t>
                </a:r>
                <a:r>
                  <a:rPr lang="ko-KR" altLang="en-US" sz="1200" i="0">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and standardize.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When the sample size </a:t>
                </a:r>
                <a:r>
                  <a:rPr lang="en-US" altLang="ko-KR" sz="1200" i="0">
                    <a:latin typeface="Cambria Math" panose="02040503050406030204" pitchFamily="18" charset="0"/>
                    <a:ea typeface="Noto Sans CJK KR Regular" panose="020B0500000000000000" pitchFamily="34" charset="-127"/>
                    <a:cs typeface="Times New Roman" panose="02020603050405020304" pitchFamily="18" charset="0"/>
                  </a:rPr>
                  <a:t>𝑛</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is small or the </a:t>
                </a:r>
                <a:r>
                  <a:rPr lang="ko-KR" altLang="en-US" sz="1200" i="0">
                    <a:latin typeface="Cambria Math" panose="02040503050406030204" pitchFamily="18" charset="0"/>
                    <a:ea typeface="Noto Sans CJK KR Regular" panose="020B0500000000000000" pitchFamily="34" charset="-127"/>
                    <a:cs typeface="Times New Roman" panose="02020603050405020304" pitchFamily="18" charset="0"/>
                  </a:rPr>
                  <a:t>𝜎</a:t>
                </a:r>
                <a:r>
                  <a:rPr lang="en-US" altLang="ko-KR" sz="1200" dirty="0">
                    <a:latin typeface="Times New Roman" panose="02020603050405020304" pitchFamily="18" charset="0"/>
                    <a:cs typeface="Times New Roman" panose="02020603050405020304" pitchFamily="18" charset="0"/>
                  </a:rPr>
                  <a:t> is not known,</a:t>
                </a:r>
                <a:r>
                  <a:rPr lang="en-US" altLang="ko-KR" sz="1200" baseline="0" dirty="0">
                    <a:latin typeface="Times New Roman" panose="02020603050405020304" pitchFamily="18" charset="0"/>
                    <a:cs typeface="Times New Roman" panose="02020603050405020304" pitchFamily="18" charset="0"/>
                  </a:rPr>
                  <a:t> the standardization is carried out with </a:t>
                </a:r>
                <a:r>
                  <a:rPr lang="en-US" altLang="ko-KR" sz="1200" i="0" baseline="0" dirty="0">
                    <a:latin typeface="Cambria Math" panose="02040503050406030204" pitchFamily="18" charset="0"/>
                    <a:cs typeface="Times New Roman" panose="02020603050405020304" pitchFamily="18" charset="0"/>
                  </a:rPr>
                  <a:t>𝑠</a:t>
                </a:r>
                <a:r>
                  <a:rPr lang="en-US" altLang="ko-KR" sz="1200" baseline="0" dirty="0">
                    <a:latin typeface="Times New Roman" panose="02020603050405020304" pitchFamily="18" charset="0"/>
                    <a:cs typeface="Times New Roman" panose="02020603050405020304" pitchFamily="18" charset="0"/>
                  </a:rPr>
                  <a:t> instead of </a:t>
                </a:r>
                <a:r>
                  <a:rPr lang="ko-KR" altLang="en-US" sz="1200" i="0">
                    <a:latin typeface="Cambria Math" panose="02040503050406030204" pitchFamily="18" charset="0"/>
                    <a:ea typeface="Noto Sans CJK KR Regular" panose="020B0500000000000000" pitchFamily="34" charset="-127"/>
                    <a:cs typeface="Times New Roman" panose="02020603050405020304" pitchFamily="18" charset="0"/>
                  </a:rPr>
                  <a:t>𝜎</a:t>
                </a:r>
                <a:r>
                  <a:rPr lang="en-US" altLang="ko-KR" sz="1200" dirty="0">
                    <a:latin typeface="Times New Roman" panose="02020603050405020304" pitchFamily="18" charset="0"/>
                    <a:cs typeface="Times New Roman" panose="02020603050405020304" pitchFamily="18" charset="0"/>
                  </a:rPr>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134</a:t>
            </a:fld>
            <a:endParaRPr lang="ko-KR" altLang="en-US"/>
          </a:p>
        </p:txBody>
      </p:sp>
    </p:spTree>
    <p:extLst>
      <p:ext uri="{BB962C8B-B14F-4D97-AF65-F5344CB8AC3E}">
        <p14:creationId xmlns:p14="http://schemas.microsoft.com/office/powerpoint/2010/main" val="114507494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the population is distributed according to the Bernoulli distribution with</a:t>
                </a:r>
                <a:r>
                  <a:rPr lang="en-US" altLang="ko-KR" baseline="0" dirty="0"/>
                  <a:t> </a:t>
                </a:r>
                <a:r>
                  <a:rPr lang="en-US" altLang="ko-KR" dirty="0"/>
                  <a:t>the success probability (=probability of 1) given as </a:t>
                </a:r>
                <a14:m>
                  <m:oMath xmlns:m="http://schemas.openxmlformats.org/officeDocument/2006/math">
                    <m:r>
                      <a:rPr lang="en-US" altLang="ko-KR" i="1" dirty="0" smtClean="0">
                        <a:latin typeface="Cambria Math" panose="02040503050406030204" pitchFamily="18" charset="0"/>
                      </a:rPr>
                      <m:t>𝑝</m:t>
                    </m:r>
                  </m:oMath>
                </a14:m>
                <a:r>
                  <a:rPr lang="en-US" altLang="ko-KR" dirty="0"/>
                  <a:t>,</a:t>
                </a:r>
                <a:r>
                  <a:rPr lang="en-US" altLang="ko-KR" baseline="0" dirty="0"/>
                  <a:t> you</a:t>
                </a:r>
                <a:r>
                  <a:rPr lang="en-US" altLang="ko-KR" dirty="0"/>
                  <a:t> can define the sample success proportion as </a:t>
                </a:r>
                <a14:m>
                  <m:oMath xmlns:m="http://schemas.openxmlformats.org/officeDocument/2006/math">
                    <m:acc>
                      <m:accPr>
                        <m:chr m:val="̂"/>
                        <m:ctrlPr>
                          <a:rPr lang="ko-KR" altLang="en-US" sz="1200" i="1">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r>
                          <a:rPr lang="en-US" altLang="ko-KR" sz="1200" i="1">
                            <a:latin typeface="Cambria Math" panose="02040503050406030204" pitchFamily="18" charset="0"/>
                            <a:cs typeface="Times New Roman" panose="02020603050405020304" pitchFamily="18" charset="0"/>
                            <a:sym typeface="Symbol" panose="05050102010706020507" pitchFamily="18" charset="2"/>
                          </a:rPr>
                          <m:t> </m:t>
                        </m:r>
                      </m:e>
                    </m:acc>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 </a:t>
                </a:r>
                <a14:m>
                  <m:oMath xmlns:m="http://schemas.openxmlformats.org/officeDocument/2006/math">
                    <m:acc>
                      <m:accPr>
                        <m:chr m:val="̂"/>
                        <m:ctrlPr>
                          <a:rPr lang="ko-KR" altLang="en-US" sz="1200" i="1" smtClean="0">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r>
                          <a:rPr lang="en-US" altLang="ko-KR" sz="1200" i="1">
                            <a:latin typeface="Cambria Math" panose="02040503050406030204" pitchFamily="18" charset="0"/>
                            <a:cs typeface="Times New Roman" panose="02020603050405020304" pitchFamily="18" charset="0"/>
                            <a:sym typeface="Symbol" panose="05050102010706020507" pitchFamily="18" charset="2"/>
                          </a:rPr>
                          <m:t> </m:t>
                        </m:r>
                      </m:e>
                    </m:acc>
                  </m:oMath>
                </a14:m>
                <a:r>
                  <a:rPr lang="en-US" altLang="ko-KR" dirty="0"/>
                  <a:t> you can calculate</a:t>
                </a:r>
                <a:r>
                  <a:rPr lang="en-US" altLang="ko-KR" baseline="0" dirty="0"/>
                  <a:t> its expected value (mean), standard deviation (standard error),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Finally, the central limit theorem is also valid for </a:t>
                </a:r>
                <a14:m>
                  <m:oMath xmlns:m="http://schemas.openxmlformats.org/officeDocument/2006/math">
                    <m:acc>
                      <m:accPr>
                        <m:chr m:val="̂"/>
                        <m:ctrlPr>
                          <a:rPr lang="ko-KR" altLang="en-US" sz="1200" i="1" smtClean="0">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r>
                          <a:rPr lang="en-US" altLang="ko-KR" sz="1200" i="1">
                            <a:latin typeface="Cambria Math" panose="02040503050406030204" pitchFamily="18" charset="0"/>
                            <a:cs typeface="Times New Roman" panose="02020603050405020304" pitchFamily="18" charset="0"/>
                            <a:sym typeface="Symbol" panose="05050102010706020507" pitchFamily="18" charset="2"/>
                          </a:rPr>
                          <m:t> </m:t>
                        </m:r>
                      </m:e>
                    </m:acc>
                  </m:oMath>
                </a14:m>
                <a:r>
                  <a:rPr lang="en-US" altLang="ko-KR" dirty="0"/>
                  <a:t>, so that </a:t>
                </a:r>
                <a14:m>
                  <m:oMath xmlns:m="http://schemas.openxmlformats.org/officeDocument/2006/math">
                    <m:f>
                      <m:fPr>
                        <m:ctrlP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ctrlPr>
                      </m:fPr>
                      <m:num>
                        <m:acc>
                          <m:accPr>
                            <m:chr m:val="̂"/>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e>
                        </m:acc>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𝑝</m:t>
                        </m:r>
                      </m:num>
                      <m:den>
                        <m:sSub>
                          <m:sSub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200" i="1">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ko-KR" altLang="en-US" sz="1200" i="1">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e>
                            </m:acc>
                          </m:sub>
                        </m:sSub>
                      </m:den>
                    </m:f>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𝑁</m:t>
                    </m:r>
                    <m:r>
                      <a:rPr lang="en-US" altLang="ko-KR" sz="1200" i="1">
                        <a:latin typeface="Cambria Math" panose="02040503050406030204" pitchFamily="18" charset="0"/>
                        <a:cs typeface="Times New Roman" panose="02020603050405020304" pitchFamily="18" charset="0"/>
                        <a:sym typeface="Symbol" panose="05050102010706020507" pitchFamily="18" charset="2"/>
                      </a:rPr>
                      <m:t>(0,1)</m:t>
                    </m:r>
                  </m:oMath>
                </a14:m>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the population is distributed according to the Bernoulli distribution with</a:t>
                </a:r>
                <a:r>
                  <a:rPr lang="en-US" altLang="ko-KR" baseline="0" dirty="0"/>
                  <a:t> </a:t>
                </a:r>
                <a:r>
                  <a:rPr lang="en-US" altLang="ko-KR" dirty="0"/>
                  <a:t>the success probability (=probability of 1) given as </a:t>
                </a:r>
                <a:r>
                  <a:rPr lang="en-US" altLang="ko-KR" i="0" dirty="0">
                    <a:latin typeface="Cambria Math" panose="02040503050406030204" pitchFamily="18" charset="0"/>
                  </a:rPr>
                  <a:t>𝑝</a:t>
                </a:r>
                <a:r>
                  <a:rPr lang="en-US" altLang="ko-KR" dirty="0"/>
                  <a:t>,</a:t>
                </a:r>
                <a:r>
                  <a:rPr lang="en-US" altLang="ko-KR" baseline="0" dirty="0"/>
                  <a:t> you</a:t>
                </a:r>
                <a:r>
                  <a:rPr lang="en-US" altLang="ko-KR" dirty="0"/>
                  <a:t> can define the sample success proportion as </a:t>
                </a:r>
                <a:r>
                  <a:rPr lang="ko-KR" altLang="en-US"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 </a:t>
                </a:r>
                <a:r>
                  <a:rPr lang="ko-KR" altLang="en-US" sz="1200" i="0">
                    <a:latin typeface="Cambria Math" panose="02040503050406030204" pitchFamily="18" charset="0"/>
                    <a:cs typeface="Times New Roman" panose="02020603050405020304" pitchFamily="18" charset="0"/>
                    <a:sym typeface="Symbol" panose="05050102010706020507" pitchFamily="18" charset="2"/>
                  </a:rPr>
                  <a:t>) ̂</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 </a:t>
                </a:r>
                <a:r>
                  <a:rPr lang="ko-KR" altLang="en-US"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 </a:t>
                </a:r>
                <a:r>
                  <a:rPr lang="ko-KR" altLang="en-US" sz="1200" i="0">
                    <a:latin typeface="Cambria Math" panose="02040503050406030204" pitchFamily="18" charset="0"/>
                    <a:cs typeface="Times New Roman" panose="02020603050405020304" pitchFamily="18" charset="0"/>
                    <a:sym typeface="Symbol" panose="05050102010706020507" pitchFamily="18" charset="2"/>
                  </a:rPr>
                  <a:t>) ̂</a:t>
                </a:r>
                <a:r>
                  <a:rPr lang="en-US" altLang="ko-KR" dirty="0"/>
                  <a:t> you can calculate</a:t>
                </a:r>
                <a:r>
                  <a:rPr lang="en-US" altLang="ko-KR" baseline="0" dirty="0"/>
                  <a:t> its expected value (mean), standard deviation (standard error),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Finally, the central limit theorem is also valid for </a:t>
                </a:r>
                <a:r>
                  <a:rPr lang="ko-KR" altLang="en-US"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 </a:t>
                </a:r>
                <a:r>
                  <a:rPr lang="ko-KR" altLang="en-US" sz="1200" i="0">
                    <a:latin typeface="Cambria Math" panose="02040503050406030204" pitchFamily="18" charset="0"/>
                    <a:cs typeface="Times New Roman" panose="02020603050405020304" pitchFamily="18" charset="0"/>
                    <a:sym typeface="Symbol" panose="05050102010706020507" pitchFamily="18" charset="2"/>
                  </a:rPr>
                  <a:t>) ̂</a:t>
                </a:r>
                <a:r>
                  <a:rPr lang="en-US" altLang="ko-KR" dirty="0"/>
                  <a:t>, so that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 ̂−𝑝)/</a:t>
                </a:r>
                <a:r>
                  <a:rPr lang="ko-KR" altLang="en-US" sz="1200" i="0">
                    <a:latin typeface="Cambria Math" panose="02040503050406030204" pitchFamily="18" charset="0"/>
                    <a:cs typeface="Times New Roman" panose="02020603050405020304" pitchFamily="18" charset="0"/>
                    <a:sym typeface="Symbol" panose="05050102010706020507" pitchFamily="18" charset="2"/>
                  </a:rPr>
                  <a:t>𝜎</a:t>
                </a:r>
                <a:r>
                  <a:rPr lang="en-US" altLang="ko-KR" sz="1200" i="0">
                    <a:latin typeface="Cambria Math" panose="02040503050406030204" pitchFamily="18" charset="0"/>
                    <a:cs typeface="Times New Roman" panose="02020603050405020304" pitchFamily="18" charset="0"/>
                    <a:sym typeface="Symbol" panose="05050102010706020507" pitchFamily="18" charset="2"/>
                  </a:rPr>
                  <a:t>_𝑃</a:t>
                </a:r>
                <a:r>
                  <a:rPr lang="ko-KR" altLang="en-US" sz="1200" i="0">
                    <a:latin typeface="Cambria Math" panose="02040503050406030204" pitchFamily="18" charset="0"/>
                    <a:cs typeface="Times New Roman" panose="02020603050405020304" pitchFamily="18" charset="0"/>
                    <a:sym typeface="Symbol" panose="05050102010706020507" pitchFamily="18" charset="2"/>
                  </a:rPr>
                  <a:t> ̂</a:t>
                </a:r>
                <a:r>
                  <a:rPr lang="en-US" altLang="ko-KR" sz="1200" i="0">
                    <a:latin typeface="Cambria Math" panose="02040503050406030204" pitchFamily="18" charset="0"/>
                    <a:cs typeface="Times New Roman" panose="02020603050405020304" pitchFamily="18" charset="0"/>
                    <a:sym typeface="Symbol" panose="05050102010706020507" pitchFamily="18" charset="2"/>
                  </a:rPr>
                  <a:t>  ~𝑁(0,1)</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283446450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further generalize the central limit theorem when you have two populations of which samples can be drawn.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usual, the mean, standard error, etc. can be calculated and the “convergence to the mean” phenomena can be expected.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a:p>
        </p:txBody>
      </p:sp>
    </p:spTree>
    <p:extLst>
      <p:ext uri="{BB962C8B-B14F-4D97-AF65-F5344CB8AC3E}">
        <p14:creationId xmlns:p14="http://schemas.microsoft.com/office/powerpoint/2010/main" val="274221129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lists some of the most common sample statistics and the corresponding standard errors.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320326378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103621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Point estimation gives a single number.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Interval estimation gives an interval (a range).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72013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also define the empirical probability.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Ideally, you should take the limit of </a:t>
                </a:r>
                <a14:m>
                  <m:oMath xmlns:m="http://schemas.openxmlformats.org/officeDocument/2006/math">
                    <m:r>
                      <a:rPr lang="en-US" altLang="ko-KR" i="1" dirty="0" smtClean="0">
                        <a:latin typeface="Cambria Math" panose="02040503050406030204" pitchFamily="18" charset="0"/>
                      </a:rPr>
                      <m:t>𝑁</m:t>
                    </m:r>
                  </m:oMath>
                </a14:m>
                <a:r>
                  <a:rPr lang="en-US" altLang="ko-KR" dirty="0"/>
                  <a:t> going to the</a:t>
                </a:r>
                <a:r>
                  <a:rPr lang="en-US" altLang="ko-KR" baseline="0" dirty="0"/>
                  <a:t> infinity</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often you cannot take this limit for practical reasons.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you may settle for a definition using a finite value of </a:t>
                </a:r>
                <a14:m>
                  <m:oMath xmlns:m="http://schemas.openxmlformats.org/officeDocument/2006/math">
                    <m:r>
                      <a:rPr lang="en-US" altLang="ko-KR" i="1" dirty="0" smtClean="0">
                        <a:latin typeface="Cambria Math" panose="02040503050406030204" pitchFamily="18" charset="0"/>
                      </a:rPr>
                      <m:t>𝑁</m:t>
                    </m:r>
                  </m:oMath>
                </a14:m>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also define the empirical probability.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Ideally, you should take the limit of </a:t>
                </a:r>
                <a:r>
                  <a:rPr lang="en-US" altLang="ko-KR" i="0" dirty="0">
                    <a:latin typeface="Cambria Math" panose="02040503050406030204" pitchFamily="18" charset="0"/>
                  </a:rPr>
                  <a:t>𝑁</a:t>
                </a:r>
                <a:r>
                  <a:rPr lang="en-US" altLang="ko-KR" dirty="0"/>
                  <a:t> going to the</a:t>
                </a:r>
                <a:r>
                  <a:rPr lang="en-US" altLang="ko-KR" baseline="0" dirty="0"/>
                  <a:t> infinity</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often you cannot take this limit for practical reasons.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you may settle for a definition using a finite value of </a:t>
                </a:r>
                <a:r>
                  <a:rPr lang="en-US" altLang="ko-KR" i="0" dirty="0">
                    <a:latin typeface="Cambria Math" panose="02040503050406030204" pitchFamily="18" charset="0"/>
                  </a:rPr>
                  <a:t>𝑁</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7841841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lists the properties of a “good” estimator.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131874150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unbiasedness matters when the sample size is relatively small.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in the denominator of the </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unbiased estimator of variance </a:t>
                </a:r>
                <a:r>
                  <a:rPr lang="en-US" altLang="ko-KR" sz="1200" i="0" dirty="0">
                    <a:latin typeface="Times New Roman" panose="02020603050405020304" pitchFamily="18" charset="0"/>
                    <a:cs typeface="Times New Roman" panose="02020603050405020304" pitchFamily="18" charset="0"/>
                    <a:sym typeface="Symbol" panose="05050102010706020507" pitchFamily="18" charset="2"/>
                  </a:rPr>
                  <a:t>you have </a:t>
                </a:r>
                <a14:m>
                  <m:oMath xmlns:m="http://schemas.openxmlformats.org/officeDocument/2006/math">
                    <m:r>
                      <a:rPr lang="en-US" altLang="ko-KR" sz="1200" b="1" i="1" smtClean="0">
                        <a:solidFill>
                          <a:srgbClr val="0070C0"/>
                        </a:solidFill>
                        <a:latin typeface="Cambria Math" panose="02040503050406030204" pitchFamily="18" charset="0"/>
                        <a:cs typeface="Times New Roman" panose="02020603050405020304" pitchFamily="18" charset="0"/>
                      </a:rPr>
                      <m:t>𝒏</m:t>
                    </m:r>
                    <m:r>
                      <a:rPr lang="en-US" altLang="ko-KR" sz="1200" b="1" i="1" smtClean="0">
                        <a:solidFill>
                          <a:srgbClr val="0070C0"/>
                        </a:solidFill>
                        <a:latin typeface="Cambria Math" panose="02040503050406030204" pitchFamily="18" charset="0"/>
                        <a:cs typeface="Times New Roman" panose="02020603050405020304" pitchFamily="18" charset="0"/>
                      </a:rPr>
                      <m:t>−</m:t>
                    </m:r>
                    <m:r>
                      <a:rPr lang="en-US" altLang="ko-KR" sz="1200" b="1" i="1" smtClean="0">
                        <a:solidFill>
                          <a:srgbClr val="0070C0"/>
                        </a:solidFill>
                        <a:latin typeface="Cambria Math" panose="02040503050406030204" pitchFamily="18" charset="0"/>
                        <a:cs typeface="Times New Roman" panose="02020603050405020304" pitchFamily="18" charset="0"/>
                      </a:rPr>
                      <m:t>𝟏</m:t>
                    </m:r>
                  </m:oMath>
                </a14:m>
                <a:r>
                  <a:rPr lang="en-US" altLang="ko-KR" sz="1200" i="1" dirty="0">
                    <a:latin typeface="Times New Roman" panose="02020603050405020304" pitchFamily="18" charset="0"/>
                    <a:cs typeface="Times New Roman" panose="02020603050405020304" pitchFamily="18" charset="0"/>
                    <a:sym typeface="Symbol" panose="05050102010706020507" pitchFamily="18" charset="2"/>
                  </a:rPr>
                  <a:t> </a:t>
                </a:r>
                <a:r>
                  <a:rPr lang="en-US" altLang="ko-KR" sz="1200" i="0" dirty="0">
                    <a:latin typeface="Times New Roman" panose="02020603050405020304" pitchFamily="18" charset="0"/>
                    <a:cs typeface="Times New Roman" panose="02020603050405020304" pitchFamily="18" charset="0"/>
                    <a:sym typeface="Symbol" panose="05050102010706020507" pitchFamily="18" charset="2"/>
                  </a:rPr>
                  <a:t>instead of </a:t>
                </a:r>
                <a14:m>
                  <m:oMath xmlns:m="http://schemas.openxmlformats.org/officeDocument/2006/math">
                    <m:r>
                      <a:rPr lang="en-US" altLang="ko-KR" sz="1200" b="1" i="1" dirty="0" smtClean="0">
                        <a:latin typeface="Cambria Math" panose="02040503050406030204" pitchFamily="18" charset="0"/>
                        <a:cs typeface="Times New Roman" panose="02020603050405020304" pitchFamily="18" charset="0"/>
                        <a:sym typeface="Symbol" panose="05050102010706020507" pitchFamily="18" charset="2"/>
                      </a:rPr>
                      <m:t>𝒏</m:t>
                    </m:r>
                  </m:oMath>
                </a14:m>
                <a:r>
                  <a:rPr lang="en-US" altLang="ko-KR" sz="1200" i="1" dirty="0">
                    <a:latin typeface="Times New Roman" panose="02020603050405020304" pitchFamily="18" charset="0"/>
                    <a:cs typeface="Times New Roman" panose="02020603050405020304" pitchFamily="18" charset="0"/>
                    <a:sym typeface="Symbol" panose="05050102010706020507" pitchFamily="18" charset="2"/>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unbiasedness matters when the sample size is relatively small.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in the denominator of the </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unbiased estimator of variance </a:t>
                </a:r>
                <a:r>
                  <a:rPr lang="en-US" altLang="ko-KR" sz="1200" i="0" dirty="0">
                    <a:latin typeface="Times New Roman" panose="02020603050405020304" pitchFamily="18" charset="0"/>
                    <a:cs typeface="Times New Roman" panose="02020603050405020304" pitchFamily="18" charset="0"/>
                    <a:sym typeface="Symbol" panose="05050102010706020507" pitchFamily="18" charset="2"/>
                  </a:rPr>
                  <a:t>you have </a:t>
                </a:r>
                <a:r>
                  <a:rPr lang="en-US" altLang="ko-KR" sz="1200" b="1" i="0">
                    <a:solidFill>
                      <a:srgbClr val="0070C0"/>
                    </a:solidFill>
                    <a:latin typeface="Cambria Math" panose="02040503050406030204" pitchFamily="18" charset="0"/>
                    <a:cs typeface="Times New Roman" panose="02020603050405020304" pitchFamily="18" charset="0"/>
                  </a:rPr>
                  <a:t>𝒏−𝟏</a:t>
                </a:r>
                <a:r>
                  <a:rPr lang="en-US" altLang="ko-KR" sz="1200" i="1" dirty="0">
                    <a:latin typeface="Times New Roman" panose="02020603050405020304" pitchFamily="18" charset="0"/>
                    <a:cs typeface="Times New Roman" panose="02020603050405020304" pitchFamily="18" charset="0"/>
                    <a:sym typeface="Symbol" panose="05050102010706020507" pitchFamily="18" charset="2"/>
                  </a:rPr>
                  <a:t> </a:t>
                </a:r>
                <a:r>
                  <a:rPr lang="en-US" altLang="ko-KR" sz="1200" i="0" dirty="0">
                    <a:latin typeface="Times New Roman" panose="02020603050405020304" pitchFamily="18" charset="0"/>
                    <a:cs typeface="Times New Roman" panose="02020603050405020304" pitchFamily="18" charset="0"/>
                    <a:sym typeface="Symbol" panose="05050102010706020507" pitchFamily="18" charset="2"/>
                  </a:rPr>
                  <a:t>instead of </a:t>
                </a:r>
                <a:r>
                  <a:rPr lang="en-US" altLang="ko-KR" sz="1200" b="1" i="0" dirty="0">
                    <a:latin typeface="Cambria Math" panose="02040503050406030204" pitchFamily="18" charset="0"/>
                    <a:cs typeface="Times New Roman" panose="02020603050405020304" pitchFamily="18" charset="0"/>
                    <a:sym typeface="Symbol" panose="05050102010706020507" pitchFamily="18" charset="2"/>
                  </a:rPr>
                  <a:t>𝒏</a:t>
                </a:r>
                <a:r>
                  <a:rPr lang="en-US" altLang="ko-KR" sz="1200" i="1" dirty="0">
                    <a:latin typeface="Times New Roman" panose="02020603050405020304" pitchFamily="18" charset="0"/>
                    <a:cs typeface="Times New Roman" panose="02020603050405020304" pitchFamily="18" charset="0"/>
                    <a:sym typeface="Symbol" panose="05050102010706020507" pitchFamily="18" charset="2"/>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35071867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efficiency means less standard error.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1490667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consistency is an important criteria when the sample size is large enough.</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in contrast to the unbiasedness which is an important criteria when the sample size is small.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a:p>
        </p:txBody>
      </p:sp>
    </p:spTree>
    <p:extLst>
      <p:ext uri="{BB962C8B-B14F-4D97-AF65-F5344CB8AC3E}">
        <p14:creationId xmlns:p14="http://schemas.microsoft.com/office/powerpoint/2010/main" val="6831790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Point estimation gives a single number.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Interval estimation gives an interval (a range).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144</a:t>
            </a:fld>
            <a:endParaRPr lang="ko-KR" altLang="en-US"/>
          </a:p>
        </p:txBody>
      </p:sp>
    </p:spTree>
    <p:extLst>
      <p:ext uri="{BB962C8B-B14F-4D97-AF65-F5344CB8AC3E}">
        <p14:creationId xmlns:p14="http://schemas.microsoft.com/office/powerpoint/2010/main" val="1401613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shows how to calculate the 95% confidence interval of the mean.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41103170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shows how to calculate the 95% confidence interval of the mean.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a:p>
        </p:txBody>
      </p:sp>
    </p:spTree>
    <p:extLst>
      <p:ext uri="{BB962C8B-B14F-4D97-AF65-F5344CB8AC3E}">
        <p14:creationId xmlns:p14="http://schemas.microsoft.com/office/powerpoint/2010/main" val="166375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confidence interval consists of the upper and the lower bounds.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center of the confidence interval is the sample mean.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width of the confidence interval is related to the quantile as well as the standard error.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147</a:t>
            </a:fld>
            <a:endParaRPr lang="ko-KR" altLang="en-US"/>
          </a:p>
        </p:txBody>
      </p:sp>
    </p:spTree>
    <p:extLst>
      <p:ext uri="{BB962C8B-B14F-4D97-AF65-F5344CB8AC3E}">
        <p14:creationId xmlns:p14="http://schemas.microsoft.com/office/powerpoint/2010/main" val="327348160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a:t>
                </a:r>
                <a:r>
                  <a:rPr lang="en-US" altLang="ko-KR" baseline="0" dirty="0"/>
                  <a:t> quantile corresponding to the probability </a:t>
                </a:r>
                <a14:m>
                  <m:oMath xmlns:m="http://schemas.openxmlformats.org/officeDocument/2006/math">
                    <m:r>
                      <a:rPr lang="en-US" altLang="ko-KR"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oMath>
                </a14:m>
                <a:r>
                  <a:rPr lang="en-US" altLang="ko-KR" dirty="0"/>
                  <a:t> is</a:t>
                </a:r>
                <a:r>
                  <a:rPr lang="en-US" altLang="ko-KR" baseline="0" dirty="0"/>
                  <a:t> denoted by </a:t>
                </a:r>
                <a14:m>
                  <m:oMath xmlns:m="http://schemas.openxmlformats.org/officeDocument/2006/math">
                    <m:sSub>
                      <m:sSubPr>
                        <m:ctrlPr>
                          <a:rPr lang="en-US" altLang="ko-KR"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a14:m>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value</a:t>
                </a:r>
                <a:r>
                  <a:rPr lang="en-US" altLang="ko-KR" baseline="0" dirty="0"/>
                  <a:t> is used to calculate the upper bound (of the confidence interval).</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quantile is calculated using the standard normal distribution by inverting the CDF.</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Taking the mirror image of </a:t>
                </a:r>
                <a14:m>
                  <m:oMath xmlns:m="http://schemas.openxmlformats.org/officeDocument/2006/math">
                    <m:sSub>
                      <m:sSubPr>
                        <m:ctrlPr>
                          <a:rPr lang="en-US" altLang="ko-KR"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a14:m>
                <a:r>
                  <a:rPr lang="en-US" altLang="ko-KR" dirty="0"/>
                  <a:t> in the negative direction, you obtain</a:t>
                </a:r>
                <a:r>
                  <a:rPr lang="en-US" altLang="ko-KR" baseline="0" dirty="0"/>
                  <a:t> the quantile necessary to calculate the lower bound (of the confidence interval).</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a:t>
                </a:r>
                <a:r>
                  <a:rPr lang="en-US" altLang="ko-KR" baseline="0" dirty="0"/>
                  <a:t> quantile corresponding to the probability </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1−</a:t>
                </a:r>
                <a:r>
                  <a:rPr lang="ko-KR" altLang="en-US"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𝛼</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/2</a:t>
                </a:r>
                <a:r>
                  <a:rPr lang="en-US" altLang="ko-KR" dirty="0"/>
                  <a:t> is</a:t>
                </a:r>
                <a:r>
                  <a:rPr lang="en-US" altLang="ko-KR" baseline="0" dirty="0"/>
                  <a:t> denoted by </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𝑧_(1−</a:t>
                </a:r>
                <a:r>
                  <a:rPr lang="ko-KR" altLang="en-US"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𝛼</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/2)</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value</a:t>
                </a:r>
                <a:r>
                  <a:rPr lang="en-US" altLang="ko-KR" baseline="0" dirty="0"/>
                  <a:t> is used to calculate the upper bound (of the confidence interval).</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quantile is calculated using the standard normal distribution by inverting the CDF.</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Taking the mirror image of </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𝑧_(1−</a:t>
                </a:r>
                <a:r>
                  <a:rPr lang="ko-KR" altLang="en-US"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𝛼</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/2)</a:t>
                </a:r>
                <a:r>
                  <a:rPr lang="en-US" altLang="ko-KR" dirty="0"/>
                  <a:t> in the negative direction, you obtain</a:t>
                </a:r>
                <a:r>
                  <a:rPr lang="en-US" altLang="ko-KR" baseline="0" dirty="0"/>
                  <a:t> the quantile necessary to calculate the lower bound (of the confidence interval).</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406605829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change </a:t>
                </a:r>
                <a14:m>
                  <m:oMath xmlns:m="http://schemas.openxmlformats.org/officeDocument/2006/math">
                    <m:r>
                      <a:rPr lang="ko-KR" altLang="en-US" i="1" smtClean="0">
                        <a:latin typeface="Cambria Math" panose="02040503050406030204" pitchFamily="18" charset="0"/>
                      </a:rPr>
                      <m:t>𝛼</m:t>
                    </m:r>
                  </m:oMath>
                </a14:m>
                <a:r>
                  <a:rPr lang="en-US" altLang="ko-KR" dirty="0"/>
                  <a:t> and obtain</a:t>
                </a:r>
                <a:r>
                  <a:rPr lang="en-US" altLang="ko-KR" baseline="0" dirty="0"/>
                  <a:t> different bounds.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Please,</a:t>
                </a:r>
                <a:r>
                  <a:rPr lang="ko-KR" altLang="en-US" baseline="0" dirty="0"/>
                  <a:t> </a:t>
                </a:r>
                <a:r>
                  <a:rPr lang="en-US" altLang="ko-KR" baseline="0" dirty="0"/>
                  <a:t>note</a:t>
                </a:r>
                <a:r>
                  <a:rPr lang="ko-KR" altLang="en-US" baseline="0" dirty="0"/>
                  <a:t> </a:t>
                </a:r>
                <a:r>
                  <a:rPr lang="en-US" altLang="ko-KR" baseline="0" dirty="0"/>
                  <a:t>that</a:t>
                </a:r>
                <a:r>
                  <a:rPr lang="ko-KR" altLang="en-US" baseline="0" dirty="0"/>
                  <a:t> </a:t>
                </a:r>
                <a:r>
                  <a:rPr lang="en-US" altLang="ko-KR" baseline="0" dirty="0"/>
                  <a:t>for</a:t>
                </a:r>
                <a:r>
                  <a:rPr lang="ko-KR" altLang="en-US" baseline="0" dirty="0"/>
                  <a:t> </a:t>
                </a:r>
                <a:r>
                  <a:rPr lang="en-US" altLang="ko-KR" baseline="0" dirty="0"/>
                  <a:t>a smaller</a:t>
                </a:r>
                <a:r>
                  <a:rPr lang="ko-KR" altLang="en-US" baseline="0" dirty="0"/>
                  <a:t> </a:t>
                </a:r>
                <a:r>
                  <a:rPr lang="en-US" altLang="ko-KR" baseline="0" dirty="0"/>
                  <a:t>confidence level (</a:t>
                </a:r>
                <a14:m>
                  <m:oMath xmlns:m="http://schemas.openxmlformats.org/officeDocument/2006/math">
                    <m:r>
                      <a:rPr lang="en-US" altLang="ko-KR" i="1" baseline="0" dirty="0" smtClean="0">
                        <a:latin typeface="Cambria Math" panose="02040503050406030204" pitchFamily="18" charset="0"/>
                      </a:rPr>
                      <m:t>1−</m:t>
                    </m:r>
                    <m:r>
                      <a:rPr lang="ko-KR" altLang="en-US" i="1" smtClean="0">
                        <a:latin typeface="Cambria Math" panose="02040503050406030204" pitchFamily="18" charset="0"/>
                      </a:rPr>
                      <m:t>𝛼</m:t>
                    </m:r>
                  </m:oMath>
                </a14:m>
                <a:r>
                  <a:rPr lang="en-US" altLang="ko-KR" dirty="0"/>
                  <a:t>) the confidence interval gets narrower.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Conversely, </a:t>
                </a:r>
                <a:r>
                  <a:rPr lang="en-US" altLang="ko-KR" baseline="0" dirty="0"/>
                  <a:t>for</a:t>
                </a:r>
                <a:r>
                  <a:rPr lang="ko-KR" altLang="en-US" baseline="0" dirty="0"/>
                  <a:t> </a:t>
                </a:r>
                <a:r>
                  <a:rPr lang="en-US" altLang="ko-KR" baseline="0" dirty="0"/>
                  <a:t>a larger</a:t>
                </a:r>
                <a:r>
                  <a:rPr lang="ko-KR" altLang="en-US" baseline="0" dirty="0"/>
                  <a:t> </a:t>
                </a:r>
                <a:r>
                  <a:rPr lang="en-US" altLang="ko-KR" baseline="0" dirty="0"/>
                  <a:t>confidence level (</a:t>
                </a:r>
                <a14:m>
                  <m:oMath xmlns:m="http://schemas.openxmlformats.org/officeDocument/2006/math">
                    <m:r>
                      <a:rPr lang="en-US" altLang="ko-KR" i="1" baseline="0" dirty="0" smtClean="0">
                        <a:latin typeface="Cambria Math" panose="02040503050406030204" pitchFamily="18" charset="0"/>
                      </a:rPr>
                      <m:t>1−</m:t>
                    </m:r>
                    <m:r>
                      <a:rPr lang="ko-KR" altLang="en-US" i="1" smtClean="0">
                        <a:latin typeface="Cambria Math" panose="02040503050406030204" pitchFamily="18" charset="0"/>
                      </a:rPr>
                      <m:t>𝛼</m:t>
                    </m:r>
                  </m:oMath>
                </a14:m>
                <a:r>
                  <a:rPr lang="en-US" altLang="ko-KR" dirty="0"/>
                  <a:t>) the confidence interval gets broader.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change </a:t>
                </a:r>
                <a:r>
                  <a:rPr lang="ko-KR" altLang="en-US" i="0">
                    <a:latin typeface="Cambria Math" panose="02040503050406030204" pitchFamily="18" charset="0"/>
                  </a:rPr>
                  <a:t>𝛼</a:t>
                </a:r>
                <a:r>
                  <a:rPr lang="en-US" altLang="ko-KR" dirty="0"/>
                  <a:t> and obtain</a:t>
                </a:r>
                <a:r>
                  <a:rPr lang="en-US" altLang="ko-KR" baseline="0" dirty="0"/>
                  <a:t> different bounds.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Please,</a:t>
                </a:r>
                <a:r>
                  <a:rPr lang="ko-KR" altLang="en-US" baseline="0" dirty="0"/>
                  <a:t> </a:t>
                </a:r>
                <a:r>
                  <a:rPr lang="en-US" altLang="ko-KR" baseline="0" dirty="0"/>
                  <a:t>note</a:t>
                </a:r>
                <a:r>
                  <a:rPr lang="ko-KR" altLang="en-US" baseline="0" dirty="0"/>
                  <a:t> </a:t>
                </a:r>
                <a:r>
                  <a:rPr lang="en-US" altLang="ko-KR" baseline="0" dirty="0"/>
                  <a:t>that</a:t>
                </a:r>
                <a:r>
                  <a:rPr lang="ko-KR" altLang="en-US" baseline="0" dirty="0"/>
                  <a:t> </a:t>
                </a:r>
                <a:r>
                  <a:rPr lang="en-US" altLang="ko-KR" baseline="0" dirty="0"/>
                  <a:t>for</a:t>
                </a:r>
                <a:r>
                  <a:rPr lang="ko-KR" altLang="en-US" baseline="0" dirty="0"/>
                  <a:t> </a:t>
                </a:r>
                <a:r>
                  <a:rPr lang="en-US" altLang="ko-KR" baseline="0" dirty="0"/>
                  <a:t>a smaller</a:t>
                </a:r>
                <a:r>
                  <a:rPr lang="ko-KR" altLang="en-US" baseline="0" dirty="0"/>
                  <a:t> </a:t>
                </a:r>
                <a:r>
                  <a:rPr lang="en-US" altLang="ko-KR" baseline="0" dirty="0"/>
                  <a:t>confidence level (</a:t>
                </a:r>
                <a:r>
                  <a:rPr lang="en-US" altLang="ko-KR" i="0" baseline="0" dirty="0">
                    <a:latin typeface="Cambria Math" panose="02040503050406030204" pitchFamily="18" charset="0"/>
                  </a:rPr>
                  <a:t>1−</a:t>
                </a:r>
                <a:r>
                  <a:rPr lang="ko-KR" altLang="en-US" i="0">
                    <a:latin typeface="Cambria Math" panose="02040503050406030204" pitchFamily="18" charset="0"/>
                  </a:rPr>
                  <a:t>𝛼</a:t>
                </a:r>
                <a:r>
                  <a:rPr lang="en-US" altLang="ko-KR" dirty="0"/>
                  <a:t>) the confidence interval gets narrower.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Conversely, </a:t>
                </a:r>
                <a:r>
                  <a:rPr lang="en-US" altLang="ko-KR" baseline="0" dirty="0"/>
                  <a:t>for</a:t>
                </a:r>
                <a:r>
                  <a:rPr lang="ko-KR" altLang="en-US" baseline="0" dirty="0"/>
                  <a:t> </a:t>
                </a:r>
                <a:r>
                  <a:rPr lang="en-US" altLang="ko-KR" baseline="0" dirty="0"/>
                  <a:t>a larger</a:t>
                </a:r>
                <a:r>
                  <a:rPr lang="ko-KR" altLang="en-US" baseline="0" dirty="0"/>
                  <a:t> </a:t>
                </a:r>
                <a:r>
                  <a:rPr lang="en-US" altLang="ko-KR" baseline="0" dirty="0"/>
                  <a:t>confidence level (</a:t>
                </a:r>
                <a:r>
                  <a:rPr lang="en-US" altLang="ko-KR" i="0" baseline="0" dirty="0">
                    <a:latin typeface="Cambria Math" panose="02040503050406030204" pitchFamily="18" charset="0"/>
                  </a:rPr>
                  <a:t>1−</a:t>
                </a:r>
                <a:r>
                  <a:rPr lang="ko-KR" altLang="en-US" i="0">
                    <a:latin typeface="Cambria Math" panose="02040503050406030204" pitchFamily="18" charset="0"/>
                  </a:rPr>
                  <a:t>𝛼</a:t>
                </a:r>
                <a:r>
                  <a:rPr lang="en-US" altLang="ko-KR" dirty="0"/>
                  <a:t>) the confidence interval gets broader.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4238235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can apply the empirical definition of probability from the previous page.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32743267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When the sample size is small and the population variance is not known, you use the quantiles of the Student-t distribution:</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a:t>
                </a:r>
                <a14:m>
                  <m:oMath xmlns:m="http://schemas.openxmlformats.org/officeDocument/2006/math">
                    <m:sSub>
                      <m:sSubPr>
                        <m:ctrlPr>
                          <a:rPr lang="en-US" altLang="ko-KR" sz="12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b="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𝑡</m:t>
                        </m:r>
                      </m:e>
                      <m:sub>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When the sample size is small and the population variance is not known, you use the quantiles of the Student-t distribution:</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a:t>
                </a:r>
                <a:r>
                  <a:rPr lang="en-US" altLang="ko-KR" sz="1200" b="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𝑡_(</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1−</a:t>
                </a:r>
                <a:r>
                  <a:rPr lang="ko-KR" altLang="en-US"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𝛼</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/2)</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150</a:t>
            </a:fld>
            <a:endParaRPr lang="ko-KR" altLang="en-US"/>
          </a:p>
        </p:txBody>
      </p:sp>
    </p:spTree>
    <p:extLst>
      <p:ext uri="{BB962C8B-B14F-4D97-AF65-F5344CB8AC3E}">
        <p14:creationId xmlns:p14="http://schemas.microsoft.com/office/powerpoint/2010/main" val="370505368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is posed an interesting question.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151</a:t>
            </a:fld>
            <a:endParaRPr lang="ko-KR" altLang="en-US"/>
          </a:p>
        </p:txBody>
      </p:sp>
    </p:spTree>
    <p:extLst>
      <p:ext uri="{BB962C8B-B14F-4D97-AF65-F5344CB8AC3E}">
        <p14:creationId xmlns:p14="http://schemas.microsoft.com/office/powerpoint/2010/main" val="29801126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answer is provided to the question of the previous slide.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For</a:t>
                </a:r>
                <a:r>
                  <a:rPr lang="ko-KR" altLang="en-US" baseline="0" dirty="0"/>
                  <a:t> </a:t>
                </a:r>
                <a:r>
                  <a:rPr lang="en-US" altLang="ko-KR" baseline="0" dirty="0"/>
                  <a:t>a smaller</a:t>
                </a:r>
                <a:r>
                  <a:rPr lang="ko-KR" altLang="en-US" baseline="0" dirty="0"/>
                  <a:t> </a:t>
                </a:r>
                <a:r>
                  <a:rPr lang="en-US" altLang="ko-KR" baseline="0" dirty="0"/>
                  <a:t>confidence level (</a:t>
                </a:r>
                <a14:m>
                  <m:oMath xmlns:m="http://schemas.openxmlformats.org/officeDocument/2006/math">
                    <m:r>
                      <a:rPr lang="en-US" altLang="ko-KR" i="1" baseline="0" dirty="0" smtClean="0">
                        <a:latin typeface="Cambria Math" panose="02040503050406030204" pitchFamily="18" charset="0"/>
                      </a:rPr>
                      <m:t>1−</m:t>
                    </m:r>
                    <m:r>
                      <a:rPr lang="ko-KR" altLang="en-US" i="1" smtClean="0">
                        <a:latin typeface="Cambria Math" panose="02040503050406030204" pitchFamily="18" charset="0"/>
                      </a:rPr>
                      <m:t>𝛼</m:t>
                    </m:r>
                  </m:oMath>
                </a14:m>
                <a:r>
                  <a:rPr lang="en-US" altLang="ko-KR" dirty="0"/>
                  <a:t>) the confidence interval gets narrower.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Conversely, </a:t>
                </a:r>
                <a:r>
                  <a:rPr lang="en-US" altLang="ko-KR" baseline="0" dirty="0"/>
                  <a:t>for</a:t>
                </a:r>
                <a:r>
                  <a:rPr lang="ko-KR" altLang="en-US" baseline="0" dirty="0"/>
                  <a:t> </a:t>
                </a:r>
                <a:r>
                  <a:rPr lang="en-US" altLang="ko-KR" baseline="0" dirty="0"/>
                  <a:t>a larger</a:t>
                </a:r>
                <a:r>
                  <a:rPr lang="ko-KR" altLang="en-US" baseline="0" dirty="0"/>
                  <a:t> </a:t>
                </a:r>
                <a:r>
                  <a:rPr lang="en-US" altLang="ko-KR" baseline="0" dirty="0"/>
                  <a:t>confidence level (</a:t>
                </a:r>
                <a14:m>
                  <m:oMath xmlns:m="http://schemas.openxmlformats.org/officeDocument/2006/math">
                    <m:r>
                      <a:rPr lang="en-US" altLang="ko-KR" i="1" baseline="0" dirty="0" smtClean="0">
                        <a:latin typeface="Cambria Math" panose="02040503050406030204" pitchFamily="18" charset="0"/>
                      </a:rPr>
                      <m:t>1−</m:t>
                    </m:r>
                    <m:r>
                      <a:rPr lang="ko-KR" altLang="en-US" i="1" smtClean="0">
                        <a:latin typeface="Cambria Math" panose="02040503050406030204" pitchFamily="18" charset="0"/>
                      </a:rPr>
                      <m:t>𝛼</m:t>
                    </m:r>
                  </m:oMath>
                </a14:m>
                <a:r>
                  <a:rPr lang="en-US" altLang="ko-KR" dirty="0"/>
                  <a:t>) the confidence interval gets broader.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i="0" u="sng" dirty="0"/>
                  <a:t>With all the other conditions being equal</a:t>
                </a:r>
                <a:r>
                  <a:rPr lang="en-US" altLang="ko-KR" dirty="0"/>
                  <a:t>, we </a:t>
                </a:r>
                <a:r>
                  <a:rPr lang="en-US" altLang="ko-KR" b="1" dirty="0"/>
                  <a:t>cannot</a:t>
                </a:r>
                <a:r>
                  <a:rPr lang="en-US" altLang="ko-KR" dirty="0"/>
                  <a:t> simultaneously do the following: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1) Increase the confidence level.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b="1" dirty="0"/>
                  <a:t>and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2) Narrow the confidence interval.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answer is provided to the question of the previous slide.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For</a:t>
                </a:r>
                <a:r>
                  <a:rPr lang="ko-KR" altLang="en-US" baseline="0" dirty="0"/>
                  <a:t> </a:t>
                </a:r>
                <a:r>
                  <a:rPr lang="en-US" altLang="ko-KR" baseline="0" dirty="0"/>
                  <a:t>a smaller</a:t>
                </a:r>
                <a:r>
                  <a:rPr lang="ko-KR" altLang="en-US" baseline="0" dirty="0"/>
                  <a:t> </a:t>
                </a:r>
                <a:r>
                  <a:rPr lang="en-US" altLang="ko-KR" baseline="0" dirty="0"/>
                  <a:t>confidence level (</a:t>
                </a:r>
                <a:r>
                  <a:rPr lang="en-US" altLang="ko-KR" i="0" baseline="0" dirty="0">
                    <a:latin typeface="Cambria Math" panose="02040503050406030204" pitchFamily="18" charset="0"/>
                  </a:rPr>
                  <a:t>1−</a:t>
                </a:r>
                <a:r>
                  <a:rPr lang="ko-KR" altLang="en-US" i="0">
                    <a:latin typeface="Cambria Math" panose="02040503050406030204" pitchFamily="18" charset="0"/>
                  </a:rPr>
                  <a:t>𝛼</a:t>
                </a:r>
                <a:r>
                  <a:rPr lang="en-US" altLang="ko-KR" dirty="0"/>
                  <a:t>) the confidence interval gets narrower.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Conversely, </a:t>
                </a:r>
                <a:r>
                  <a:rPr lang="en-US" altLang="ko-KR" baseline="0" dirty="0"/>
                  <a:t>for</a:t>
                </a:r>
                <a:r>
                  <a:rPr lang="ko-KR" altLang="en-US" baseline="0" dirty="0"/>
                  <a:t> </a:t>
                </a:r>
                <a:r>
                  <a:rPr lang="en-US" altLang="ko-KR" baseline="0" dirty="0"/>
                  <a:t>a larger</a:t>
                </a:r>
                <a:r>
                  <a:rPr lang="ko-KR" altLang="en-US" baseline="0" dirty="0"/>
                  <a:t> </a:t>
                </a:r>
                <a:r>
                  <a:rPr lang="en-US" altLang="ko-KR" baseline="0" dirty="0"/>
                  <a:t>confidence level (</a:t>
                </a:r>
                <a:r>
                  <a:rPr lang="en-US" altLang="ko-KR" i="0" baseline="0" dirty="0">
                    <a:latin typeface="Cambria Math" panose="02040503050406030204" pitchFamily="18" charset="0"/>
                  </a:rPr>
                  <a:t>1−</a:t>
                </a:r>
                <a:r>
                  <a:rPr lang="ko-KR" altLang="en-US" i="0">
                    <a:latin typeface="Cambria Math" panose="02040503050406030204" pitchFamily="18" charset="0"/>
                  </a:rPr>
                  <a:t>𝛼</a:t>
                </a:r>
                <a:r>
                  <a:rPr lang="en-US" altLang="ko-KR" dirty="0"/>
                  <a:t>) the confidence interval gets broader.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i="0" u="sng" dirty="0"/>
                  <a:t>With all the other conditions being equal</a:t>
                </a:r>
                <a:r>
                  <a:rPr lang="en-US" altLang="ko-KR" dirty="0"/>
                  <a:t>, we </a:t>
                </a:r>
                <a:r>
                  <a:rPr lang="en-US" altLang="ko-KR" b="1" dirty="0"/>
                  <a:t>cannot</a:t>
                </a:r>
                <a:r>
                  <a:rPr lang="en-US" altLang="ko-KR" dirty="0"/>
                  <a:t> simultaneously do the following: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1) Increase the confidence level.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b="1" dirty="0"/>
                  <a:t>and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2) Narrow the confidence interval.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152</a:t>
            </a:fld>
            <a:endParaRPr lang="ko-KR" altLang="en-US"/>
          </a:p>
        </p:txBody>
      </p:sp>
    </p:spTree>
    <p:extLst>
      <p:ext uri="{BB962C8B-B14F-4D97-AF65-F5344CB8AC3E}">
        <p14:creationId xmlns:p14="http://schemas.microsoft.com/office/powerpoint/2010/main" val="272853517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Increasing the confidence level at the expense of broadening the confidence interval is </a:t>
            </a:r>
            <a:r>
              <a:rPr lang="en-US" altLang="ko-KR" b="1" dirty="0"/>
              <a:t>of little use</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153</a:t>
            </a:fld>
            <a:endParaRPr lang="ko-KR" altLang="en-US"/>
          </a:p>
        </p:txBody>
      </p:sp>
    </p:spTree>
    <p:extLst>
      <p:ext uri="{BB962C8B-B14F-4D97-AF65-F5344CB8AC3E}">
        <p14:creationId xmlns:p14="http://schemas.microsoft.com/office/powerpoint/2010/main" val="21694969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is there a way to simultaneously increase the confidence level while narrowing the confidence interval?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is only one way: you</a:t>
                </a:r>
                <a:r>
                  <a:rPr lang="en-US" altLang="ko-KR" baseline="0" dirty="0"/>
                  <a:t> should</a:t>
                </a:r>
                <a:r>
                  <a:rPr lang="en-US" altLang="ko-KR" dirty="0"/>
                  <a:t> increase the sample size </a:t>
                </a:r>
                <a14:m>
                  <m:oMath xmlns:m="http://schemas.openxmlformats.org/officeDocument/2006/math">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𝑛</m:t>
                    </m:r>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is there a way to simultaneously increase the confidence level while narrowing the confidence interval?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is only one way: you</a:t>
                </a:r>
                <a:r>
                  <a:rPr lang="en-US" altLang="ko-KR" baseline="0" dirty="0"/>
                  <a:t> should</a:t>
                </a:r>
                <a:r>
                  <a:rPr lang="en-US" altLang="ko-KR" dirty="0"/>
                  <a:t> increase the sample size </a:t>
                </a:r>
                <a:r>
                  <a:rPr lang="en-US" altLang="ko-KR" sz="1200" i="0" dirty="0">
                    <a:latin typeface="Cambria Math" panose="02040503050406030204" pitchFamily="18" charset="0"/>
                    <a:ea typeface="Noto Sans CJK KR Regular" panose="020B0500000000000000" pitchFamily="34" charset="-127"/>
                    <a:cs typeface="Times New Roman" panose="02020603050405020304" pitchFamily="18" charset="0"/>
                  </a:rPr>
                  <a:t>𝑛</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154</a:t>
            </a:fld>
            <a:endParaRPr lang="ko-KR" altLang="en-US"/>
          </a:p>
        </p:txBody>
      </p:sp>
    </p:spTree>
    <p:extLst>
      <p:ext uri="{BB962C8B-B14F-4D97-AF65-F5344CB8AC3E}">
        <p14:creationId xmlns:p14="http://schemas.microsoft.com/office/powerpoint/2010/main" val="34564109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calculate quantiles using different probability distribution functions.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Jupyter</a:t>
            </a:r>
            <a:r>
              <a:rPr lang="en-US" altLang="ko-KR" sz="1200" kern="1200" dirty="0">
                <a:solidFill>
                  <a:schemeClr val="tx1"/>
                </a:solidFill>
                <a:effectLst/>
                <a:latin typeface="+mn-lt"/>
                <a:ea typeface="+mn-ea"/>
                <a:cs typeface="+mn-cs"/>
              </a:rPr>
              <a:t> Notebook, click the </a:t>
            </a:r>
            <a:r>
              <a:rPr lang="en-US" altLang="ko-KR" sz="1200" b="1" kern="1200" dirty="0">
                <a:solidFill>
                  <a:schemeClr val="tx1"/>
                </a:solidFill>
                <a:effectLst/>
                <a:latin typeface="+mn-lt"/>
                <a:ea typeface="+mn-ea"/>
                <a:cs typeface="+mn-cs"/>
              </a:rPr>
              <a:t>ex_0204.ipynb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it-IT" altLang="ko-KR" sz="1200" i="1" kern="1200" dirty="0">
                <a:solidFill>
                  <a:schemeClr val="tx1"/>
                </a:solidFill>
                <a:effectLst/>
                <a:latin typeface="+mn-lt"/>
                <a:ea typeface="+mn-ea"/>
                <a:cs typeface="+mn-cs"/>
              </a:rPr>
              <a:t>A. Quantile</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 Standard Normal</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ii. Student-t</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iii. Chi-square</a:t>
            </a:r>
            <a:br>
              <a:rPr lang="it-IT" altLang="ko-KR" sz="1200" i="1" kern="1200" dirty="0">
                <a:solidFill>
                  <a:schemeClr val="tx1"/>
                </a:solidFill>
                <a:effectLst/>
                <a:latin typeface="+mn-lt"/>
                <a:ea typeface="+mn-ea"/>
                <a:cs typeface="+mn-cs"/>
              </a:rPr>
            </a:b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155</a:t>
            </a:fld>
            <a:endParaRPr lang="ko-KR" altLang="en-US" dirty="0"/>
          </a:p>
        </p:txBody>
      </p:sp>
    </p:spTree>
    <p:extLst>
      <p:ext uri="{BB962C8B-B14F-4D97-AF65-F5344CB8AC3E}">
        <p14:creationId xmlns:p14="http://schemas.microsoft.com/office/powerpoint/2010/main" val="427297316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go through some examples of interval estimation of the mean.</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Jupyter</a:t>
            </a:r>
            <a:r>
              <a:rPr lang="en-US" altLang="ko-KR" sz="1200" kern="1200" dirty="0">
                <a:solidFill>
                  <a:schemeClr val="tx1"/>
                </a:solidFill>
                <a:effectLst/>
                <a:latin typeface="+mn-lt"/>
                <a:ea typeface="+mn-ea"/>
                <a:cs typeface="+mn-cs"/>
              </a:rPr>
              <a:t> Notebook, click the </a:t>
            </a:r>
            <a:r>
              <a:rPr lang="en-US" altLang="ko-KR" sz="1200" b="1" kern="1200" dirty="0">
                <a:solidFill>
                  <a:schemeClr val="tx1"/>
                </a:solidFill>
                <a:effectLst/>
                <a:latin typeface="+mn-lt"/>
                <a:ea typeface="+mn-ea"/>
                <a:cs typeface="+mn-cs"/>
              </a:rPr>
              <a:t>ex_0205.ipynb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it-IT" altLang="ko-KR" sz="1200" i="1" kern="1200" dirty="0">
                <a:solidFill>
                  <a:schemeClr val="tx1"/>
                </a:solidFill>
                <a:effectLst/>
                <a:latin typeface="+mn-lt"/>
                <a:ea typeface="+mn-ea"/>
                <a:cs typeface="+mn-cs"/>
              </a:rPr>
              <a:t>A. </a:t>
            </a:r>
            <a:r>
              <a:rPr lang="en-US" altLang="ko-KR" sz="1200" i="1" kern="1200" dirty="0">
                <a:solidFill>
                  <a:schemeClr val="tx1"/>
                </a:solidFill>
                <a:effectLst/>
                <a:latin typeface="+mn-lt"/>
                <a:ea typeface="+mn-ea"/>
                <a:cs typeface="+mn-cs"/>
              </a:rPr>
              <a:t>Interval Estimation of the Mean</a:t>
            </a:r>
            <a:r>
              <a:rPr lang="it-IT" altLang="ko-KR" sz="1200" i="1" kern="1200" dirty="0">
                <a:solidFill>
                  <a:schemeClr val="tx1"/>
                </a:solidFill>
                <a:effectLst/>
                <a:latin typeface="+mn-lt"/>
                <a:ea typeface="+mn-ea"/>
                <a:cs typeface="+mn-cs"/>
              </a:rPr>
              <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 90% Confidence Interval</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ii. 95% Confidence Interval</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iii. 99% Confidence Interval</a:t>
            </a:r>
            <a:br>
              <a:rPr lang="it-IT" altLang="ko-KR" sz="1200" i="1" kern="1200" dirty="0">
                <a:solidFill>
                  <a:schemeClr val="tx1"/>
                </a:solidFill>
                <a:effectLst/>
                <a:latin typeface="+mn-lt"/>
                <a:ea typeface="+mn-ea"/>
                <a:cs typeface="+mn-cs"/>
              </a:rPr>
            </a:b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156</a:t>
            </a:fld>
            <a:endParaRPr lang="ko-KR" altLang="en-US" dirty="0"/>
          </a:p>
        </p:txBody>
      </p:sp>
    </p:spTree>
    <p:extLst>
      <p:ext uri="{BB962C8B-B14F-4D97-AF65-F5344CB8AC3E}">
        <p14:creationId xmlns:p14="http://schemas.microsoft.com/office/powerpoint/2010/main" val="313103846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are three major types of correlation.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most common type is the so-called “Pearson correlation” or just “</a:t>
            </a:r>
            <a:r>
              <a:rPr lang="en-US" altLang="ko-KR" dirty="0" smtClean="0"/>
              <a:t>correlation.”</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157</a:t>
            </a:fld>
            <a:endParaRPr lang="ko-KR" altLang="en-US"/>
          </a:p>
        </p:txBody>
      </p:sp>
    </p:spTree>
    <p:extLst>
      <p:ext uri="{BB962C8B-B14F-4D97-AF65-F5344CB8AC3E}">
        <p14:creationId xmlns:p14="http://schemas.microsoft.com/office/powerpoint/2010/main" val="169695188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also calculate the confidence intervals of the correlation.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order to do so, you should go through one extra step: Fisher’s z-transformation.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necessary in order to “correct” the “distortions” from the existence of the bounds.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tanh() is the so-called “hyperbolic tangent”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arctanh() is the so-called “inverse hyperbolic tangent” function.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158</a:t>
            </a:fld>
            <a:endParaRPr lang="ko-KR" altLang="en-US"/>
          </a:p>
        </p:txBody>
      </p:sp>
    </p:spTree>
    <p:extLst>
      <p:ext uri="{BB962C8B-B14F-4D97-AF65-F5344CB8AC3E}">
        <p14:creationId xmlns:p14="http://schemas.microsoft.com/office/powerpoint/2010/main" val="39646553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tanh</a:t>
            </a:r>
            <a:r>
              <a:rPr lang="en-US" altLang="ko-KR" dirty="0"/>
              <a:t>() is the so-called “hyperbolic tangent” function.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159</a:t>
            </a:fld>
            <a:endParaRPr lang="ko-KR" altLang="en-US"/>
          </a:p>
        </p:txBody>
      </p:sp>
    </p:spTree>
    <p:extLst>
      <p:ext uri="{BB962C8B-B14F-4D97-AF65-F5344CB8AC3E}">
        <p14:creationId xmlns:p14="http://schemas.microsoft.com/office/powerpoint/2010/main" val="3862764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theorems show the fundamental properties that probability should satisfy.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1) Probability is bound by the limits 0 (lower) and 1 (upper).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2) The probabilities of the elementary events should sum up to 1, no more no less.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268423418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review a realistic scenario where the interval estimation of the proportion can be applied.</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Jupyter</a:t>
            </a:r>
            <a:r>
              <a:rPr lang="en-US" altLang="ko-KR" sz="1200" kern="1200" dirty="0">
                <a:solidFill>
                  <a:schemeClr val="tx1"/>
                </a:solidFill>
                <a:effectLst/>
                <a:latin typeface="+mn-lt"/>
                <a:ea typeface="+mn-ea"/>
                <a:cs typeface="+mn-cs"/>
              </a:rPr>
              <a:t> Notebook, click the </a:t>
            </a:r>
            <a:r>
              <a:rPr lang="en-US" altLang="ko-KR" sz="1200" b="1" kern="1200" dirty="0">
                <a:solidFill>
                  <a:schemeClr val="tx1"/>
                </a:solidFill>
                <a:effectLst/>
                <a:latin typeface="+mn-lt"/>
                <a:ea typeface="+mn-ea"/>
                <a:cs typeface="+mn-cs"/>
              </a:rPr>
              <a:t>ex_0206.ipynb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it-IT" altLang="ko-KR" sz="1200" i="1" kern="1200" dirty="0">
                <a:solidFill>
                  <a:schemeClr val="tx1"/>
                </a:solidFill>
                <a:effectLst/>
                <a:latin typeface="+mn-lt"/>
                <a:ea typeface="+mn-ea"/>
                <a:cs typeface="+mn-cs"/>
              </a:rPr>
              <a:t>A. </a:t>
            </a:r>
            <a:r>
              <a:rPr lang="en-US" altLang="ko-KR" sz="1200" i="1" kern="1200" dirty="0">
                <a:solidFill>
                  <a:schemeClr val="tx1"/>
                </a:solidFill>
                <a:effectLst/>
                <a:latin typeface="+mn-lt"/>
                <a:ea typeface="+mn-ea"/>
                <a:cs typeface="+mn-cs"/>
              </a:rPr>
              <a:t>Interval Estimation of the Proportion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B. Interval Estimation at Different Sample Sizes</a:t>
            </a:r>
            <a:r>
              <a:rPr lang="it-IT" altLang="ko-KR" sz="1200" i="1" kern="1200" dirty="0">
                <a:solidFill>
                  <a:schemeClr val="tx1"/>
                </a:solidFill>
                <a:effectLst/>
                <a:latin typeface="+mn-lt"/>
                <a:ea typeface="+mn-ea"/>
                <a:cs typeface="+mn-cs"/>
              </a:rPr>
              <a:t/>
            </a:r>
            <a:br>
              <a:rPr lang="it-IT" altLang="ko-KR" sz="1200" i="1" kern="1200" dirty="0">
                <a:solidFill>
                  <a:schemeClr val="tx1"/>
                </a:solidFill>
                <a:effectLst/>
                <a:latin typeface="+mn-lt"/>
                <a:ea typeface="+mn-ea"/>
                <a:cs typeface="+mn-cs"/>
              </a:rPr>
            </a:b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160</a:t>
            </a:fld>
            <a:endParaRPr lang="ko-KR" altLang="en-US" dirty="0"/>
          </a:p>
        </p:txBody>
      </p:sp>
    </p:spTree>
    <p:extLst>
      <p:ext uri="{BB962C8B-B14F-4D97-AF65-F5344CB8AC3E}">
        <p14:creationId xmlns:p14="http://schemas.microsoft.com/office/powerpoint/2010/main" val="260945484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161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501545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Sometimes you need to test hypotheses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about the population parameters.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One restriction is that you do not have the whole population at our disposal; you should do the hypothesis testing just using a sample.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162</a:t>
            </a:fld>
            <a:endParaRPr lang="ko-KR" altLang="en-US"/>
          </a:p>
        </p:txBody>
      </p:sp>
    </p:spTree>
    <p:extLst>
      <p:ext uri="{BB962C8B-B14F-4D97-AF65-F5344CB8AC3E}">
        <p14:creationId xmlns:p14="http://schemas.microsoft.com/office/powerpoint/2010/main" val="198561023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Hypothesis testing mirrors the modern justice system.</a:t>
            </a:r>
          </a:p>
          <a:p>
            <a:pPr marL="0" indent="0" algn="just">
              <a:lnSpc>
                <a:spcPct val="150000"/>
              </a:lnSpc>
              <a:buNone/>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The defendant is assumed </a:t>
            </a:r>
            <a:r>
              <a:rPr lang="en-US" altLang="ko-KR" sz="1200" b="1" dirty="0">
                <a:latin typeface="Times New Roman" panose="02020603050405020304" pitchFamily="18" charset="0"/>
                <a:ea typeface="Noto Sans CJK KR Regular" panose="020B0500000000000000" pitchFamily="34" charset="-127"/>
                <a:cs typeface="Times New Roman" panose="02020603050405020304" pitchFamily="18" charset="0"/>
              </a:rPr>
              <a:t>innocent</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until proven otherwise.</a:t>
            </a:r>
          </a:p>
          <a:p>
            <a:pPr marL="0" indent="0" algn="just">
              <a:lnSpc>
                <a:spcPct val="150000"/>
              </a:lnSpc>
              <a:buNone/>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The defendant </a:t>
            </a:r>
            <a:r>
              <a:rPr lang="en-US" altLang="ko-KR" sz="1200" b="1" dirty="0">
                <a:latin typeface="Times New Roman" panose="02020603050405020304" pitchFamily="18" charset="0"/>
                <a:ea typeface="Noto Sans CJK KR Regular" panose="020B0500000000000000" pitchFamily="34" charset="-127"/>
                <a:cs typeface="Times New Roman" panose="02020603050405020304" pitchFamily="18" charset="0"/>
              </a:rPr>
              <a:t>doesn’t need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to prove his/her innocence.</a:t>
            </a:r>
          </a:p>
          <a:p>
            <a:pPr marL="0" indent="0" algn="just">
              <a:lnSpc>
                <a:spcPct val="150000"/>
              </a:lnSpc>
              <a:buNone/>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The main objective of the trial is to prove the guiltiness of the defendant.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163</a:t>
            </a:fld>
            <a:endParaRPr lang="ko-KR" altLang="en-US"/>
          </a:p>
        </p:txBody>
      </p:sp>
    </p:spTree>
    <p:extLst>
      <p:ext uri="{BB962C8B-B14F-4D97-AF65-F5344CB8AC3E}">
        <p14:creationId xmlns:p14="http://schemas.microsoft.com/office/powerpoint/2010/main" val="157344659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summarizes the assumptions of the modern justice system.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compare this with that of the dystopian future depicted in the 1995 movie “Judge Dredd”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Judge Dredd himself prosecutes, delivers verdicts and executes.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164</a:t>
            </a:fld>
            <a:endParaRPr lang="ko-KR" altLang="en-US"/>
          </a:p>
        </p:txBody>
      </p:sp>
    </p:spTree>
    <p:extLst>
      <p:ext uri="{BB962C8B-B14F-4D97-AF65-F5344CB8AC3E}">
        <p14:creationId xmlns:p14="http://schemas.microsoft.com/office/powerpoint/2010/main" val="256260586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“Null hypothesis” is like the innocence of the defendant; it is assumed until proven otherwise.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“Alternative hypothesis” is like the guilty verdict; it should be proved with a “sufficient” evidence.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Test statistic” or the “p-value” are the evidence.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165</a:t>
            </a:fld>
            <a:endParaRPr lang="ko-KR" altLang="en-US"/>
          </a:p>
        </p:txBody>
      </p:sp>
    </p:spTree>
    <p:extLst>
      <p:ext uri="{BB962C8B-B14F-4D97-AF65-F5344CB8AC3E}">
        <p14:creationId xmlns:p14="http://schemas.microsoft.com/office/powerpoint/2010/main" val="206032571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The</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s</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ignificance level </a:t>
                </a:r>
                <a14:m>
                  <m:oMath xmlns:m="http://schemas.openxmlformats.org/officeDocument/2006/math">
                    <m:r>
                      <a:rPr lang="ko-KR" altLang="en-US" sz="1200" i="1" smtClean="0">
                        <a:latin typeface="Cambria Math" panose="02040503050406030204" pitchFamily="18" charset="0"/>
                        <a:ea typeface="Noto Sans CJK KR Regular" panose="020B0500000000000000" pitchFamily="34" charset="-127"/>
                        <a:cs typeface="Times New Roman" panose="02020603050405020304" pitchFamily="18" charset="0"/>
                      </a:rPr>
                      <m:t>𝛼</m:t>
                    </m:r>
                  </m:oMath>
                </a14:m>
                <a:r>
                  <a:rPr lang="en-US" altLang="ko-KR" dirty="0"/>
                  <a:t> has two interpretations: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1) </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R</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eference probability used when deciding whether the p-value is small enough or not.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2) Maximum probability of rejecting the </a:t>
                </a:r>
                <a14:m>
                  <m:oMath xmlns:m="http://schemas.openxmlformats.org/officeDocument/2006/math">
                    <m:sSub>
                      <m:sSubPr>
                        <m:ctrlPr>
                          <a:rPr lang="en-US" altLang="ko-KR" sz="1200" i="1">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i="1">
                            <a:latin typeface="Cambria Math" panose="02040503050406030204" pitchFamily="18" charset="0"/>
                            <a:cs typeface="Times New Roman" panose="02020603050405020304" pitchFamily="18" charset="0"/>
                          </a:rPr>
                          <m:t>0</m:t>
                        </m:r>
                      </m:sub>
                    </m:sSub>
                  </m:oMath>
                </a14:m>
                <a:r>
                  <a:rPr lang="en-US" altLang="ko-KR" sz="1200" dirty="0">
                    <a:latin typeface="Times New Roman" panose="02020603050405020304" pitchFamily="18" charset="0"/>
                    <a:cs typeface="Times New Roman" panose="02020603050405020304" pitchFamily="18" charset="0"/>
                  </a:rPr>
                  <a:t> even when it’s true.  </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a:t>
                </a:r>
                <a:r>
                  <a:rPr lang="en-US" altLang="ko-KR" sz="1200" baseline="0" dirty="0">
                    <a:latin typeface="Times New Roman" panose="02020603050405020304" pitchFamily="18" charset="0"/>
                    <a:cs typeface="Times New Roman" panose="02020603050405020304" pitchFamily="18" charset="0"/>
                  </a:rPr>
                  <a:t> “Type I” error.</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The</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s</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ignificance level </a:t>
                </a:r>
                <a:r>
                  <a:rPr lang="ko-KR" altLang="en-US" sz="1200" i="0">
                    <a:latin typeface="Cambria Math" panose="02040503050406030204" pitchFamily="18" charset="0"/>
                    <a:ea typeface="Noto Sans CJK KR Regular" panose="020B0500000000000000" pitchFamily="34" charset="-127"/>
                    <a:cs typeface="Times New Roman" panose="02020603050405020304" pitchFamily="18" charset="0"/>
                  </a:rPr>
                  <a:t>𝛼</a:t>
                </a:r>
                <a:r>
                  <a:rPr lang="en-US" altLang="ko-KR" dirty="0"/>
                  <a:t> has two interpretations: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1) </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R</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eference probability used when deciding whether the p-value is small enough or not.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2) Maximum probability of rejecting the </a:t>
                </a:r>
                <a:r>
                  <a:rPr lang="en-US" altLang="ko-KR" sz="1200" i="0">
                    <a:latin typeface="Cambria Math" panose="02040503050406030204" pitchFamily="18" charset="0"/>
                    <a:cs typeface="Times New Roman" panose="02020603050405020304" pitchFamily="18" charset="0"/>
                  </a:rPr>
                  <a:t>𝐻_0</a:t>
                </a:r>
                <a:r>
                  <a:rPr lang="en-US" altLang="ko-KR" sz="1200" dirty="0">
                    <a:latin typeface="Times New Roman" panose="02020603050405020304" pitchFamily="18" charset="0"/>
                    <a:cs typeface="Times New Roman" panose="02020603050405020304" pitchFamily="18" charset="0"/>
                  </a:rPr>
                  <a:t> even when it’s true.  </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a:t>
                </a:r>
                <a:r>
                  <a:rPr lang="en-US" altLang="ko-KR" sz="1200" baseline="0" dirty="0">
                    <a:latin typeface="Times New Roman" panose="02020603050405020304" pitchFamily="18" charset="0"/>
                    <a:cs typeface="Times New Roman" panose="02020603050405020304" pitchFamily="18" charset="0"/>
                  </a:rPr>
                  <a:t> “Type I” error.</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166</a:t>
            </a:fld>
            <a:endParaRPr lang="ko-KR" altLang="en-US"/>
          </a:p>
        </p:txBody>
      </p:sp>
    </p:spTree>
    <p:extLst>
      <p:ext uri="{BB962C8B-B14F-4D97-AF65-F5344CB8AC3E}">
        <p14:creationId xmlns:p14="http://schemas.microsoft.com/office/powerpoint/2010/main" val="138723495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flow diagram summarizes the hypothesis testing.</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167</a:t>
            </a:fld>
            <a:endParaRPr lang="ko-KR" altLang="en-US"/>
          </a:p>
        </p:txBody>
      </p:sp>
    </p:spTree>
    <p:extLst>
      <p:ext uri="{BB962C8B-B14F-4D97-AF65-F5344CB8AC3E}">
        <p14:creationId xmlns:p14="http://schemas.microsoft.com/office/powerpoint/2010/main" val="228577996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flow diagram summarizes the hypothesis testing.</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168</a:t>
            </a:fld>
            <a:endParaRPr lang="ko-KR" altLang="en-US"/>
          </a:p>
        </p:txBody>
      </p:sp>
    </p:spTree>
    <p:extLst>
      <p:ext uri="{BB962C8B-B14F-4D97-AF65-F5344CB8AC3E}">
        <p14:creationId xmlns:p14="http://schemas.microsoft.com/office/powerpoint/2010/main" val="14568137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table, it summarizes the different scenarios and associated probabilities.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169</a:t>
            </a:fld>
            <a:endParaRPr lang="ko-KR" altLang="en-US"/>
          </a:p>
        </p:txBody>
      </p:sp>
    </p:spTree>
    <p:extLst>
      <p:ext uri="{BB962C8B-B14F-4D97-AF65-F5344CB8AC3E}">
        <p14:creationId xmlns:p14="http://schemas.microsoft.com/office/powerpoint/2010/main" val="4171490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6949429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8629820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one sample t-test, there is one population and one sample.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purpose of the one sample t-test is to </a:t>
                </a:r>
                <a:r>
                  <a:rPr lang="en-US" altLang="ko-KR" sz="1200" dirty="0">
                    <a:latin typeface="Times New Roman" panose="02020603050405020304" pitchFamily="18" charset="0"/>
                    <a:cs typeface="Times New Roman" panose="02020603050405020304" pitchFamily="18" charset="0"/>
                  </a:rPr>
                  <a:t>compare the population mean </a:t>
                </a:r>
                <a14:m>
                  <m:oMath xmlns:m="http://schemas.openxmlformats.org/officeDocument/2006/math">
                    <m:r>
                      <a:rPr lang="ko-KR" altLang="en-US" sz="1200" i="1" smtClean="0">
                        <a:solidFill>
                          <a:srgbClr val="FF0000"/>
                        </a:solidFill>
                        <a:latin typeface="Cambria Math" panose="02040503050406030204" pitchFamily="18" charset="0"/>
                        <a:cs typeface="Times New Roman" panose="02020603050405020304" pitchFamily="18" charset="0"/>
                      </a:rPr>
                      <m:t>𝜇</m:t>
                    </m:r>
                    <m:r>
                      <a:rPr lang="ko-KR" altLang="en-US" sz="1200" i="1">
                        <a:latin typeface="Cambria Math" panose="02040503050406030204" pitchFamily="18" charset="0"/>
                        <a:cs typeface="Times New Roman" panose="02020603050405020304" pitchFamily="18" charset="0"/>
                      </a:rPr>
                      <m:t> </m:t>
                    </m:r>
                  </m:oMath>
                </a14:m>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with a specified number </a:t>
                </a:r>
                <a14:m>
                  <m:oMath xmlns:m="http://schemas.openxmlformats.org/officeDocument/2006/math">
                    <m:sSub>
                      <m:sSubPr>
                        <m:ctrlPr>
                          <a:rPr lang="en-US" altLang="ko-KR" sz="1200" i="1">
                            <a:solidFill>
                              <a:srgbClr val="FF0000"/>
                            </a:solidFill>
                            <a:latin typeface="Cambria Math" panose="02040503050406030204" pitchFamily="18" charset="0"/>
                            <a:cs typeface="Times New Roman" panose="02020603050405020304" pitchFamily="18" charset="0"/>
                          </a:rPr>
                        </m:ctrlPr>
                      </m:sSubPr>
                      <m:e>
                        <m:r>
                          <a:rPr lang="ko-KR" altLang="en-US" sz="1200" i="1">
                            <a:solidFill>
                              <a:srgbClr val="FF0000"/>
                            </a:solidFill>
                            <a:latin typeface="Cambria Math" panose="02040503050406030204" pitchFamily="18" charset="0"/>
                            <a:cs typeface="Times New Roman" panose="02020603050405020304" pitchFamily="18" charset="0"/>
                          </a:rPr>
                          <m:t>𝜇</m:t>
                        </m:r>
                      </m:e>
                      <m:sub>
                        <m:r>
                          <a:rPr lang="en-US" altLang="ko-KR" sz="1200" i="1">
                            <a:solidFill>
                              <a:srgbClr val="FF0000"/>
                            </a:solidFill>
                            <a:latin typeface="Cambria Math" panose="02040503050406030204" pitchFamily="18" charset="0"/>
                            <a:cs typeface="Times New Roman" panose="02020603050405020304" pitchFamily="18" charset="0"/>
                          </a:rPr>
                          <m:t>0</m:t>
                        </m:r>
                      </m:sub>
                    </m:sSub>
                  </m:oMath>
                </a14:m>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one sample t-test, there is one population and one sample.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purpose of the one sample t-test is to </a:t>
                </a:r>
                <a:r>
                  <a:rPr lang="en-US" altLang="ko-KR" sz="1200" dirty="0">
                    <a:latin typeface="Times New Roman" panose="02020603050405020304" pitchFamily="18" charset="0"/>
                    <a:cs typeface="Times New Roman" panose="02020603050405020304" pitchFamily="18" charset="0"/>
                  </a:rPr>
                  <a:t>compare the population mean </a:t>
                </a:r>
                <a:r>
                  <a:rPr lang="ko-KR" altLang="en-US" sz="1200" i="0">
                    <a:solidFill>
                      <a:srgbClr val="FF0000"/>
                    </a:solidFill>
                    <a:latin typeface="Cambria Math" panose="02040503050406030204" pitchFamily="18" charset="0"/>
                    <a:cs typeface="Times New Roman" panose="02020603050405020304" pitchFamily="18" charset="0"/>
                  </a:rPr>
                  <a:t>𝜇</a:t>
                </a:r>
                <a:r>
                  <a:rPr lang="ko-KR" altLang="en-US" sz="1200" i="0">
                    <a:latin typeface="Cambria Math" panose="02040503050406030204" pitchFamily="18" charset="0"/>
                    <a:cs typeface="Times New Roman" panose="02020603050405020304" pitchFamily="18" charset="0"/>
                  </a:rPr>
                  <a:t> </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with a specified number </a:t>
                </a:r>
                <a:r>
                  <a:rPr lang="ko-KR" altLang="en-US" sz="1200" i="0">
                    <a:solidFill>
                      <a:srgbClr val="FF0000"/>
                    </a:solidFill>
                    <a:latin typeface="Cambria Math" panose="02040503050406030204" pitchFamily="18" charset="0"/>
                    <a:cs typeface="Times New Roman" panose="02020603050405020304" pitchFamily="18" charset="0"/>
                  </a:rPr>
                  <a:t>𝜇</a:t>
                </a:r>
                <a:r>
                  <a:rPr lang="en-US" altLang="ko-KR" sz="1200" i="0">
                    <a:solidFill>
                      <a:srgbClr val="FF0000"/>
                    </a:solidFill>
                    <a:latin typeface="Cambria Math" panose="02040503050406030204" pitchFamily="18" charset="0"/>
                    <a:cs typeface="Times New Roman" panose="02020603050405020304" pitchFamily="18" charset="0"/>
                  </a:rPr>
                  <a:t>_0</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171</a:t>
            </a:fld>
            <a:endParaRPr lang="ko-KR" altLang="en-US"/>
          </a:p>
        </p:txBody>
      </p:sp>
    </p:spTree>
    <p:extLst>
      <p:ext uri="{BB962C8B-B14F-4D97-AF65-F5344CB8AC3E}">
        <p14:creationId xmlns:p14="http://schemas.microsoft.com/office/powerpoint/2010/main" val="118105470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i="1">
                            <a:latin typeface="Cambria Math" panose="02040503050406030204" pitchFamily="18" charset="0"/>
                            <a:cs typeface="Times New Roman" panose="02020603050405020304" pitchFamily="18" charset="0"/>
                          </a:rPr>
                          <m:t>0</m:t>
                        </m:r>
                      </m:sub>
                    </m:sSub>
                  </m:oMath>
                </a14:m>
                <a:r>
                  <a:rPr lang="en-US" altLang="ko-KR" dirty="0"/>
                  <a:t>) is rejected, you adopt</a:t>
                </a:r>
                <a:r>
                  <a:rPr lang="en-US" altLang="ko-KR" baseline="0" dirty="0"/>
                  <a:t> the alternative hypothesis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b="0" i="1" smtClean="0">
                            <a:latin typeface="Cambria Math" panose="02040503050406030204" pitchFamily="18" charset="0"/>
                            <a:cs typeface="Times New Roman" panose="02020603050405020304" pitchFamily="18" charset="0"/>
                          </a:rPr>
                          <m:t>1</m:t>
                        </m:r>
                      </m:sub>
                    </m:sSub>
                  </m:oMath>
                </a14:m>
                <a:r>
                  <a:rPr lang="en-US" altLang="ko-KR" sz="1200" dirty="0">
                    <a:latin typeface="Times New Roman" panose="02020603050405020304" pitchFamily="18" charset="0"/>
                    <a:cs typeface="Times New Roman" panose="02020603050405020304" pitchFamily="18" charset="0"/>
                  </a:rPr>
                  <a:t>).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r>
                  <a:rPr lang="en-US" altLang="ko-KR" sz="1200" i="0">
                    <a:latin typeface="Cambria Math" panose="02040503050406030204" pitchFamily="18" charset="0"/>
                    <a:cs typeface="Times New Roman" panose="02020603050405020304" pitchFamily="18" charset="0"/>
                  </a:rPr>
                  <a:t>𝐻_0</a:t>
                </a:r>
                <a:r>
                  <a:rPr lang="en-US" altLang="ko-KR" dirty="0"/>
                  <a:t>) is rejected, you adopt</a:t>
                </a:r>
                <a:r>
                  <a:rPr lang="en-US" altLang="ko-KR" baseline="0" dirty="0"/>
                  <a:t> the alternative hypothesis (</a:t>
                </a:r>
                <a:r>
                  <a:rPr lang="en-US" altLang="ko-KR" sz="1200" i="0">
                    <a:latin typeface="Cambria Math" panose="02040503050406030204" pitchFamily="18" charset="0"/>
                    <a:cs typeface="Times New Roman" panose="02020603050405020304" pitchFamily="18" charset="0"/>
                  </a:rPr>
                  <a:t>𝐻_</a:t>
                </a:r>
                <a:r>
                  <a:rPr lang="en-US" altLang="ko-KR" sz="1200" b="0" i="0">
                    <a:latin typeface="Cambria Math" panose="02040503050406030204" pitchFamily="18" charset="0"/>
                    <a:cs typeface="Times New Roman" panose="02020603050405020304" pitchFamily="18" charset="0"/>
                  </a:rPr>
                  <a:t>1</a:t>
                </a:r>
                <a:r>
                  <a:rPr lang="en-US" altLang="ko-KR" sz="1200" dirty="0">
                    <a:latin typeface="Times New Roman" panose="02020603050405020304" pitchFamily="18" charset="0"/>
                    <a:cs typeface="Times New Roman" panose="02020603050405020304" pitchFamily="18" charset="0"/>
                  </a:rPr>
                  <a:t>).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172</a:t>
            </a:fld>
            <a:endParaRPr lang="ko-KR" altLang="en-US"/>
          </a:p>
        </p:txBody>
      </p:sp>
    </p:spTree>
    <p:extLst>
      <p:ext uri="{BB962C8B-B14F-4D97-AF65-F5344CB8AC3E}">
        <p14:creationId xmlns:p14="http://schemas.microsoft.com/office/powerpoint/2010/main" val="133762354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i="1">
                            <a:latin typeface="Cambria Math" panose="02040503050406030204" pitchFamily="18" charset="0"/>
                            <a:cs typeface="Times New Roman" panose="02020603050405020304" pitchFamily="18" charset="0"/>
                          </a:rPr>
                          <m:t>0</m:t>
                        </m:r>
                      </m:sub>
                    </m:sSub>
                  </m:oMath>
                </a14:m>
                <a:r>
                  <a:rPr lang="en-US" altLang="ko-KR" dirty="0"/>
                  <a:t>) is rejected, you adopt</a:t>
                </a:r>
                <a:r>
                  <a:rPr lang="en-US" altLang="ko-KR" baseline="0" dirty="0"/>
                  <a:t> the alternative hypothesis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b="0" i="1" smtClean="0">
                            <a:latin typeface="Cambria Math" panose="02040503050406030204" pitchFamily="18" charset="0"/>
                            <a:cs typeface="Times New Roman" panose="02020603050405020304" pitchFamily="18" charset="0"/>
                          </a:rPr>
                          <m:t>1</m:t>
                        </m:r>
                      </m:sub>
                    </m:sSub>
                  </m:oMath>
                </a14:m>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r>
                  <a:rPr lang="en-US" altLang="ko-KR" sz="1200" i="0">
                    <a:latin typeface="Cambria Math" panose="02040503050406030204" pitchFamily="18" charset="0"/>
                    <a:cs typeface="Times New Roman" panose="02020603050405020304" pitchFamily="18" charset="0"/>
                  </a:rPr>
                  <a:t>𝐻_0</a:t>
                </a:r>
                <a:r>
                  <a:rPr lang="en-US" altLang="ko-KR" dirty="0"/>
                  <a:t>) is rejected, you adopt</a:t>
                </a:r>
                <a:r>
                  <a:rPr lang="en-US" altLang="ko-KR" baseline="0" dirty="0"/>
                  <a:t> the alternative hypothesis (</a:t>
                </a:r>
                <a:r>
                  <a:rPr lang="en-US" altLang="ko-KR" sz="1200" i="0">
                    <a:latin typeface="Cambria Math" panose="02040503050406030204" pitchFamily="18" charset="0"/>
                    <a:cs typeface="Times New Roman" panose="02020603050405020304" pitchFamily="18" charset="0"/>
                  </a:rPr>
                  <a:t>𝐻_</a:t>
                </a:r>
                <a:r>
                  <a:rPr lang="en-US" altLang="ko-KR" sz="1200" b="0" i="0">
                    <a:latin typeface="Cambria Math" panose="02040503050406030204" pitchFamily="18" charset="0"/>
                    <a:cs typeface="Times New Roman" panose="02020603050405020304" pitchFamily="18" charset="0"/>
                  </a:rPr>
                  <a:t>1</a:t>
                </a:r>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173</a:t>
            </a:fld>
            <a:endParaRPr lang="ko-KR" altLang="en-US"/>
          </a:p>
        </p:txBody>
      </p:sp>
    </p:spTree>
    <p:extLst>
      <p:ext uri="{BB962C8B-B14F-4D97-AF65-F5344CB8AC3E}">
        <p14:creationId xmlns:p14="http://schemas.microsoft.com/office/powerpoint/2010/main" val="347595481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i="1">
                            <a:latin typeface="Cambria Math" panose="02040503050406030204" pitchFamily="18" charset="0"/>
                            <a:cs typeface="Times New Roman" panose="02020603050405020304" pitchFamily="18" charset="0"/>
                          </a:rPr>
                          <m:t>0</m:t>
                        </m:r>
                      </m:sub>
                    </m:sSub>
                  </m:oMath>
                </a14:m>
                <a:r>
                  <a:rPr lang="en-US" altLang="ko-KR" dirty="0"/>
                  <a:t>) is rejected, you adopt</a:t>
                </a:r>
                <a:r>
                  <a:rPr lang="en-US" altLang="ko-KR" baseline="0" dirty="0"/>
                  <a:t> the alternative hypothesis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b="0" i="1" smtClean="0">
                            <a:latin typeface="Cambria Math" panose="02040503050406030204" pitchFamily="18" charset="0"/>
                            <a:cs typeface="Times New Roman" panose="02020603050405020304" pitchFamily="18" charset="0"/>
                          </a:rPr>
                          <m:t>1</m:t>
                        </m:r>
                      </m:sub>
                    </m:sSub>
                  </m:oMath>
                </a14:m>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r>
                  <a:rPr lang="en-US" altLang="ko-KR" sz="1200" i="0">
                    <a:latin typeface="Cambria Math" panose="02040503050406030204" pitchFamily="18" charset="0"/>
                    <a:cs typeface="Times New Roman" panose="02020603050405020304" pitchFamily="18" charset="0"/>
                  </a:rPr>
                  <a:t>𝐻_0</a:t>
                </a:r>
                <a:r>
                  <a:rPr lang="en-US" altLang="ko-KR" dirty="0"/>
                  <a:t>) is rejected, you adopt</a:t>
                </a:r>
                <a:r>
                  <a:rPr lang="en-US" altLang="ko-KR" baseline="0" dirty="0"/>
                  <a:t> the alternative hypothesis (</a:t>
                </a:r>
                <a:r>
                  <a:rPr lang="en-US" altLang="ko-KR" sz="1200" i="0">
                    <a:latin typeface="Cambria Math" panose="02040503050406030204" pitchFamily="18" charset="0"/>
                    <a:cs typeface="Times New Roman" panose="02020603050405020304" pitchFamily="18" charset="0"/>
                  </a:rPr>
                  <a:t>𝐻_</a:t>
                </a:r>
                <a:r>
                  <a:rPr lang="en-US" altLang="ko-KR" sz="1200" b="0" i="0">
                    <a:latin typeface="Cambria Math" panose="02040503050406030204" pitchFamily="18" charset="0"/>
                    <a:cs typeface="Times New Roman" panose="02020603050405020304" pitchFamily="18" charset="0"/>
                  </a:rPr>
                  <a:t>1</a:t>
                </a:r>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174</a:t>
            </a:fld>
            <a:endParaRPr lang="ko-KR" altLang="en-US"/>
          </a:p>
        </p:txBody>
      </p:sp>
    </p:spTree>
    <p:extLst>
      <p:ext uri="{BB962C8B-B14F-4D97-AF65-F5344CB8AC3E}">
        <p14:creationId xmlns:p14="http://schemas.microsoft.com/office/powerpoint/2010/main" val="237371298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independent two sample t-test, there are two populations and two samples.</a:t>
                </a:r>
              </a:p>
              <a:p>
                <a:pPr algn="just"/>
                <a:r>
                  <a:rPr lang="en-US" altLang="ko-KR" dirty="0"/>
                  <a:t>The purpose of the independent two sample t-test is to </a:t>
                </a:r>
                <a:r>
                  <a:rPr lang="en-US" altLang="ko-KR" sz="1200" dirty="0">
                    <a:latin typeface="Times New Roman" panose="02020603050405020304" pitchFamily="18" charset="0"/>
                    <a:cs typeface="Times New Roman" panose="02020603050405020304" pitchFamily="18" charset="0"/>
                  </a:rPr>
                  <a:t>compare the population means </a:t>
                </a:r>
                <a14:m>
                  <m:oMath xmlns:m="http://schemas.openxmlformats.org/officeDocument/2006/math">
                    <m:sSub>
                      <m:sSubPr>
                        <m:ctrlPr>
                          <a:rPr lang="en-US" altLang="ko-KR" sz="1200" i="1" smtClean="0">
                            <a:solidFill>
                              <a:srgbClr val="FF0000"/>
                            </a:solidFill>
                            <a:latin typeface="Cambria Math" panose="02040503050406030204" pitchFamily="18" charset="0"/>
                            <a:cs typeface="Times New Roman" panose="02020603050405020304" pitchFamily="18" charset="0"/>
                          </a:rPr>
                        </m:ctrlPr>
                      </m:sSubPr>
                      <m:e>
                        <m:r>
                          <a:rPr lang="ko-KR" altLang="en-US" sz="1200" i="1">
                            <a:solidFill>
                              <a:srgbClr val="FF0000"/>
                            </a:solidFill>
                            <a:latin typeface="Cambria Math" panose="02040503050406030204" pitchFamily="18" charset="0"/>
                            <a:cs typeface="Times New Roman" panose="02020603050405020304" pitchFamily="18" charset="0"/>
                          </a:rPr>
                          <m:t>𝜇</m:t>
                        </m:r>
                      </m:e>
                      <m:sub>
                        <m:r>
                          <a:rPr lang="en-US" altLang="ko-KR" sz="1200" b="0" i="1" smtClean="0">
                            <a:solidFill>
                              <a:srgbClr val="FF0000"/>
                            </a:solidFill>
                            <a:latin typeface="Cambria Math" panose="02040503050406030204" pitchFamily="18" charset="0"/>
                            <a:cs typeface="Times New Roman" panose="02020603050405020304" pitchFamily="18" charset="0"/>
                          </a:rPr>
                          <m:t>1</m:t>
                        </m:r>
                      </m:sub>
                    </m:sSub>
                  </m:oMath>
                </a14:m>
                <a:r>
                  <a:rPr lang="ko-KR" altLang="en-US" sz="1200" dirty="0">
                    <a:solidFill>
                      <a:srgbClr val="FF0000"/>
                    </a:solidFill>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and</a:t>
                </a:r>
                <a:r>
                  <a:rPr lang="ko-KR" altLang="en-US"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ko-KR" sz="1200" i="1" smtClean="0">
                            <a:solidFill>
                              <a:srgbClr val="FF0000"/>
                            </a:solidFill>
                            <a:latin typeface="Cambria Math" panose="02040503050406030204" pitchFamily="18" charset="0"/>
                            <a:cs typeface="Times New Roman" panose="02020603050405020304" pitchFamily="18" charset="0"/>
                          </a:rPr>
                        </m:ctrlPr>
                      </m:sSubPr>
                      <m:e>
                        <m:r>
                          <a:rPr lang="ko-KR" altLang="en-US" sz="1200" i="1">
                            <a:solidFill>
                              <a:srgbClr val="FF0000"/>
                            </a:solidFill>
                            <a:latin typeface="Cambria Math" panose="02040503050406030204" pitchFamily="18" charset="0"/>
                            <a:cs typeface="Times New Roman" panose="02020603050405020304" pitchFamily="18" charset="0"/>
                          </a:rPr>
                          <m:t>𝜇</m:t>
                        </m:r>
                      </m:e>
                      <m:sub>
                        <m:r>
                          <a:rPr lang="en-US" altLang="ko-KR" sz="1200" b="0" i="1" smtClean="0">
                            <a:solidFill>
                              <a:srgbClr val="FF0000"/>
                            </a:solidFill>
                            <a:latin typeface="Cambria Math" panose="02040503050406030204" pitchFamily="18" charset="0"/>
                            <a:cs typeface="Times New Roman" panose="02020603050405020304" pitchFamily="18" charset="0"/>
                          </a:rPr>
                          <m:t>2</m:t>
                        </m:r>
                      </m:sub>
                    </m:sSub>
                    <m:r>
                      <a:rPr lang="en-US" altLang="ko-KR" sz="1200" b="0" i="1" smtClean="0">
                        <a:solidFill>
                          <a:srgbClr val="FF0000"/>
                        </a:solidFill>
                        <a:latin typeface="Cambria Math" panose="02040503050406030204" pitchFamily="18" charset="0"/>
                        <a:cs typeface="Times New Roman" panose="02020603050405020304" pitchFamily="18" charset="0"/>
                      </a:rPr>
                      <m:t>.</m:t>
                    </m:r>
                  </m:oMath>
                </a14:m>
                <a:endParaRPr lang="en-US" altLang="ko-KR" sz="1200" dirty="0">
                  <a:latin typeface="Times New Roman" panose="02020603050405020304" pitchFamily="18" charset="0"/>
                  <a:cs typeface="Times New Roman" panose="02020603050405020304" pitchFamily="18" charset="0"/>
                </a:endParaRPr>
              </a:p>
              <a:p>
                <a:pPr algn="ct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independent two sample t-test, there are two populations and two samples.</a:t>
                </a:r>
              </a:p>
              <a:p>
                <a:pPr algn="just"/>
                <a:r>
                  <a:rPr lang="en-US" altLang="ko-KR" dirty="0"/>
                  <a:t>The purpose of the independent two sample t-test is to </a:t>
                </a:r>
                <a:r>
                  <a:rPr lang="en-US" altLang="ko-KR" sz="1200" dirty="0">
                    <a:latin typeface="Times New Roman" panose="02020603050405020304" pitchFamily="18" charset="0"/>
                    <a:cs typeface="Times New Roman" panose="02020603050405020304" pitchFamily="18" charset="0"/>
                  </a:rPr>
                  <a:t>compare the population means </a:t>
                </a:r>
                <a:r>
                  <a:rPr lang="ko-KR" altLang="en-US" sz="1200" i="0">
                    <a:solidFill>
                      <a:srgbClr val="FF0000"/>
                    </a:solidFill>
                    <a:latin typeface="Cambria Math" panose="02040503050406030204" pitchFamily="18" charset="0"/>
                    <a:cs typeface="Times New Roman" panose="02020603050405020304" pitchFamily="18" charset="0"/>
                  </a:rPr>
                  <a:t>𝜇</a:t>
                </a:r>
                <a:r>
                  <a:rPr lang="en-US" altLang="ko-KR" sz="1200" i="0">
                    <a:solidFill>
                      <a:srgbClr val="FF0000"/>
                    </a:solidFill>
                    <a:latin typeface="Cambria Math" panose="02040503050406030204" pitchFamily="18" charset="0"/>
                    <a:cs typeface="Times New Roman" panose="02020603050405020304" pitchFamily="18" charset="0"/>
                  </a:rPr>
                  <a:t>_</a:t>
                </a:r>
                <a:r>
                  <a:rPr lang="en-US" altLang="ko-KR" sz="1200" b="0" i="0">
                    <a:solidFill>
                      <a:srgbClr val="FF0000"/>
                    </a:solidFill>
                    <a:latin typeface="Cambria Math" panose="02040503050406030204" pitchFamily="18" charset="0"/>
                    <a:cs typeface="Times New Roman" panose="02020603050405020304" pitchFamily="18" charset="0"/>
                  </a:rPr>
                  <a:t>1</a:t>
                </a:r>
                <a:r>
                  <a:rPr lang="ko-KR" altLang="en-US" sz="1200" dirty="0">
                    <a:solidFill>
                      <a:srgbClr val="FF0000"/>
                    </a:solidFill>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and</a:t>
                </a:r>
                <a:r>
                  <a:rPr lang="ko-KR" altLang="en-US" sz="1200" dirty="0">
                    <a:latin typeface="Times New Roman" panose="02020603050405020304" pitchFamily="18" charset="0"/>
                    <a:cs typeface="Times New Roman" panose="02020603050405020304" pitchFamily="18" charset="0"/>
                  </a:rPr>
                  <a:t> </a:t>
                </a:r>
                <a:r>
                  <a:rPr lang="ko-KR" altLang="en-US" sz="1200" i="0">
                    <a:solidFill>
                      <a:srgbClr val="FF0000"/>
                    </a:solidFill>
                    <a:latin typeface="Cambria Math" panose="02040503050406030204" pitchFamily="18" charset="0"/>
                    <a:cs typeface="Times New Roman" panose="02020603050405020304" pitchFamily="18" charset="0"/>
                  </a:rPr>
                  <a:t>𝜇</a:t>
                </a:r>
                <a:r>
                  <a:rPr lang="en-US" altLang="ko-KR" sz="1200" i="0">
                    <a:solidFill>
                      <a:srgbClr val="FF0000"/>
                    </a:solidFill>
                    <a:latin typeface="Cambria Math" panose="02040503050406030204" pitchFamily="18" charset="0"/>
                    <a:cs typeface="Times New Roman" panose="02020603050405020304" pitchFamily="18" charset="0"/>
                  </a:rPr>
                  <a:t>_</a:t>
                </a:r>
                <a:r>
                  <a:rPr lang="en-US" altLang="ko-KR" sz="1200" b="0" i="0">
                    <a:solidFill>
                      <a:srgbClr val="FF0000"/>
                    </a:solidFill>
                    <a:latin typeface="Cambria Math" panose="02040503050406030204" pitchFamily="18" charset="0"/>
                    <a:cs typeface="Times New Roman" panose="02020603050405020304" pitchFamily="18" charset="0"/>
                  </a:rPr>
                  <a:t>2.</a:t>
                </a:r>
                <a:endParaRPr lang="en-US" altLang="ko-KR" sz="1200" dirty="0">
                  <a:latin typeface="Times New Roman" panose="02020603050405020304" pitchFamily="18" charset="0"/>
                  <a:cs typeface="Times New Roman" panose="02020603050405020304" pitchFamily="18" charset="0"/>
                </a:endParaRPr>
              </a:p>
              <a:p>
                <a:pPr algn="ct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175</a:t>
            </a:fld>
            <a:endParaRPr lang="ko-KR" altLang="en-US"/>
          </a:p>
        </p:txBody>
      </p:sp>
    </p:spTree>
    <p:extLst>
      <p:ext uri="{BB962C8B-B14F-4D97-AF65-F5344CB8AC3E}">
        <p14:creationId xmlns:p14="http://schemas.microsoft.com/office/powerpoint/2010/main" val="395494573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i="1">
                            <a:latin typeface="Cambria Math" panose="02040503050406030204" pitchFamily="18" charset="0"/>
                            <a:cs typeface="Times New Roman" panose="02020603050405020304" pitchFamily="18" charset="0"/>
                          </a:rPr>
                          <m:t>0</m:t>
                        </m:r>
                      </m:sub>
                    </m:sSub>
                  </m:oMath>
                </a14:m>
                <a:r>
                  <a:rPr lang="en-US" altLang="ko-KR" dirty="0"/>
                  <a:t>) is rejected, you adopt</a:t>
                </a:r>
                <a:r>
                  <a:rPr lang="en-US" altLang="ko-KR" baseline="0" dirty="0"/>
                  <a:t> the alternative hypothesis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b="0" i="1" smtClean="0">
                            <a:latin typeface="Cambria Math" panose="02040503050406030204" pitchFamily="18" charset="0"/>
                            <a:cs typeface="Times New Roman" panose="02020603050405020304" pitchFamily="18" charset="0"/>
                          </a:rPr>
                          <m:t>1</m:t>
                        </m:r>
                      </m:sub>
                    </m:sSub>
                  </m:oMath>
                </a14:m>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r>
                  <a:rPr lang="en-US" altLang="ko-KR" sz="1200" i="0">
                    <a:latin typeface="Cambria Math" panose="02040503050406030204" pitchFamily="18" charset="0"/>
                    <a:cs typeface="Times New Roman" panose="02020603050405020304" pitchFamily="18" charset="0"/>
                  </a:rPr>
                  <a:t>𝐻_0</a:t>
                </a:r>
                <a:r>
                  <a:rPr lang="en-US" altLang="ko-KR" dirty="0"/>
                  <a:t>) is rejected, you adopt</a:t>
                </a:r>
                <a:r>
                  <a:rPr lang="en-US" altLang="ko-KR" baseline="0" dirty="0"/>
                  <a:t> the alternative hypothesis (</a:t>
                </a:r>
                <a:r>
                  <a:rPr lang="en-US" altLang="ko-KR" sz="1200" i="0">
                    <a:latin typeface="Cambria Math" panose="02040503050406030204" pitchFamily="18" charset="0"/>
                    <a:cs typeface="Times New Roman" panose="02020603050405020304" pitchFamily="18" charset="0"/>
                  </a:rPr>
                  <a:t>𝐻_</a:t>
                </a:r>
                <a:r>
                  <a:rPr lang="en-US" altLang="ko-KR" sz="1200" b="0" i="0">
                    <a:latin typeface="Cambria Math" panose="02040503050406030204" pitchFamily="18" charset="0"/>
                    <a:cs typeface="Times New Roman" panose="02020603050405020304" pitchFamily="18" charset="0"/>
                  </a:rPr>
                  <a:t>1</a:t>
                </a:r>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176</a:t>
            </a:fld>
            <a:endParaRPr lang="ko-KR" altLang="en-US"/>
          </a:p>
        </p:txBody>
      </p:sp>
    </p:spTree>
    <p:extLst>
      <p:ext uri="{BB962C8B-B14F-4D97-AF65-F5344CB8AC3E}">
        <p14:creationId xmlns:p14="http://schemas.microsoft.com/office/powerpoint/2010/main" val="355368454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paired two sample t-test, there is one on one pairing between the sample values.</a:t>
                </a:r>
              </a:p>
              <a:p>
                <a:pPr algn="just"/>
                <a:r>
                  <a:rPr lang="en-US" altLang="ko-KR" dirty="0"/>
                  <a:t>The purpose of the paired</a:t>
                </a:r>
                <a:r>
                  <a:rPr lang="en-US" altLang="ko-KR" baseline="0" dirty="0"/>
                  <a:t> </a:t>
                </a:r>
                <a:r>
                  <a:rPr lang="en-US" altLang="ko-KR" dirty="0"/>
                  <a:t>two sample t-test is also to </a:t>
                </a:r>
                <a:r>
                  <a:rPr lang="en-US" altLang="ko-KR" sz="1200" dirty="0">
                    <a:latin typeface="Times New Roman" panose="02020603050405020304" pitchFamily="18" charset="0"/>
                    <a:cs typeface="Times New Roman" panose="02020603050405020304" pitchFamily="18" charset="0"/>
                  </a:rPr>
                  <a:t>compare the population means </a:t>
                </a:r>
                <a14:m>
                  <m:oMath xmlns:m="http://schemas.openxmlformats.org/officeDocument/2006/math">
                    <m:sSub>
                      <m:sSubPr>
                        <m:ctrlPr>
                          <a:rPr lang="en-US" altLang="ko-KR" sz="1200" i="1" smtClean="0">
                            <a:solidFill>
                              <a:srgbClr val="FF0000"/>
                            </a:solidFill>
                            <a:latin typeface="Cambria Math" panose="02040503050406030204" pitchFamily="18" charset="0"/>
                            <a:cs typeface="Times New Roman" panose="02020603050405020304" pitchFamily="18" charset="0"/>
                          </a:rPr>
                        </m:ctrlPr>
                      </m:sSubPr>
                      <m:e>
                        <m:r>
                          <a:rPr lang="ko-KR" altLang="en-US" sz="1200" i="1">
                            <a:solidFill>
                              <a:srgbClr val="FF0000"/>
                            </a:solidFill>
                            <a:latin typeface="Cambria Math" panose="02040503050406030204" pitchFamily="18" charset="0"/>
                            <a:cs typeface="Times New Roman" panose="02020603050405020304" pitchFamily="18" charset="0"/>
                          </a:rPr>
                          <m:t>𝜇</m:t>
                        </m:r>
                      </m:e>
                      <m:sub>
                        <m:r>
                          <a:rPr lang="en-US" altLang="ko-KR" sz="1200" b="0" i="1" smtClean="0">
                            <a:solidFill>
                              <a:srgbClr val="FF0000"/>
                            </a:solidFill>
                            <a:latin typeface="Cambria Math" panose="02040503050406030204" pitchFamily="18" charset="0"/>
                            <a:cs typeface="Times New Roman" panose="02020603050405020304" pitchFamily="18" charset="0"/>
                          </a:rPr>
                          <m:t>1</m:t>
                        </m:r>
                      </m:sub>
                    </m:sSub>
                  </m:oMath>
                </a14:m>
                <a:r>
                  <a:rPr lang="ko-KR" altLang="en-US" sz="1200" dirty="0">
                    <a:solidFill>
                      <a:srgbClr val="FF0000"/>
                    </a:solidFill>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and</a:t>
                </a:r>
                <a:r>
                  <a:rPr lang="ko-KR" altLang="en-US" sz="1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ko-KR" sz="1200" i="1" smtClean="0">
                            <a:solidFill>
                              <a:srgbClr val="FF0000"/>
                            </a:solidFill>
                            <a:latin typeface="Cambria Math" panose="02040503050406030204" pitchFamily="18" charset="0"/>
                            <a:cs typeface="Times New Roman" panose="02020603050405020304" pitchFamily="18" charset="0"/>
                          </a:rPr>
                        </m:ctrlPr>
                      </m:sSubPr>
                      <m:e>
                        <m:r>
                          <a:rPr lang="ko-KR" altLang="en-US" sz="1200" i="1">
                            <a:solidFill>
                              <a:srgbClr val="FF0000"/>
                            </a:solidFill>
                            <a:latin typeface="Cambria Math" panose="02040503050406030204" pitchFamily="18" charset="0"/>
                            <a:cs typeface="Times New Roman" panose="02020603050405020304" pitchFamily="18" charset="0"/>
                          </a:rPr>
                          <m:t>𝜇</m:t>
                        </m:r>
                      </m:e>
                      <m:sub>
                        <m:r>
                          <a:rPr lang="en-US" altLang="ko-KR" sz="1200" b="0" i="1" smtClean="0">
                            <a:solidFill>
                              <a:srgbClr val="FF0000"/>
                            </a:solidFill>
                            <a:latin typeface="Cambria Math" panose="02040503050406030204" pitchFamily="18" charset="0"/>
                            <a:cs typeface="Times New Roman" panose="02020603050405020304" pitchFamily="18" charset="0"/>
                          </a:rPr>
                          <m:t>2.</m:t>
                        </m:r>
                      </m:sub>
                    </m:sSub>
                  </m:oMath>
                </a14:m>
                <a:endParaRPr lang="en-US" altLang="ko-KR" sz="1200" dirty="0">
                  <a:latin typeface="Times New Roman" panose="02020603050405020304" pitchFamily="18" charset="0"/>
                  <a:cs typeface="Times New Roman" panose="02020603050405020304" pitchFamily="18" charset="0"/>
                </a:endParaRPr>
              </a:p>
              <a:p>
                <a:pPr algn="just"/>
                <a:r>
                  <a:rPr lang="en-US" altLang="ko-KR" sz="1200" dirty="0">
                    <a:latin typeface="Times New Roman" panose="02020603050405020304" pitchFamily="18" charset="0"/>
                    <a:cs typeface="Times New Roman" panose="02020603050405020304" pitchFamily="18" charset="0"/>
                  </a:rPr>
                  <a:t>Compared to the independent two sample t-tests, a smaller difference in the means here could have a larger statistical significance.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paired two sample t-test, there is one on one pairing between the sample values.</a:t>
                </a:r>
              </a:p>
              <a:p>
                <a:pPr algn="just"/>
                <a:r>
                  <a:rPr lang="en-US" altLang="ko-KR" dirty="0"/>
                  <a:t>The purpose of the paired</a:t>
                </a:r>
                <a:r>
                  <a:rPr lang="en-US" altLang="ko-KR" baseline="0" dirty="0"/>
                  <a:t> </a:t>
                </a:r>
                <a:r>
                  <a:rPr lang="en-US" altLang="ko-KR" dirty="0"/>
                  <a:t>two sample t-test is also to </a:t>
                </a:r>
                <a:r>
                  <a:rPr lang="en-US" altLang="ko-KR" sz="1200" dirty="0">
                    <a:latin typeface="Times New Roman" panose="02020603050405020304" pitchFamily="18" charset="0"/>
                    <a:cs typeface="Times New Roman" panose="02020603050405020304" pitchFamily="18" charset="0"/>
                  </a:rPr>
                  <a:t>compare the population means </a:t>
                </a:r>
                <a:r>
                  <a:rPr lang="ko-KR" altLang="en-US" sz="1200" i="0">
                    <a:solidFill>
                      <a:srgbClr val="FF0000"/>
                    </a:solidFill>
                    <a:latin typeface="Cambria Math" panose="02040503050406030204" pitchFamily="18" charset="0"/>
                    <a:cs typeface="Times New Roman" panose="02020603050405020304" pitchFamily="18" charset="0"/>
                  </a:rPr>
                  <a:t>𝜇</a:t>
                </a:r>
                <a:r>
                  <a:rPr lang="en-US" altLang="ko-KR" sz="1200" i="0">
                    <a:solidFill>
                      <a:srgbClr val="FF0000"/>
                    </a:solidFill>
                    <a:latin typeface="Cambria Math" panose="02040503050406030204" pitchFamily="18" charset="0"/>
                    <a:cs typeface="Times New Roman" panose="02020603050405020304" pitchFamily="18" charset="0"/>
                  </a:rPr>
                  <a:t>_</a:t>
                </a:r>
                <a:r>
                  <a:rPr lang="en-US" altLang="ko-KR" sz="1200" b="0" i="0">
                    <a:solidFill>
                      <a:srgbClr val="FF0000"/>
                    </a:solidFill>
                    <a:latin typeface="Cambria Math" panose="02040503050406030204" pitchFamily="18" charset="0"/>
                    <a:cs typeface="Times New Roman" panose="02020603050405020304" pitchFamily="18" charset="0"/>
                  </a:rPr>
                  <a:t>1</a:t>
                </a:r>
                <a:r>
                  <a:rPr lang="ko-KR" altLang="en-US" sz="1200" dirty="0">
                    <a:solidFill>
                      <a:srgbClr val="FF0000"/>
                    </a:solidFill>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and</a:t>
                </a:r>
                <a:r>
                  <a:rPr lang="ko-KR" altLang="en-US" sz="1200" dirty="0">
                    <a:latin typeface="Times New Roman" panose="02020603050405020304" pitchFamily="18" charset="0"/>
                    <a:cs typeface="Times New Roman" panose="02020603050405020304" pitchFamily="18" charset="0"/>
                  </a:rPr>
                  <a:t> </a:t>
                </a:r>
                <a:r>
                  <a:rPr lang="ko-KR" altLang="en-US" sz="1200" i="0">
                    <a:solidFill>
                      <a:srgbClr val="FF0000"/>
                    </a:solidFill>
                    <a:latin typeface="Cambria Math" panose="02040503050406030204" pitchFamily="18" charset="0"/>
                    <a:cs typeface="Times New Roman" panose="02020603050405020304" pitchFamily="18" charset="0"/>
                  </a:rPr>
                  <a:t>𝜇</a:t>
                </a:r>
                <a:r>
                  <a:rPr lang="en-US" altLang="ko-KR" sz="1200" i="0">
                    <a:solidFill>
                      <a:srgbClr val="FF0000"/>
                    </a:solidFill>
                    <a:latin typeface="Cambria Math" panose="02040503050406030204" pitchFamily="18" charset="0"/>
                    <a:cs typeface="Times New Roman" panose="02020603050405020304" pitchFamily="18" charset="0"/>
                  </a:rPr>
                  <a:t>_(</a:t>
                </a:r>
                <a:r>
                  <a:rPr lang="en-US" altLang="ko-KR" sz="1200" b="0" i="0">
                    <a:solidFill>
                      <a:srgbClr val="FF0000"/>
                    </a:solidFill>
                    <a:latin typeface="Cambria Math" panose="02040503050406030204" pitchFamily="18" charset="0"/>
                    <a:cs typeface="Times New Roman" panose="02020603050405020304" pitchFamily="18" charset="0"/>
                  </a:rPr>
                  <a:t>2.)</a:t>
                </a:r>
                <a:endParaRPr lang="en-US" altLang="ko-KR" sz="1200" dirty="0">
                  <a:latin typeface="Times New Roman" panose="02020603050405020304" pitchFamily="18" charset="0"/>
                  <a:cs typeface="Times New Roman" panose="02020603050405020304" pitchFamily="18" charset="0"/>
                </a:endParaRPr>
              </a:p>
              <a:p>
                <a:pPr algn="just"/>
                <a:r>
                  <a:rPr lang="en-US" altLang="ko-KR" sz="1200" dirty="0">
                    <a:latin typeface="Times New Roman" panose="02020603050405020304" pitchFamily="18" charset="0"/>
                    <a:cs typeface="Times New Roman" panose="02020603050405020304" pitchFamily="18" charset="0"/>
                  </a:rPr>
                  <a:t>Compared to the independent two sample t-tests, a smaller difference in the means here could have a larger statistical significance.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177</a:t>
            </a:fld>
            <a:endParaRPr lang="ko-KR" altLang="en-US"/>
          </a:p>
        </p:txBody>
      </p:sp>
    </p:spTree>
    <p:extLst>
      <p:ext uri="{BB962C8B-B14F-4D97-AF65-F5344CB8AC3E}">
        <p14:creationId xmlns:p14="http://schemas.microsoft.com/office/powerpoint/2010/main" val="420243809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there are more than two groups (samples), you can</a:t>
            </a:r>
            <a:r>
              <a:rPr lang="ko-KR" altLang="en-US" dirty="0"/>
              <a:t> </a:t>
            </a:r>
            <a:r>
              <a:rPr lang="en-US" altLang="ko-KR" dirty="0"/>
              <a:t>apply the so-called ANOVA.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notice that the alternative hypothesis only tells that there is at least one group mean different from the rest; it does not tell which one.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178</a:t>
            </a:fld>
            <a:endParaRPr lang="ko-KR" altLang="en-US"/>
          </a:p>
        </p:txBody>
      </p:sp>
    </p:spTree>
    <p:extLst>
      <p:ext uri="{BB962C8B-B14F-4D97-AF65-F5344CB8AC3E}">
        <p14:creationId xmlns:p14="http://schemas.microsoft.com/office/powerpoint/2010/main" val="74213001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calculate correlations. Also, you try out interval estimation of the correlation. </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Jupyter</a:t>
            </a:r>
            <a:r>
              <a:rPr lang="en-US" altLang="ko-KR" sz="1200" kern="1200" dirty="0">
                <a:solidFill>
                  <a:schemeClr val="tx1"/>
                </a:solidFill>
                <a:effectLst/>
                <a:latin typeface="+mn-lt"/>
                <a:ea typeface="+mn-ea"/>
                <a:cs typeface="+mn-cs"/>
              </a:rPr>
              <a:t> Notebook, click the </a:t>
            </a:r>
            <a:r>
              <a:rPr lang="en-US" altLang="ko-KR" sz="1200" b="1" kern="1200" dirty="0">
                <a:solidFill>
                  <a:schemeClr val="tx1"/>
                </a:solidFill>
                <a:effectLst/>
                <a:latin typeface="+mn-lt"/>
                <a:ea typeface="+mn-ea"/>
                <a:cs typeface="+mn-cs"/>
              </a:rPr>
              <a:t>ex_0207.ipynb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it-IT" altLang="ko-KR" sz="1200" i="1" kern="1200" dirty="0">
                <a:solidFill>
                  <a:schemeClr val="tx1"/>
                </a:solidFill>
                <a:effectLst/>
                <a:latin typeface="+mn-lt"/>
                <a:ea typeface="+mn-ea"/>
                <a:cs typeface="+mn-cs"/>
              </a:rPr>
              <a:t>A. </a:t>
            </a:r>
            <a:r>
              <a:rPr lang="en-US" altLang="ko-KR" sz="1200" i="1" kern="1200" dirty="0">
                <a:solidFill>
                  <a:schemeClr val="tx1"/>
                </a:solidFill>
                <a:effectLst/>
                <a:latin typeface="+mn-lt"/>
                <a:ea typeface="+mn-ea"/>
                <a:cs typeface="+mn-cs"/>
              </a:rPr>
              <a:t>Correlation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Pearson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Spearman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Kendall</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B. Interval Estimation of the Correlation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Confidence Interval of the Pearson Correlation</a:t>
            </a:r>
            <a:r>
              <a:rPr lang="it-IT" altLang="ko-KR" sz="1200" i="1" kern="1200" dirty="0">
                <a:solidFill>
                  <a:schemeClr val="tx1"/>
                </a:solidFill>
                <a:effectLst/>
                <a:latin typeface="+mn-lt"/>
                <a:ea typeface="+mn-ea"/>
                <a:cs typeface="+mn-cs"/>
              </a:rPr>
              <a:t/>
            </a:r>
            <a:br>
              <a:rPr lang="it-IT" altLang="ko-KR" sz="1200" i="1" kern="1200" dirty="0">
                <a:solidFill>
                  <a:schemeClr val="tx1"/>
                </a:solidFill>
                <a:effectLst/>
                <a:latin typeface="+mn-lt"/>
                <a:ea typeface="+mn-ea"/>
                <a:cs typeface="+mn-cs"/>
              </a:rPr>
            </a:b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179</a:t>
            </a:fld>
            <a:endParaRPr lang="ko-KR" altLang="en-US" dirty="0"/>
          </a:p>
        </p:txBody>
      </p:sp>
    </p:spTree>
    <p:extLst>
      <p:ext uri="{BB962C8B-B14F-4D97-AF65-F5344CB8AC3E}">
        <p14:creationId xmlns:p14="http://schemas.microsoft.com/office/powerpoint/2010/main" val="3558300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rule corresponds to the situation when you want to combine the events A and B by an </a:t>
                </a:r>
                <a:r>
                  <a:rPr lang="en-US" altLang="ko-KR" b="1" dirty="0"/>
                  <a:t>OR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we are talking about the “A </a:t>
                </a:r>
                <a:r>
                  <a:rPr lang="en-US" altLang="ko-KR" b="1" dirty="0"/>
                  <a:t>OR</a:t>
                </a:r>
                <a:r>
                  <a:rPr lang="en-US" altLang="ko-KR" dirty="0"/>
                  <a:t> B” event and its probability.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case the overlap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𝐴</m:t>
                    </m:r>
                    <m:r>
                      <a:rPr lang="en-US" altLang="ko-KR" sz="120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𝐵</m:t>
                    </m:r>
                  </m:oMath>
                </a14:m>
                <a:r>
                  <a:rPr lang="en-US" altLang="ko-KR" dirty="0"/>
                  <a:t> is not an empty set, you should subtract its probability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r>
                      <a:rPr lang="en-US" altLang="ko-KR" sz="120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𝐴</m:t>
                    </m:r>
                    <m:r>
                      <a:rPr lang="en-US" altLang="ko-KR" sz="120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𝐵</m:t>
                    </m:r>
                    <m:r>
                      <a:rPr lang="en-US" altLang="ko-KR" sz="1200" i="1" smtClean="0">
                        <a:latin typeface="Cambria Math" panose="02040503050406030204" pitchFamily="18" charset="0"/>
                        <a:cs typeface="Times New Roman" panose="02020603050405020304" pitchFamily="18" charset="0"/>
                      </a:rPr>
                      <m:t>)</m:t>
                    </m:r>
                  </m:oMath>
                </a14:m>
                <a:r>
                  <a:rPr lang="en-US" altLang="ko-KR" sz="1200" i="1" dirty="0">
                    <a:latin typeface="+mn-ea"/>
                    <a:cs typeface="Times New Roman" panose="02020603050405020304" pitchFamily="18" charset="0"/>
                  </a:rPr>
                  <a:t> </a:t>
                </a:r>
                <a:r>
                  <a:rPr lang="en-US" altLang="ko-KR" sz="1200" i="0" dirty="0">
                    <a:latin typeface="+mn-ea"/>
                    <a:cs typeface="Times New Roman" panose="02020603050405020304" pitchFamily="18" charset="0"/>
                  </a:rPr>
                  <a:t>in order to avoid</a:t>
                </a:r>
                <a:r>
                  <a:rPr lang="en-US" altLang="ko-KR" sz="1200" i="0" baseline="0" dirty="0">
                    <a:latin typeface="+mn-ea"/>
                    <a:cs typeface="Times New Roman" panose="02020603050405020304" pitchFamily="18" charset="0"/>
                  </a:rPr>
                  <a:t> double counting.</a:t>
                </a:r>
                <a:endParaRPr lang="en-US" altLang="ko-KR" sz="1200" i="0" dirty="0">
                  <a:latin typeface="+mn-ea"/>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rule corresponds to the situation when you want to combine the events A and B by an </a:t>
                </a:r>
                <a:r>
                  <a:rPr lang="en-US" altLang="ko-KR" b="1" dirty="0"/>
                  <a:t>OR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we are talking about the “A </a:t>
                </a:r>
                <a:r>
                  <a:rPr lang="en-US" altLang="ko-KR" b="1" dirty="0"/>
                  <a:t>OR</a:t>
                </a:r>
                <a:r>
                  <a:rPr lang="en-US" altLang="ko-KR" dirty="0"/>
                  <a:t> B” event and its probability.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case the overlap </a:t>
                </a:r>
                <a:r>
                  <a:rPr lang="en-US" altLang="ko-KR" sz="1200" i="0">
                    <a:latin typeface="Cambria Math" panose="02040503050406030204" pitchFamily="18" charset="0"/>
                    <a:cs typeface="Times New Roman" panose="02020603050405020304" pitchFamily="18" charset="0"/>
                  </a:rPr>
                  <a:t>𝐴∩𝐵</a:t>
                </a:r>
                <a:r>
                  <a:rPr lang="en-US" altLang="ko-KR" dirty="0"/>
                  <a:t> is not an empty set, you should subtract its probability </a:t>
                </a:r>
                <a:r>
                  <a:rPr lang="en-US" altLang="ko-KR" sz="1200" i="0">
                    <a:latin typeface="Cambria Math" panose="02040503050406030204" pitchFamily="18" charset="0"/>
                    <a:cs typeface="Times New Roman" panose="02020603050405020304" pitchFamily="18" charset="0"/>
                  </a:rPr>
                  <a:t>𝑃(𝐴∩𝐵)</a:t>
                </a:r>
                <a:r>
                  <a:rPr lang="en-US" altLang="ko-KR" sz="1200" i="1" dirty="0">
                    <a:latin typeface="+mn-ea"/>
                    <a:cs typeface="Times New Roman" panose="02020603050405020304" pitchFamily="18" charset="0"/>
                  </a:rPr>
                  <a:t> </a:t>
                </a:r>
                <a:r>
                  <a:rPr lang="en-US" altLang="ko-KR" sz="1200" i="0" dirty="0">
                    <a:latin typeface="+mn-ea"/>
                    <a:cs typeface="Times New Roman" panose="02020603050405020304" pitchFamily="18" charset="0"/>
                  </a:rPr>
                  <a:t>in order to avoid</a:t>
                </a:r>
                <a:r>
                  <a:rPr lang="en-US" altLang="ko-KR" sz="1200" i="0" baseline="0" dirty="0">
                    <a:latin typeface="+mn-ea"/>
                    <a:cs typeface="Times New Roman" panose="02020603050405020304" pitchFamily="18" charset="0"/>
                  </a:rPr>
                  <a:t> double counting.</a:t>
                </a:r>
                <a:endParaRPr lang="en-US" altLang="ko-KR" sz="1200" i="0" dirty="0">
                  <a:latin typeface="+mn-ea"/>
                  <a:cs typeface="Times New Roman" panose="02020603050405020304" pitchFamily="18"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13429385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Let’s move on to the hypothesis testing of the frequencies.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most commonly used hypothesis testing method is the so-called “Chi-squared </a:t>
            </a:r>
            <a:r>
              <a:rPr lang="en-US" altLang="ko-KR" dirty="0" smtClean="0"/>
              <a:t>test.”</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test can be applied to an one-way table (frequency table).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180</a:t>
            </a:fld>
            <a:endParaRPr lang="ko-KR" altLang="en-US"/>
          </a:p>
        </p:txBody>
      </p:sp>
    </p:spTree>
    <p:extLst>
      <p:ext uri="{BB962C8B-B14F-4D97-AF65-F5344CB8AC3E}">
        <p14:creationId xmlns:p14="http://schemas.microsoft.com/office/powerpoint/2010/main" val="188483162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define the test statistic of which probabilistic properties are given by the Chi-square distribution.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181</a:t>
            </a:fld>
            <a:endParaRPr lang="ko-KR" altLang="en-US"/>
          </a:p>
        </p:txBody>
      </p:sp>
    </p:spTree>
    <p:extLst>
      <p:ext uri="{BB962C8B-B14F-4D97-AF65-F5344CB8AC3E}">
        <p14:creationId xmlns:p14="http://schemas.microsoft.com/office/powerpoint/2010/main" val="81136851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Chi-squared test can also be applied to a two-way table (contingency table).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purpose is to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test the existence of a relationship between the categorical variables.</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182</a:t>
            </a:fld>
            <a:endParaRPr lang="ko-KR" altLang="en-US"/>
          </a:p>
        </p:txBody>
      </p:sp>
    </p:spTree>
    <p:extLst>
      <p:ext uri="{BB962C8B-B14F-4D97-AF65-F5344CB8AC3E}">
        <p14:creationId xmlns:p14="http://schemas.microsoft.com/office/powerpoint/2010/main" val="318877711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define the test statistic of which probabilistic properties are given by the Chi-square distribution.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183</a:t>
            </a:fld>
            <a:endParaRPr lang="ko-KR" altLang="en-US"/>
          </a:p>
        </p:txBody>
      </p:sp>
    </p:spTree>
    <p:extLst>
      <p:ext uri="{BB962C8B-B14F-4D97-AF65-F5344CB8AC3E}">
        <p14:creationId xmlns:p14="http://schemas.microsoft.com/office/powerpoint/2010/main" val="258142743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go through several examples of hypothesis testing. you learn about the t-test and ANOVA.</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Jupyter</a:t>
            </a:r>
            <a:r>
              <a:rPr lang="en-US" altLang="ko-KR" sz="1200" kern="1200" dirty="0">
                <a:solidFill>
                  <a:schemeClr val="tx1"/>
                </a:solidFill>
                <a:effectLst/>
                <a:latin typeface="+mn-lt"/>
                <a:ea typeface="+mn-ea"/>
                <a:cs typeface="+mn-cs"/>
              </a:rPr>
              <a:t> Notebook, click the </a:t>
            </a:r>
            <a:r>
              <a:rPr lang="en-US" altLang="ko-KR" sz="1200" b="1" kern="1200" dirty="0">
                <a:solidFill>
                  <a:schemeClr val="tx1"/>
                </a:solidFill>
                <a:effectLst/>
                <a:latin typeface="+mn-lt"/>
                <a:ea typeface="+mn-ea"/>
                <a:cs typeface="+mn-cs"/>
              </a:rPr>
              <a:t>ex_0208.ipynb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it-IT" altLang="ko-KR" sz="1200" i="1" kern="1200" dirty="0">
                <a:solidFill>
                  <a:schemeClr val="tx1"/>
                </a:solidFill>
                <a:effectLst/>
                <a:latin typeface="+mn-lt"/>
                <a:ea typeface="+mn-ea"/>
                <a:cs typeface="+mn-cs"/>
              </a:rPr>
              <a:t>A. </a:t>
            </a:r>
            <a:r>
              <a:rPr lang="en-US" altLang="ko-KR" sz="1200" i="1" kern="1200" dirty="0">
                <a:solidFill>
                  <a:schemeClr val="tx1"/>
                </a:solidFill>
                <a:effectLst/>
                <a:latin typeface="+mn-lt"/>
                <a:ea typeface="+mn-ea"/>
                <a:cs typeface="+mn-cs"/>
              </a:rPr>
              <a:t>Hypothesis Test of the Means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One sample t-test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1. Two tail test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2. Right tail test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3. Left tail test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Independent two sample t-test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Paired two sample t-test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iv. ANOVA</a:t>
            </a:r>
            <a:br>
              <a:rPr lang="en-US" altLang="ko-KR" sz="1200" i="1" kern="1200" dirty="0">
                <a:solidFill>
                  <a:schemeClr val="tx1"/>
                </a:solidFill>
                <a:effectLst/>
                <a:latin typeface="+mn-lt"/>
                <a:ea typeface="+mn-ea"/>
                <a:cs typeface="+mn-cs"/>
              </a:rPr>
            </a:b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184</a:t>
            </a:fld>
            <a:endParaRPr lang="ko-KR" altLang="en-US" dirty="0"/>
          </a:p>
        </p:txBody>
      </p:sp>
    </p:spTree>
    <p:extLst>
      <p:ext uri="{BB962C8B-B14F-4D97-AF65-F5344CB8AC3E}">
        <p14:creationId xmlns:p14="http://schemas.microsoft.com/office/powerpoint/2010/main" val="29384549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summarize categorical variables into one and two way tables.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Jupyter</a:t>
            </a:r>
            <a:r>
              <a:rPr lang="en-US" altLang="ko-KR" sz="1200" kern="1200" dirty="0">
                <a:solidFill>
                  <a:schemeClr val="tx1"/>
                </a:solidFill>
                <a:effectLst/>
                <a:latin typeface="+mn-lt"/>
                <a:ea typeface="+mn-ea"/>
                <a:cs typeface="+mn-cs"/>
              </a:rPr>
              <a:t> Notebook, click the </a:t>
            </a:r>
            <a:r>
              <a:rPr lang="en-US" altLang="ko-KR" sz="1200" b="1" kern="1200" dirty="0">
                <a:solidFill>
                  <a:schemeClr val="tx1"/>
                </a:solidFill>
                <a:effectLst/>
                <a:latin typeface="+mn-lt"/>
                <a:ea typeface="+mn-ea"/>
                <a:cs typeface="+mn-cs"/>
              </a:rPr>
              <a:t>ex_0209.ipynb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it-IT" altLang="ko-KR" sz="1200" i="1" kern="1200" dirty="0">
                <a:solidFill>
                  <a:schemeClr val="tx1"/>
                </a:solidFill>
                <a:effectLst/>
                <a:latin typeface="+mn-lt"/>
                <a:ea typeface="+mn-ea"/>
                <a:cs typeface="+mn-cs"/>
              </a:rPr>
              <a:t>A. </a:t>
            </a:r>
            <a:r>
              <a:rPr lang="en-US" altLang="ko-KR" sz="1200" i="1" kern="1200" dirty="0">
                <a:solidFill>
                  <a:schemeClr val="tx1"/>
                </a:solidFill>
                <a:effectLst/>
                <a:latin typeface="+mn-lt"/>
                <a:ea typeface="+mn-ea"/>
                <a:cs typeface="+mn-cs"/>
              </a:rPr>
              <a:t>Summarizing categorical variables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Frequency table (One way table)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Contingency table (Two way table)</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185</a:t>
            </a:fld>
            <a:endParaRPr lang="ko-KR" altLang="en-US" dirty="0"/>
          </a:p>
        </p:txBody>
      </p:sp>
    </p:spTree>
    <p:extLst>
      <p:ext uri="{BB962C8B-B14F-4D97-AF65-F5344CB8AC3E}">
        <p14:creationId xmlns:p14="http://schemas.microsoft.com/office/powerpoint/2010/main" val="4952389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Chi-square distribution can also be used to test variance.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case, the purpose is to </a:t>
                </a:r>
                <a:r>
                  <a:rPr lang="en-US" altLang="ko-KR" sz="1200" dirty="0">
                    <a:latin typeface="Times New Roman" panose="02020603050405020304" pitchFamily="18" charset="0"/>
                    <a:cs typeface="Times New Roman" panose="02020603050405020304" pitchFamily="18" charset="0"/>
                  </a:rPr>
                  <a:t>compare</a:t>
                </a:r>
                <a:r>
                  <a:rPr lang="en-US" altLang="ko-KR" sz="1200" baseline="0" dirty="0">
                    <a:latin typeface="Times New Roman" panose="02020603050405020304" pitchFamily="18" charset="0"/>
                    <a:cs typeface="Times New Roman" panose="02020603050405020304" pitchFamily="18" charset="0"/>
                  </a:rPr>
                  <a:t> the population variance </a:t>
                </a:r>
                <a:r>
                  <a:rPr lang="en-US" altLang="ko-KR" sz="1200" dirty="0">
                    <a:latin typeface="Times New Roman" panose="02020603050405020304" pitchFamily="18" charset="0"/>
                    <a:cs typeface="Times New Roman" panose="02020603050405020304" pitchFamily="18" charset="0"/>
                  </a:rPr>
                  <a:t>with a specified number </a:t>
                </a:r>
                <a14:m>
                  <m:oMath xmlns:m="http://schemas.openxmlformats.org/officeDocument/2006/math">
                    <m:sSup>
                      <m:sSupPr>
                        <m:ctrlPr>
                          <a:rPr lang="en-US" altLang="ko-KR" sz="1200" i="1" dirty="0" smtClean="0">
                            <a:solidFill>
                              <a:srgbClr val="FF0000"/>
                            </a:solidFill>
                            <a:latin typeface="Cambria Math" panose="02040503050406030204" pitchFamily="18" charset="0"/>
                            <a:cs typeface="Times New Roman" panose="02020603050405020304" pitchFamily="18" charset="0"/>
                          </a:rPr>
                        </m:ctrlPr>
                      </m:sSupPr>
                      <m:e>
                        <m:sSub>
                          <m:sSubPr>
                            <m:ctrlPr>
                              <a:rPr lang="en-US" altLang="ko-KR" sz="1200" i="1" dirty="0">
                                <a:solidFill>
                                  <a:srgbClr val="FF0000"/>
                                </a:solidFill>
                                <a:latin typeface="Cambria Math" panose="02040503050406030204" pitchFamily="18" charset="0"/>
                                <a:cs typeface="Times New Roman" panose="02020603050405020304" pitchFamily="18" charset="0"/>
                              </a:rPr>
                            </m:ctrlPr>
                          </m:sSubPr>
                          <m:e>
                            <m:r>
                              <a:rPr lang="ko-KR" altLang="en-US" sz="1200" i="1" dirty="0">
                                <a:solidFill>
                                  <a:srgbClr val="FF0000"/>
                                </a:solidFill>
                                <a:latin typeface="Cambria Math" panose="02040503050406030204" pitchFamily="18" charset="0"/>
                                <a:cs typeface="Times New Roman" panose="02020603050405020304" pitchFamily="18" charset="0"/>
                              </a:rPr>
                              <m:t>𝜎</m:t>
                            </m:r>
                          </m:e>
                          <m:sub>
                            <m:r>
                              <a:rPr lang="en-US" altLang="ko-KR" sz="1200" i="1" dirty="0">
                                <a:solidFill>
                                  <a:srgbClr val="FF0000"/>
                                </a:solidFill>
                                <a:latin typeface="Cambria Math" panose="02040503050406030204" pitchFamily="18" charset="0"/>
                                <a:cs typeface="Times New Roman" panose="02020603050405020304" pitchFamily="18" charset="0"/>
                              </a:rPr>
                              <m:t>0</m:t>
                            </m:r>
                          </m:sub>
                        </m:sSub>
                      </m:e>
                      <m:sup>
                        <m:r>
                          <a:rPr lang="en-US" altLang="ko-KR" sz="1200" i="1" dirty="0">
                            <a:solidFill>
                              <a:srgbClr val="FF0000"/>
                            </a:solidFill>
                            <a:latin typeface="Cambria Math" panose="02040503050406030204" pitchFamily="18" charset="0"/>
                            <a:cs typeface="Times New Roman" panose="02020603050405020304" pitchFamily="18" charset="0"/>
                          </a:rPr>
                          <m:t>2</m:t>
                        </m:r>
                      </m:sup>
                    </m:sSup>
                  </m:oMath>
                </a14:m>
                <a:r>
                  <a:rPr lang="en-US" altLang="ko-KR" dirty="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Chi-square distribution can also be used to test variance.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case, the purpose is to </a:t>
                </a:r>
                <a:r>
                  <a:rPr lang="en-US" altLang="ko-KR" sz="1200" dirty="0">
                    <a:latin typeface="Times New Roman" panose="02020603050405020304" pitchFamily="18" charset="0"/>
                    <a:cs typeface="Times New Roman" panose="02020603050405020304" pitchFamily="18" charset="0"/>
                  </a:rPr>
                  <a:t>compare</a:t>
                </a:r>
                <a:r>
                  <a:rPr lang="en-US" altLang="ko-KR" sz="1200" baseline="0" dirty="0">
                    <a:latin typeface="Times New Roman" panose="02020603050405020304" pitchFamily="18" charset="0"/>
                    <a:cs typeface="Times New Roman" panose="02020603050405020304" pitchFamily="18" charset="0"/>
                  </a:rPr>
                  <a:t> the population variance </a:t>
                </a:r>
                <a:r>
                  <a:rPr lang="en-US" altLang="ko-KR" sz="1200" dirty="0">
                    <a:latin typeface="Times New Roman" panose="02020603050405020304" pitchFamily="18" charset="0"/>
                    <a:cs typeface="Times New Roman" panose="02020603050405020304" pitchFamily="18" charset="0"/>
                  </a:rPr>
                  <a:t>with a specified number </a:t>
                </a:r>
                <a:r>
                  <a:rPr lang="en-US" altLang="ko-KR" sz="1200" i="0" dirty="0">
                    <a:solidFill>
                      <a:srgbClr val="FF0000"/>
                    </a:solidFill>
                    <a:latin typeface="Cambria Math" panose="02040503050406030204" pitchFamily="18" charset="0"/>
                    <a:cs typeface="Times New Roman" panose="02020603050405020304" pitchFamily="18" charset="0"/>
                  </a:rPr>
                  <a:t>〖</a:t>
                </a:r>
                <a:r>
                  <a:rPr lang="ko-KR" altLang="en-US" sz="1200" i="0" dirty="0">
                    <a:solidFill>
                      <a:srgbClr val="FF0000"/>
                    </a:solidFill>
                    <a:latin typeface="Cambria Math" panose="02040503050406030204" pitchFamily="18" charset="0"/>
                    <a:cs typeface="Times New Roman" panose="02020603050405020304" pitchFamily="18" charset="0"/>
                  </a:rPr>
                  <a:t>𝜎</a:t>
                </a:r>
                <a:r>
                  <a:rPr lang="en-US" altLang="ko-KR" sz="1200" i="0" dirty="0">
                    <a:solidFill>
                      <a:srgbClr val="FF0000"/>
                    </a:solidFill>
                    <a:latin typeface="Cambria Math" panose="02040503050406030204" pitchFamily="18" charset="0"/>
                    <a:cs typeface="Times New Roman" panose="02020603050405020304" pitchFamily="18" charset="0"/>
                  </a:rPr>
                  <a:t>_0〗^2</a:t>
                </a:r>
                <a:r>
                  <a:rPr lang="en-US" altLang="ko-KR" dirty="0"/>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186</a:t>
            </a:fld>
            <a:endParaRPr lang="ko-KR" altLang="en-US"/>
          </a:p>
        </p:txBody>
      </p:sp>
    </p:spTree>
    <p:extLst>
      <p:ext uri="{BB962C8B-B14F-4D97-AF65-F5344CB8AC3E}">
        <p14:creationId xmlns:p14="http://schemas.microsoft.com/office/powerpoint/2010/main" val="311822413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define the test statistic of which probabilistic properties are given by the Chi-square distribution.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187</a:t>
            </a:fld>
            <a:endParaRPr lang="ko-KR" altLang="en-US"/>
          </a:p>
        </p:txBody>
      </p:sp>
    </p:spTree>
    <p:extLst>
      <p:ext uri="{BB962C8B-B14F-4D97-AF65-F5344CB8AC3E}">
        <p14:creationId xmlns:p14="http://schemas.microsoft.com/office/powerpoint/2010/main" val="251115165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try out Chi-squared test. This hypothesis test can be applied to the one and two way tables.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Jupyter</a:t>
            </a:r>
            <a:r>
              <a:rPr lang="en-US" altLang="ko-KR" sz="1200" kern="1200" dirty="0">
                <a:solidFill>
                  <a:schemeClr val="tx1"/>
                </a:solidFill>
                <a:effectLst/>
                <a:latin typeface="+mn-lt"/>
                <a:ea typeface="+mn-ea"/>
                <a:cs typeface="+mn-cs"/>
              </a:rPr>
              <a:t> Notebook, click the </a:t>
            </a:r>
            <a:r>
              <a:rPr lang="en-US" altLang="ko-KR" sz="1200" b="1" kern="1200" dirty="0">
                <a:solidFill>
                  <a:schemeClr val="tx1"/>
                </a:solidFill>
                <a:effectLst/>
                <a:latin typeface="+mn-lt"/>
                <a:ea typeface="+mn-ea"/>
                <a:cs typeface="+mn-cs"/>
              </a:rPr>
              <a:t>ex_0210.ipynb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it-IT" altLang="ko-KR" sz="1200" i="1" kern="1200" dirty="0">
                <a:solidFill>
                  <a:schemeClr val="tx1"/>
                </a:solidFill>
                <a:effectLst/>
                <a:latin typeface="+mn-lt"/>
                <a:ea typeface="+mn-ea"/>
                <a:cs typeface="+mn-cs"/>
              </a:rPr>
              <a:t>A. </a:t>
            </a:r>
            <a:r>
              <a:rPr lang="en-US" altLang="ko-KR" sz="1200" i="1" kern="1200" dirty="0">
                <a:solidFill>
                  <a:schemeClr val="tx1"/>
                </a:solidFill>
                <a:effectLst/>
                <a:latin typeface="+mn-lt"/>
                <a:ea typeface="+mn-ea"/>
                <a:cs typeface="+mn-cs"/>
              </a:rPr>
              <a:t>Chi-squared Tests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For one way table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For two way table</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188</a:t>
            </a:fld>
            <a:endParaRPr lang="ko-KR" altLang="en-US" dirty="0"/>
          </a:p>
        </p:txBody>
      </p:sp>
    </p:spTree>
    <p:extLst>
      <p:ext uri="{BB962C8B-B14F-4D97-AF65-F5344CB8AC3E}">
        <p14:creationId xmlns:p14="http://schemas.microsoft.com/office/powerpoint/2010/main" val="154725366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F-test can be applied to compare two population variances.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189</a:t>
            </a:fld>
            <a:endParaRPr lang="ko-KR" altLang="en-US"/>
          </a:p>
        </p:txBody>
      </p:sp>
    </p:spTree>
    <p:extLst>
      <p:ext uri="{BB962C8B-B14F-4D97-AF65-F5344CB8AC3E}">
        <p14:creationId xmlns:p14="http://schemas.microsoft.com/office/powerpoint/2010/main" val="2552377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example shows how to estimate the probability of the “A </a:t>
            </a:r>
            <a:r>
              <a:rPr lang="en-US" altLang="ko-KR" b="1" dirty="0"/>
              <a:t>OR</a:t>
            </a:r>
            <a:r>
              <a:rPr lang="en-US" altLang="ko-KR" dirty="0"/>
              <a:t> B” event.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93704569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define the test statistic of which probabilistic properties are given by the F distribution.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190</a:t>
            </a:fld>
            <a:endParaRPr lang="ko-KR" altLang="en-US"/>
          </a:p>
        </p:txBody>
      </p:sp>
    </p:spTree>
    <p:extLst>
      <p:ext uri="{BB962C8B-B14F-4D97-AF65-F5344CB8AC3E}">
        <p14:creationId xmlns:p14="http://schemas.microsoft.com/office/powerpoint/2010/main" val="378222836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table, it summarizes the different hypothesis testing methods and the assumed probability distributions (of the test statistics).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191</a:t>
            </a:fld>
            <a:endParaRPr lang="ko-KR" altLang="en-US"/>
          </a:p>
        </p:txBody>
      </p:sp>
    </p:spTree>
    <p:extLst>
      <p:ext uri="{BB962C8B-B14F-4D97-AF65-F5344CB8AC3E}">
        <p14:creationId xmlns:p14="http://schemas.microsoft.com/office/powerpoint/2010/main" val="353014177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try out Chi-squared test of variance.</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Jupyter</a:t>
            </a:r>
            <a:r>
              <a:rPr lang="en-US" altLang="ko-KR" sz="1200" kern="1200" dirty="0">
                <a:solidFill>
                  <a:schemeClr val="tx1"/>
                </a:solidFill>
                <a:effectLst/>
                <a:latin typeface="+mn-lt"/>
                <a:ea typeface="+mn-ea"/>
                <a:cs typeface="+mn-cs"/>
              </a:rPr>
              <a:t> Notebook, click the </a:t>
            </a:r>
            <a:r>
              <a:rPr lang="en-US" altLang="ko-KR" sz="1200" b="1" kern="1200" dirty="0">
                <a:solidFill>
                  <a:schemeClr val="tx1"/>
                </a:solidFill>
                <a:effectLst/>
                <a:latin typeface="+mn-lt"/>
                <a:ea typeface="+mn-ea"/>
                <a:cs typeface="+mn-cs"/>
              </a:rPr>
              <a:t>ex_0211.ipynb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Chi-squared test of variance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Using the acceptance range (region)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Using the p-value</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192</a:t>
            </a:fld>
            <a:endParaRPr lang="ko-KR" altLang="en-US" dirty="0"/>
          </a:p>
        </p:txBody>
      </p:sp>
    </p:spTree>
    <p:extLst>
      <p:ext uri="{BB962C8B-B14F-4D97-AF65-F5344CB8AC3E}">
        <p14:creationId xmlns:p14="http://schemas.microsoft.com/office/powerpoint/2010/main" val="185879874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try out F test of variance ratio.</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Jupyter</a:t>
            </a:r>
            <a:r>
              <a:rPr lang="en-US" altLang="ko-KR" sz="1200" kern="1200" dirty="0">
                <a:solidFill>
                  <a:schemeClr val="tx1"/>
                </a:solidFill>
                <a:effectLst/>
                <a:latin typeface="+mn-lt"/>
                <a:ea typeface="+mn-ea"/>
                <a:cs typeface="+mn-cs"/>
              </a:rPr>
              <a:t> Notebook, click the </a:t>
            </a:r>
            <a:r>
              <a:rPr lang="en-US" altLang="ko-KR" sz="1200" b="1" kern="1200" dirty="0">
                <a:solidFill>
                  <a:schemeClr val="tx1"/>
                </a:solidFill>
                <a:effectLst/>
                <a:latin typeface="+mn-lt"/>
                <a:ea typeface="+mn-ea"/>
                <a:cs typeface="+mn-cs"/>
              </a:rPr>
              <a:t>ex_0212.ipynb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F test of variance ratio</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Using the p-value</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193</a:t>
            </a:fld>
            <a:endParaRPr lang="ko-KR" altLang="en-US" dirty="0"/>
          </a:p>
        </p:txBody>
      </p:sp>
    </p:spTree>
    <p:extLst>
      <p:ext uri="{BB962C8B-B14F-4D97-AF65-F5344CB8AC3E}">
        <p14:creationId xmlns:p14="http://schemas.microsoft.com/office/powerpoint/2010/main" val="68482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the overlap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𝐴</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latin typeface="Cambria Math" panose="02040503050406030204" pitchFamily="18" charset="0"/>
                        <a:cs typeface="Times New Roman" panose="02020603050405020304" pitchFamily="18" charset="0"/>
                      </a:rPr>
                      <m:t>𝐵</m:t>
                    </m:r>
                  </m:oMath>
                </a14:m>
                <a:r>
                  <a:rPr lang="en-US" altLang="ko-KR" dirty="0"/>
                  <a:t> is not an empty set. So, you should subtract its corresponding probability.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could have arrived at the same result by simply considering the outcomes that are odd number </a:t>
                </a:r>
                <a:r>
                  <a:rPr lang="en-US" altLang="ko-KR" b="1" dirty="0"/>
                  <a:t>OR</a:t>
                </a:r>
                <a:r>
                  <a:rPr lang="en-US" altLang="ko-KR" dirty="0"/>
                  <a:t> larger than three.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corresponding set would be </a:t>
                </a:r>
                <a14:m>
                  <m:oMath xmlns:m="http://schemas.openxmlformats.org/officeDocument/2006/math">
                    <m:d>
                      <m:dPr>
                        <m:begChr m:val="{"/>
                        <m:endChr m:val="}"/>
                        <m:ctrlPr>
                          <a:rPr lang="en-US" altLang="ko-KR" i="1" smtClean="0">
                            <a:latin typeface="Cambria Math" panose="02040503050406030204" pitchFamily="18" charset="0"/>
                          </a:rPr>
                        </m:ctrlPr>
                      </m:dPr>
                      <m:e>
                        <m:r>
                          <a:rPr lang="en-US" altLang="ko-KR" b="0" i="1" smtClean="0">
                            <a:latin typeface="Cambria Math" panose="02040503050406030204" pitchFamily="18" charset="0"/>
                          </a:rPr>
                          <m:t>1, 3, 4, 5, 6</m:t>
                        </m:r>
                      </m:e>
                    </m:d>
                  </m:oMath>
                </a14:m>
                <a:r>
                  <a:rPr lang="en-US" altLang="ko-KR" dirty="0"/>
                  <a:t> which</a:t>
                </a:r>
                <a:r>
                  <a:rPr lang="en-US" altLang="ko-KR" baseline="0" dirty="0"/>
                  <a:t> has 5 elements.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So the result is 5 out of 6, that is 5/6.</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the overlap </a:t>
                </a:r>
                <a:r>
                  <a:rPr lang="en-US" altLang="ko-KR" sz="1200" i="0">
                    <a:latin typeface="Cambria Math" panose="02040503050406030204" pitchFamily="18" charset="0"/>
                    <a:cs typeface="Times New Roman" panose="02020603050405020304" pitchFamily="18" charset="0"/>
                  </a:rPr>
                  <a:t>𝐴</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latin typeface="Cambria Math" panose="02040503050406030204" pitchFamily="18" charset="0"/>
                    <a:cs typeface="Times New Roman" panose="02020603050405020304" pitchFamily="18" charset="0"/>
                  </a:rPr>
                  <a:t>𝐵</a:t>
                </a:r>
                <a:r>
                  <a:rPr lang="en-US" altLang="ko-KR" dirty="0"/>
                  <a:t> is not an empty set. So, you should subtract its corresponding probability.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could have arrived at the same result by simply considering the outcomes that are odd number </a:t>
                </a:r>
                <a:r>
                  <a:rPr lang="en-US" altLang="ko-KR" b="1" dirty="0"/>
                  <a:t>OR</a:t>
                </a:r>
                <a:r>
                  <a:rPr lang="en-US" altLang="ko-KR" dirty="0"/>
                  <a:t> larger than three.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corresponding set would be </a:t>
                </a:r>
                <a:r>
                  <a:rPr lang="en-US" altLang="ko-KR" i="0">
                    <a:latin typeface="Cambria Math" panose="02040503050406030204" pitchFamily="18" charset="0"/>
                  </a:rPr>
                  <a:t>{</a:t>
                </a:r>
                <a:r>
                  <a:rPr lang="en-US" altLang="ko-KR" b="0" i="0">
                    <a:latin typeface="Cambria Math" panose="02040503050406030204" pitchFamily="18" charset="0"/>
                  </a:rPr>
                  <a:t>1, 3, 4, 5, 6}</a:t>
                </a:r>
                <a:r>
                  <a:rPr lang="en-US" altLang="ko-KR" dirty="0"/>
                  <a:t> which</a:t>
                </a:r>
                <a:r>
                  <a:rPr lang="en-US" altLang="ko-KR" baseline="0" dirty="0"/>
                  <a:t> has 5 elements.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So the result is 5 out of 6, that is 5/6.</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4222827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two events have no overlap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𝐴</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𝐵</m:t>
                    </m:r>
                    <m:r>
                      <a:rPr lang="en-US" altLang="ko-KR" sz="1200" i="1">
                        <a:latin typeface="Cambria Math" panose="02040503050406030204" pitchFamily="18" charset="0"/>
                        <a:cs typeface="Times New Roman" panose="02020603050405020304" pitchFamily="18" charset="0"/>
                      </a:rPr>
                      <m:t>=</m:t>
                    </m:r>
                    <m:r>
                      <a:rPr lang="ko-KR" altLang="en-US" sz="1200" i="1">
                        <a:latin typeface="Cambria Math" panose="02040503050406030204" pitchFamily="18" charset="0"/>
                        <a:cs typeface="Times New Roman" panose="02020603050405020304" pitchFamily="18" charset="0"/>
                      </a:rPr>
                      <m:t>𝜙</m:t>
                    </m:r>
                  </m:oMath>
                </a14:m>
                <a:r>
                  <a:rPr lang="en-US" altLang="ko-KR" dirty="0"/>
                  <a:t>, we say that they are </a:t>
                </a:r>
                <a:r>
                  <a:rPr lang="en-US" altLang="ko-KR" b="1" dirty="0"/>
                  <a:t>mutually exclusive</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there is no overlap between the events A and B, the sum of probabilities becomes much simpler to calculate.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two events have no overlap </a:t>
                </a:r>
                <a:r>
                  <a:rPr lang="en-US" altLang="ko-KR" sz="1200" i="0">
                    <a:latin typeface="Cambria Math" panose="02040503050406030204" pitchFamily="18" charset="0"/>
                    <a:cs typeface="Times New Roman" panose="02020603050405020304" pitchFamily="18" charset="0"/>
                  </a:rPr>
                  <a:t>𝐴</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∩𝐵</a:t>
                </a:r>
                <a:r>
                  <a:rPr lang="en-US" altLang="ko-KR" sz="1200" i="0">
                    <a:latin typeface="Cambria Math" panose="02040503050406030204" pitchFamily="18" charset="0"/>
                    <a:cs typeface="Times New Roman" panose="02020603050405020304" pitchFamily="18" charset="0"/>
                  </a:rPr>
                  <a:t>=</a:t>
                </a:r>
                <a:r>
                  <a:rPr lang="ko-KR" altLang="en-US" sz="1200" i="0">
                    <a:latin typeface="Cambria Math" panose="02040503050406030204" pitchFamily="18" charset="0"/>
                    <a:cs typeface="Times New Roman" panose="02020603050405020304" pitchFamily="18" charset="0"/>
                  </a:rPr>
                  <a:t>𝜙</a:t>
                </a:r>
                <a:r>
                  <a:rPr lang="en-US" altLang="ko-KR" dirty="0"/>
                  <a:t>, we say that they are </a:t>
                </a:r>
                <a:r>
                  <a:rPr lang="en-US" altLang="ko-KR" b="1" dirty="0"/>
                  <a:t>mutually exclusive</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there is no overlap between the events A and B, the sum of probabilities becomes much simpler to calculate.</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255132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Similar rules apply for the case of three events.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sum of probabilities become much easier when the events are </a:t>
            </a:r>
            <a:r>
              <a:rPr lang="en-US" altLang="ko-KR" sz="1200" b="1" dirty="0">
                <a:solidFill>
                  <a:srgbClr val="0070C0"/>
                </a:solidFill>
                <a:latin typeface="Times New Roman" panose="02020603050405020304" pitchFamily="18" charset="0"/>
                <a:ea typeface="Noto Sans CJK KR Regular" panose="020B0500000000000000" pitchFamily="34" charset="-127"/>
                <a:cs typeface="Times New Roman" panose="02020603050405020304" pitchFamily="18" charset="0"/>
              </a:rPr>
              <a:t>mutually exclusive </a:t>
            </a:r>
            <a:r>
              <a:rPr lang="en-US" altLang="ko-KR" dirty="0"/>
              <a:t>pairwise.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3350283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occurrences of blood type are </a:t>
            </a:r>
            <a:r>
              <a:rPr lang="en-US" altLang="ko-KR" b="1" dirty="0"/>
              <a:t>mutually exclusive </a:t>
            </a:r>
            <a:r>
              <a:rPr lang="en-US" altLang="ko-KR" dirty="0"/>
              <a:t>events, as no one can have two different blood types.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Using the probability sum rule, we can easily answer the question.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1526058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complementary event can be mapped conveniently to the complementary set.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96228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Sometimes, it is much easier to calculate the probability of the complementary event than that of the event itself.</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in this example you calculate the probability of the complementary event first.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using the simple relation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𝐴</m:t>
                        </m:r>
                      </m:e>
                    </m:d>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=1−</m:t>
                    </m:r>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dPr>
                      <m:e>
                        <m:sSup>
                          <m:sSupPr>
                            <m:ctrlPr>
                              <a:rPr lang="en-US" altLang="ko-KR" sz="1200" i="1">
                                <a:latin typeface="Cambria Math" panose="02040503050406030204" pitchFamily="18" charset="0"/>
                                <a:cs typeface="Times New Roman" panose="02020603050405020304" pitchFamily="18" charset="0"/>
                              </a:rPr>
                            </m:ctrlPr>
                          </m:sSupPr>
                          <m:e>
                            <m:r>
                              <a:rPr lang="en-US" altLang="ko-KR" sz="1200" i="1">
                                <a:latin typeface="Cambria Math" panose="02040503050406030204" pitchFamily="18" charset="0"/>
                                <a:cs typeface="Times New Roman" panose="02020603050405020304" pitchFamily="18" charset="0"/>
                              </a:rPr>
                              <m:t>𝐴</m:t>
                            </m:r>
                          </m:e>
                          <m:sup>
                            <m:r>
                              <a:rPr lang="en-US" altLang="ko-KR" sz="1200" i="1">
                                <a:latin typeface="Cambria Math" panose="02040503050406030204" pitchFamily="18" charset="0"/>
                                <a:cs typeface="Times New Roman" panose="02020603050405020304" pitchFamily="18" charset="0"/>
                              </a:rPr>
                              <m:t>𝑐</m:t>
                            </m:r>
                          </m:sup>
                        </m:sSup>
                      </m:e>
                    </m:d>
                  </m:oMath>
                </a14:m>
                <a:r>
                  <a:rPr lang="en-US" altLang="ko-KR" dirty="0"/>
                  <a:t>, you obtain</a:t>
                </a:r>
                <a:r>
                  <a:rPr lang="en-US" altLang="ko-KR" baseline="0" dirty="0"/>
                  <a:t> the probability of the event itself.</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Sometimes, it is much easier to calculate the probability of the complementary event than that of the event itself.</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in this example you calculate the probability of the complementary event first.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using the simple relation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𝑃(𝐴)=1−𝑃(</a:t>
                </a:r>
                <a:r>
                  <a:rPr lang="en-US" altLang="ko-KR" sz="1200" i="0">
                    <a:latin typeface="Cambria Math" panose="02040503050406030204" pitchFamily="18" charset="0"/>
                    <a:cs typeface="Times New Roman" panose="02020603050405020304" pitchFamily="18" charset="0"/>
                  </a:rPr>
                  <a:t>𝐴^𝑐 )</a:t>
                </a:r>
                <a:r>
                  <a:rPr lang="en-US" altLang="ko-KR" dirty="0"/>
                  <a:t>, you obtain</a:t>
                </a:r>
                <a:r>
                  <a:rPr lang="en-US" altLang="ko-KR" baseline="0" dirty="0"/>
                  <a:t> the probability of the event itself.</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1148734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you move on to the next probability rule that connects the conditional probability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𝐵</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𝐴</m:t>
                        </m:r>
                      </m:e>
                    </m:d>
                  </m:oMath>
                </a14:m>
                <a:r>
                  <a:rPr lang="en-US" altLang="ko-KR" dirty="0"/>
                  <a:t> with the probability of overlap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r>
                      <a:rPr lang="en-US" altLang="ko-KR" sz="120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𝐴</m:t>
                    </m:r>
                    <m:r>
                      <a:rPr lang="en-US" altLang="ko-KR" sz="120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𝐵</m:t>
                    </m:r>
                    <m:r>
                      <a:rPr lang="en-US" altLang="ko-KR" sz="1200" i="1" smtClean="0">
                        <a:latin typeface="Cambria Math" panose="02040503050406030204" pitchFamily="18" charset="0"/>
                        <a:cs typeface="Times New Roman" panose="02020603050405020304" pitchFamily="18" charset="0"/>
                      </a:rPr>
                      <m:t>)</m:t>
                    </m:r>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should be very careful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+Usually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𝐵</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𝐴</m:t>
                        </m:r>
                      </m:e>
                    </m:d>
                    <m:r>
                      <a:rPr lang="en-US" altLang="ko-KR" sz="12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b="0" i="1" smtClean="0">
                            <a:latin typeface="Cambria Math" panose="02040503050406030204" pitchFamily="18" charset="0"/>
                            <a:cs typeface="Times New Roman" panose="02020603050405020304" pitchFamily="18" charset="0"/>
                          </a:rPr>
                          <m:t>𝐴</m:t>
                        </m:r>
                        <m:r>
                          <a:rPr lang="en-US" altLang="ko-KR" sz="1200" i="1">
                            <a:latin typeface="Cambria Math" panose="02040503050406030204" pitchFamily="18" charset="0"/>
                            <a:cs typeface="Times New Roman" panose="02020603050405020304" pitchFamily="18" charset="0"/>
                          </a:rPr>
                          <m:t>|</m:t>
                        </m:r>
                        <m:r>
                          <a:rPr lang="en-US" altLang="ko-KR" sz="1200" b="0" i="1" smtClean="0">
                            <a:latin typeface="Cambria Math" panose="02040503050406030204" pitchFamily="18" charset="0"/>
                            <a:cs typeface="Times New Roman" panose="02020603050405020304" pitchFamily="18" charset="0"/>
                          </a:rPr>
                          <m:t>𝐵</m:t>
                        </m:r>
                      </m:e>
                    </m:d>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+But,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𝐴</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𝐵</m:t>
                        </m:r>
                      </m:e>
                    </m:d>
                    <m:r>
                      <a:rPr lang="en-US" altLang="ko-KR" sz="1200" b="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b="0" i="1" smtClean="0">
                            <a:latin typeface="Cambria Math" panose="02040503050406030204" pitchFamily="18" charset="0"/>
                            <a:cs typeface="Times New Roman" panose="02020603050405020304" pitchFamily="18" charset="0"/>
                          </a:rPr>
                          <m:t>𝐵</m:t>
                        </m:r>
                        <m:r>
                          <a:rPr lang="en-US" altLang="ko-KR" sz="1200" i="1">
                            <a:latin typeface="Cambria Math" panose="02040503050406030204" pitchFamily="18" charset="0"/>
                            <a:cs typeface="Times New Roman" panose="02020603050405020304" pitchFamily="18" charset="0"/>
                          </a:rPr>
                          <m:t>∩</m:t>
                        </m:r>
                        <m:r>
                          <a:rPr lang="en-US" altLang="ko-KR" sz="1200" b="0" i="1" smtClean="0">
                            <a:latin typeface="Cambria Math" panose="02040503050406030204" pitchFamily="18" charset="0"/>
                            <a:cs typeface="Times New Roman" panose="02020603050405020304" pitchFamily="18" charset="0"/>
                          </a:rPr>
                          <m:t>𝐴</m:t>
                        </m:r>
                      </m:e>
                    </m:d>
                  </m:oMath>
                </a14:m>
                <a:r>
                  <a:rPr lang="en-US" altLang="ko-KR" dirty="0"/>
                  <a:t> always!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you move on to the next probability rule that connects the conditional probability </a:t>
                </a:r>
                <a:r>
                  <a:rPr lang="en-US" altLang="ko-KR" sz="1200" i="0">
                    <a:latin typeface="Cambria Math" panose="02040503050406030204" pitchFamily="18" charset="0"/>
                    <a:cs typeface="Times New Roman" panose="02020603050405020304" pitchFamily="18" charset="0"/>
                  </a:rPr>
                  <a:t>𝑃(𝐵|𝐴)</a:t>
                </a:r>
                <a:r>
                  <a:rPr lang="en-US" altLang="ko-KR" dirty="0"/>
                  <a:t> with the probability of overlap </a:t>
                </a:r>
                <a:r>
                  <a:rPr lang="en-US" altLang="ko-KR" sz="1200" i="0">
                    <a:latin typeface="Cambria Math" panose="02040503050406030204" pitchFamily="18" charset="0"/>
                    <a:cs typeface="Times New Roman" panose="02020603050405020304" pitchFamily="18" charset="0"/>
                  </a:rPr>
                  <a:t>𝑃(𝐴∩𝐵)</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should be very careful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+Usually </a:t>
                </a:r>
                <a:r>
                  <a:rPr lang="en-US" altLang="ko-KR" sz="1200" i="0">
                    <a:latin typeface="Cambria Math" panose="02040503050406030204" pitchFamily="18" charset="0"/>
                    <a:cs typeface="Times New Roman" panose="02020603050405020304" pitchFamily="18" charset="0"/>
                  </a:rPr>
                  <a:t>𝑃(𝐵|𝐴)</a:t>
                </a:r>
                <a:r>
                  <a:rPr lang="en-US" altLang="ko-KR" sz="1200" i="0">
                    <a:latin typeface="Cambria Math" panose="02040503050406030204" pitchFamily="18" charset="0"/>
                    <a:ea typeface="Cambria Math" panose="02040503050406030204" pitchFamily="18" charset="0"/>
                    <a:cs typeface="Times New Roman" panose="02020603050405020304" pitchFamily="18" charset="0"/>
                  </a:rPr>
                  <a:t>≠</a:t>
                </a:r>
                <a:r>
                  <a:rPr lang="en-US" altLang="ko-KR" sz="1200" i="0">
                    <a:latin typeface="Cambria Math" panose="02040503050406030204" pitchFamily="18" charset="0"/>
                    <a:cs typeface="Times New Roman" panose="02020603050405020304" pitchFamily="18" charset="0"/>
                  </a:rPr>
                  <a:t>𝑃(</a:t>
                </a:r>
                <a:r>
                  <a:rPr lang="en-US" altLang="ko-KR" sz="1200" b="0" i="0">
                    <a:latin typeface="Cambria Math" panose="02040503050406030204" pitchFamily="18" charset="0"/>
                    <a:cs typeface="Times New Roman" panose="02020603050405020304" pitchFamily="18" charset="0"/>
                  </a:rPr>
                  <a:t>𝐴</a:t>
                </a:r>
                <a:r>
                  <a:rPr lang="en-US" altLang="ko-KR" sz="1200" i="0">
                    <a:latin typeface="Cambria Math" panose="02040503050406030204" pitchFamily="18" charset="0"/>
                    <a:cs typeface="Times New Roman" panose="02020603050405020304" pitchFamily="18" charset="0"/>
                  </a:rPr>
                  <a:t>|</a:t>
                </a:r>
                <a:r>
                  <a:rPr lang="en-US" altLang="ko-KR" sz="1200" b="0" i="0">
                    <a:latin typeface="Cambria Math" panose="02040503050406030204" pitchFamily="18" charset="0"/>
                    <a:cs typeface="Times New Roman" panose="02020603050405020304" pitchFamily="18" charset="0"/>
                  </a:rPr>
                  <a:t>𝐵)</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+But, </a:t>
                </a:r>
                <a:r>
                  <a:rPr lang="en-US" altLang="ko-KR" sz="1200" i="0">
                    <a:latin typeface="Cambria Math" panose="02040503050406030204" pitchFamily="18" charset="0"/>
                    <a:cs typeface="Times New Roman" panose="02020603050405020304" pitchFamily="18" charset="0"/>
                  </a:rPr>
                  <a:t>𝑃(𝐴∩𝐵)</a:t>
                </a:r>
                <a:r>
                  <a:rPr lang="en-US" altLang="ko-KR" sz="1200" b="0" i="0">
                    <a:latin typeface="Cambria Math" panose="02040503050406030204" pitchFamily="18" charset="0"/>
                    <a:cs typeface="Times New Roman" panose="02020603050405020304" pitchFamily="18" charset="0"/>
                  </a:rPr>
                  <a:t>=</a:t>
                </a:r>
                <a:r>
                  <a:rPr lang="en-US" altLang="ko-KR" sz="1200" i="0">
                    <a:latin typeface="Cambria Math" panose="02040503050406030204" pitchFamily="18" charset="0"/>
                    <a:cs typeface="Times New Roman" panose="02020603050405020304" pitchFamily="18" charset="0"/>
                  </a:rPr>
                  <a:t>𝑃(</a:t>
                </a:r>
                <a:r>
                  <a:rPr lang="en-US" altLang="ko-KR" sz="1200" b="0" i="0">
                    <a:latin typeface="Cambria Math" panose="02040503050406030204" pitchFamily="18" charset="0"/>
                    <a:cs typeface="Times New Roman" panose="02020603050405020304" pitchFamily="18" charset="0"/>
                  </a:rPr>
                  <a:t>𝐵</a:t>
                </a:r>
                <a:r>
                  <a:rPr lang="en-US" altLang="ko-KR" sz="1200" i="0">
                    <a:latin typeface="Cambria Math" panose="02040503050406030204" pitchFamily="18" charset="0"/>
                    <a:cs typeface="Times New Roman" panose="02020603050405020304" pitchFamily="18" charset="0"/>
                  </a:rPr>
                  <a:t>∩</a:t>
                </a:r>
                <a:r>
                  <a:rPr lang="en-US" altLang="ko-KR" sz="1200" b="0" i="0">
                    <a:latin typeface="Cambria Math" panose="02040503050406030204" pitchFamily="18" charset="0"/>
                    <a:cs typeface="Times New Roman" panose="02020603050405020304" pitchFamily="18" charset="0"/>
                  </a:rPr>
                  <a:t>𝐴)</a:t>
                </a:r>
                <a:r>
                  <a:rPr lang="en-US" altLang="ko-KR" dirty="0"/>
                  <a:t> always!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a:p>
        </p:txBody>
      </p:sp>
    </p:spTree>
    <p:extLst>
      <p:ext uri="{BB962C8B-B14F-4D97-AF65-F5344CB8AC3E}">
        <p14:creationId xmlns:p14="http://schemas.microsoft.com/office/powerpoint/2010/main" val="3494442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first ball is </a:t>
            </a:r>
            <a:r>
              <a:rPr lang="en-US" altLang="ko-KR" b="1" dirty="0"/>
              <a:t>not</a:t>
            </a:r>
            <a:r>
              <a:rPr lang="en-US" altLang="ko-KR" dirty="0"/>
              <a:t> put back into the sack,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matters what color this ball was when we calculate the probabilities of the second ball.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causal relation is expressed using the conditional probability.</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949422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first ball is </a:t>
            </a:r>
            <a:r>
              <a:rPr lang="en-US" altLang="ko-KR" b="1" dirty="0"/>
              <a:t>put back </a:t>
            </a:r>
            <a:r>
              <a:rPr lang="en-US" altLang="ko-KR" dirty="0"/>
              <a:t>into the sack, the causal connection is lost.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the conditional probability is no more required.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Withdrawing of the first ball and withdrawing of the second ball become completely independent events.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3877149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should clarify some of the terminologies.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 us not confuse the mutual exclusivity with the independence.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They are completely different concepts.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1569548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is stated the so-called Bayes’ theorem.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looks quite simple, however there is a large number of consequences from this.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is a branch of statistics called “Bayesian </a:t>
            </a:r>
            <a:r>
              <a:rPr lang="en-US" altLang="ko-KR" dirty="0" smtClean="0"/>
              <a:t>statistics.”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1615072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transformed the Bayes’ theorem into a more “usable” format.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pay close attention to the denominator.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Why not just calculate the </a:t>
                </a:r>
                <a14:m>
                  <m:oMath xmlns:m="http://schemas.openxmlformats.org/officeDocument/2006/math">
                    <m:r>
                      <a:rPr lang="en-US" altLang="ko-KR" i="1" dirty="0" smtClean="0">
                        <a:latin typeface="Cambria Math" panose="02040503050406030204" pitchFamily="18" charset="0"/>
                      </a:rPr>
                      <m:t>𝑃</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𝐵</m:t>
                    </m:r>
                    <m:r>
                      <a:rPr lang="en-US" altLang="ko-KR" i="1" dirty="0" smtClean="0">
                        <a:latin typeface="Cambria Math" panose="02040503050406030204" pitchFamily="18" charset="0"/>
                      </a:rPr>
                      <m:t>)</m:t>
                    </m:r>
                  </m:oMath>
                </a14:m>
                <a:r>
                  <a:rPr lang="en-US" altLang="ko-KR" dirty="0"/>
                  <a:t> for the</a:t>
                </a:r>
                <a:r>
                  <a:rPr lang="en-US" altLang="ko-KR" baseline="0" dirty="0"/>
                  <a:t> denominator</a:t>
                </a:r>
                <a:r>
                  <a:rPr lang="en-US" altLang="ko-KR" dirty="0"/>
                  <a:t> without going through all this</a:t>
                </a:r>
                <a:r>
                  <a:rPr lang="en-US" altLang="ko-KR" baseline="0" dirty="0"/>
                  <a:t> trouble?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Because, you cannot!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More explanation is to follow in the next slides.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transformed the Bayes’ theorem into a more “usable” format.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pay close attention to the denominator.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Why not just calculate the </a:t>
                </a:r>
                <a:r>
                  <a:rPr lang="en-US" altLang="ko-KR" i="0" dirty="0">
                    <a:latin typeface="Cambria Math" panose="02040503050406030204" pitchFamily="18" charset="0"/>
                  </a:rPr>
                  <a:t>𝑃(𝐵)</a:t>
                </a:r>
                <a:r>
                  <a:rPr lang="en-US" altLang="ko-KR" dirty="0"/>
                  <a:t> for the</a:t>
                </a:r>
                <a:r>
                  <a:rPr lang="en-US" altLang="ko-KR" baseline="0" dirty="0"/>
                  <a:t> denominator</a:t>
                </a:r>
                <a:r>
                  <a:rPr lang="en-US" altLang="ko-KR" dirty="0"/>
                  <a:t> without going through all this</a:t>
                </a:r>
                <a:r>
                  <a:rPr lang="en-US" altLang="ko-KR" baseline="0" dirty="0"/>
                  <a:t> trouble?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Because, you cannot!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More explanation is to follow in the next slides.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2934898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transformed the Bayes’ theorem into a more “usable” format.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pay close attention to the denominator.</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transformed the Bayes’ theorem into a more “usable” format.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pay close attention to the denominator.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Why not just calculate the </a:t>
                </a:r>
                <a:r>
                  <a:rPr lang="en-US" altLang="ko-KR" i="0" dirty="0">
                    <a:latin typeface="Cambria Math" panose="02040503050406030204" pitchFamily="18" charset="0"/>
                  </a:rPr>
                  <a:t>𝑃(𝐵)</a:t>
                </a:r>
                <a:r>
                  <a:rPr lang="en-US" altLang="ko-KR" dirty="0"/>
                  <a:t> for the</a:t>
                </a:r>
                <a:r>
                  <a:rPr lang="en-US" altLang="ko-KR" baseline="0" dirty="0"/>
                  <a:t> denominator</a:t>
                </a:r>
                <a:r>
                  <a:rPr lang="en-US" altLang="ko-KR" dirty="0"/>
                  <a:t> without going through all this</a:t>
                </a:r>
                <a:r>
                  <a:rPr lang="en-US" altLang="ko-KR" baseline="0" dirty="0"/>
                  <a:t> trouble?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Because, you cannot!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More explanation is to follow in the next slides.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3466632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each piece of the denominator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t>
                </a:r>
                <a14:m>
                  <m:oMath xmlns:m="http://schemas.openxmlformats.org/officeDocument/2006/math">
                    <m:r>
                      <a:rPr lang="en-US" altLang="ko-KR" i="1" dirty="0" smtClean="0">
                        <a:latin typeface="Cambria Math" panose="02040503050406030204" pitchFamily="18" charset="0"/>
                      </a:rPr>
                      <m:t>𝑃</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𝐵</m:t>
                    </m:r>
                    <m:r>
                      <a:rPr lang="en-US" altLang="ko-KR" i="1" dirty="0" smtClean="0">
                        <a:latin typeface="Cambria Math" panose="02040503050406030204" pitchFamily="18" charset="0"/>
                      </a:rPr>
                      <m:t>)</m:t>
                    </m:r>
                  </m:oMath>
                </a14:m>
                <a:r>
                  <a:rPr lang="en-US" altLang="ko-KR" dirty="0"/>
                  <a:t> cannot be calculated</a:t>
                </a:r>
                <a:r>
                  <a:rPr lang="en-US" altLang="ko-KR" baseline="0" dirty="0"/>
                  <a:t> otherwise because the event B may </a:t>
                </a:r>
                <a:r>
                  <a:rPr lang="en-US" altLang="ko-KR" b="1" baseline="0" dirty="0">
                    <a:solidFill>
                      <a:srgbClr val="FF0000"/>
                    </a:solidFill>
                  </a:rPr>
                  <a:t>depend</a:t>
                </a:r>
                <a:r>
                  <a:rPr lang="en-US" altLang="ko-KR" baseline="0" dirty="0"/>
                  <a:t> on the event 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The only way to estimate </a:t>
                </a:r>
                <a14:m>
                  <m:oMath xmlns:m="http://schemas.openxmlformats.org/officeDocument/2006/math">
                    <m:r>
                      <a:rPr lang="en-US" altLang="ko-KR" i="1" dirty="0" smtClean="0">
                        <a:latin typeface="Cambria Math" panose="02040503050406030204" pitchFamily="18" charset="0"/>
                      </a:rPr>
                      <m:t>𝑃</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𝐵</m:t>
                    </m:r>
                    <m:r>
                      <a:rPr lang="en-US" altLang="ko-KR" i="1" dirty="0" smtClean="0">
                        <a:latin typeface="Cambria Math" panose="02040503050406030204" pitchFamily="18" charset="0"/>
                      </a:rPr>
                      <m:t>)</m:t>
                    </m:r>
                  </m:oMath>
                </a14:m>
                <a:r>
                  <a:rPr lang="en-US" altLang="ko-KR" dirty="0"/>
                  <a:t> correctly</a:t>
                </a:r>
                <a:r>
                  <a:rPr lang="en-US" altLang="ko-KR" baseline="0" dirty="0"/>
                  <a:t> is to consider separately the </a:t>
                </a:r>
                <a14:m>
                  <m:oMath xmlns:m="http://schemas.openxmlformats.org/officeDocument/2006/math">
                    <m:r>
                      <a:rPr lang="en-US" altLang="ko-KR" sz="1200" b="0" i="1" smtClean="0">
                        <a:latin typeface="Cambria Math" panose="02040503050406030204" pitchFamily="18" charset="0"/>
                      </a:rPr>
                      <m:t>𝑃</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𝐵</m:t>
                    </m:r>
                    <m:r>
                      <a:rPr lang="en-US" altLang="ko-KR" sz="1200" b="0" i="1" smtClean="0">
                        <a:latin typeface="Cambria Math" panose="02040503050406030204" pitchFamily="18" charset="0"/>
                        <a:ea typeface="Cambria Math" panose="02040503050406030204" pitchFamily="18" charset="0"/>
                      </a:rPr>
                      <m:t>∩</m:t>
                    </m:r>
                    <m:r>
                      <a:rPr lang="en-US" altLang="ko-KR" sz="1200" b="0" i="1" smtClean="0">
                        <a:latin typeface="Cambria Math" panose="02040503050406030204" pitchFamily="18" charset="0"/>
                        <a:ea typeface="Cambria Math" panose="02040503050406030204" pitchFamily="18" charset="0"/>
                      </a:rPr>
                      <m:t>𝐴</m:t>
                    </m:r>
                    <m:r>
                      <a:rPr lang="en-US" altLang="ko-KR" sz="1200" b="0" i="1" smtClean="0">
                        <a:latin typeface="Cambria Math" panose="02040503050406030204" pitchFamily="18" charset="0"/>
                      </a:rPr>
                      <m:t>)</m:t>
                    </m:r>
                  </m:oMath>
                </a14:m>
                <a:r>
                  <a:rPr lang="en-US" altLang="ko-KR" baseline="0" dirty="0"/>
                  <a:t> and </a:t>
                </a:r>
                <a14:m>
                  <m:oMath xmlns:m="http://schemas.openxmlformats.org/officeDocument/2006/math">
                    <m:r>
                      <a:rPr lang="en-US" altLang="ko-KR" sz="1200" b="0" i="1" smtClean="0">
                        <a:latin typeface="Cambria Math" panose="02040503050406030204" pitchFamily="18" charset="0"/>
                      </a:rPr>
                      <m:t>𝑃</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𝐵</m:t>
                    </m:r>
                    <m:r>
                      <a:rPr lang="en-US" altLang="ko-KR" sz="1200" b="0" i="1" smtClean="0">
                        <a:latin typeface="Cambria Math" panose="02040503050406030204" pitchFamily="18" charset="0"/>
                        <a:ea typeface="Cambria Math" panose="02040503050406030204" pitchFamily="18" charset="0"/>
                      </a:rPr>
                      <m:t>∩</m:t>
                    </m:r>
                    <m:sSup>
                      <m:sSupPr>
                        <m:ctrlPr>
                          <a:rPr lang="en-US" altLang="ko-KR" sz="1200" b="0" i="1" smtClean="0">
                            <a:latin typeface="Cambria Math" panose="02040503050406030204" pitchFamily="18" charset="0"/>
                            <a:ea typeface="Cambria Math" panose="02040503050406030204" pitchFamily="18" charset="0"/>
                          </a:rPr>
                        </m:ctrlPr>
                      </m:sSupPr>
                      <m:e>
                        <m:r>
                          <a:rPr lang="en-US" altLang="ko-KR" sz="1200" b="0" i="1" smtClean="0">
                            <a:latin typeface="Cambria Math" panose="02040503050406030204" pitchFamily="18" charset="0"/>
                            <a:ea typeface="Cambria Math" panose="02040503050406030204" pitchFamily="18" charset="0"/>
                          </a:rPr>
                          <m:t>𝐴</m:t>
                        </m:r>
                      </m:e>
                      <m:sup>
                        <m:r>
                          <a:rPr lang="en-US" altLang="ko-KR" sz="1200" b="0" i="1" smtClean="0">
                            <a:latin typeface="Cambria Math" panose="02040503050406030204" pitchFamily="18" charset="0"/>
                            <a:ea typeface="Cambria Math" panose="02040503050406030204" pitchFamily="18" charset="0"/>
                          </a:rPr>
                          <m:t>𝑐</m:t>
                        </m:r>
                      </m:sup>
                    </m:sSup>
                    <m:r>
                      <a:rPr lang="en-US" altLang="ko-KR" sz="1200" b="0" i="1" smtClean="0">
                        <a:latin typeface="Cambria Math" panose="02040503050406030204" pitchFamily="18" charset="0"/>
                      </a:rPr>
                      <m:t>)</m:t>
                    </m:r>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each piece of the denominator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t>
                </a:r>
                <a:r>
                  <a:rPr lang="en-US" altLang="ko-KR" i="0" dirty="0">
                    <a:latin typeface="Cambria Math" panose="02040503050406030204" pitchFamily="18" charset="0"/>
                  </a:rPr>
                  <a:t>𝑃(𝐵)</a:t>
                </a:r>
                <a:r>
                  <a:rPr lang="en-US" altLang="ko-KR" dirty="0"/>
                  <a:t> cannot be calculated</a:t>
                </a:r>
                <a:r>
                  <a:rPr lang="en-US" altLang="ko-KR" baseline="0" dirty="0"/>
                  <a:t> otherwise because the event B may </a:t>
                </a:r>
                <a:r>
                  <a:rPr lang="en-US" altLang="ko-KR" b="1" baseline="0" dirty="0">
                    <a:solidFill>
                      <a:srgbClr val="FF0000"/>
                    </a:solidFill>
                  </a:rPr>
                  <a:t>depend</a:t>
                </a:r>
                <a:r>
                  <a:rPr lang="en-US" altLang="ko-KR" baseline="0" dirty="0"/>
                  <a:t> on the event 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The only way to estimate </a:t>
                </a:r>
                <a:r>
                  <a:rPr lang="en-US" altLang="ko-KR" i="0" dirty="0">
                    <a:latin typeface="Cambria Math" panose="02040503050406030204" pitchFamily="18" charset="0"/>
                  </a:rPr>
                  <a:t>𝑃(𝐵)</a:t>
                </a:r>
                <a:r>
                  <a:rPr lang="en-US" altLang="ko-KR" dirty="0"/>
                  <a:t> correctly</a:t>
                </a:r>
                <a:r>
                  <a:rPr lang="en-US" altLang="ko-KR" baseline="0" dirty="0"/>
                  <a:t> is to consider separately the </a:t>
                </a:r>
                <a:r>
                  <a:rPr lang="en-US" altLang="ko-KR" sz="1200" b="0" i="0">
                    <a:latin typeface="Cambria Math" panose="02040503050406030204" pitchFamily="18" charset="0"/>
                  </a:rPr>
                  <a:t>𝑃(𝐵</a:t>
                </a:r>
                <a:r>
                  <a:rPr lang="en-US" altLang="ko-KR" sz="1200" b="0" i="0">
                    <a:latin typeface="Cambria Math" panose="02040503050406030204" pitchFamily="18" charset="0"/>
                    <a:ea typeface="Cambria Math" panose="02040503050406030204" pitchFamily="18" charset="0"/>
                  </a:rPr>
                  <a:t>∩𝐴</a:t>
                </a:r>
                <a:r>
                  <a:rPr lang="en-US" altLang="ko-KR" sz="1200" b="0" i="0">
                    <a:latin typeface="Cambria Math" panose="02040503050406030204" pitchFamily="18" charset="0"/>
                  </a:rPr>
                  <a:t>)</a:t>
                </a:r>
                <a:r>
                  <a:rPr lang="en-US" altLang="ko-KR" baseline="0" dirty="0"/>
                  <a:t> and </a:t>
                </a:r>
                <a:r>
                  <a:rPr lang="en-US" altLang="ko-KR" sz="1200" b="0" i="0">
                    <a:latin typeface="Cambria Math" panose="02040503050406030204" pitchFamily="18" charset="0"/>
                  </a:rPr>
                  <a:t>𝑃(𝐵</a:t>
                </a:r>
                <a:r>
                  <a:rPr lang="en-US" altLang="ko-KR" sz="1200" b="0" i="0">
                    <a:latin typeface="Cambria Math" panose="02040503050406030204" pitchFamily="18" charset="0"/>
                    <a:ea typeface="Cambria Math" panose="02040503050406030204" pitchFamily="18" charset="0"/>
                  </a:rPr>
                  <a:t>∩𝐴^𝑐</a:t>
                </a:r>
                <a:r>
                  <a:rPr lang="en-US" altLang="ko-KR" sz="1200" b="0" i="0">
                    <a:latin typeface="Cambria Math" panose="02040503050406030204" pitchFamily="18" charset="0"/>
                  </a:rPr>
                  <a:t>)</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608987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it had been explained, the expression in the denominator is required to calculate the </a:t>
                </a:r>
                <a14:m>
                  <m:oMath xmlns:m="http://schemas.openxmlformats.org/officeDocument/2006/math">
                    <m:r>
                      <a:rPr lang="en-US" altLang="ko-KR" i="1" dirty="0" smtClean="0">
                        <a:latin typeface="Cambria Math" panose="02040503050406030204" pitchFamily="18" charset="0"/>
                      </a:rPr>
                      <m:t>𝑃</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𝐵</m:t>
                    </m:r>
                    <m:r>
                      <a:rPr lang="en-US" altLang="ko-KR" i="1" dirty="0" smtClean="0">
                        <a:latin typeface="Cambria Math" panose="02040503050406030204" pitchFamily="18" charset="0"/>
                      </a:rPr>
                      <m:t>)</m:t>
                    </m:r>
                  </m:oMath>
                </a14:m>
                <a:r>
                  <a:rPr lang="en-US" altLang="ko-KR" dirty="0"/>
                  <a:t> correctly.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it had been explained, the expression in the denominator is required to calculate the </a:t>
                </a:r>
                <a:r>
                  <a:rPr lang="en-US" altLang="ko-KR" i="0" dirty="0">
                    <a:latin typeface="Cambria Math" panose="02040503050406030204" pitchFamily="18" charset="0"/>
                  </a:rPr>
                  <a:t>𝑃(𝐵)</a:t>
                </a:r>
                <a:r>
                  <a:rPr lang="en-US" altLang="ko-KR" dirty="0"/>
                  <a:t> correctly.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3147243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 example that shows how the Bayes’ theorem can be applied in the real problems.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801531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the answer is not what you would expect “</a:t>
            </a:r>
            <a:r>
              <a:rPr lang="en-US" altLang="ko-KR" dirty="0" smtClean="0"/>
              <a:t>intuitively.”</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Bayes’ theorem “mixes” the previous knowledge that only 1 out of 100 coins is abnormal with the data that only head side was shown in the five coin flips.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702336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Another relevant example that shows a realistic application scenario of the Bayes’ theorem.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“Can diagnose as positive (+) in 99% of the true cases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𝐷</m:t>
                    </m:r>
                  </m:oMath>
                </a14:m>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 in other words</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the </a:t>
                </a:r>
                <a:r>
                  <a:rPr lang="en-US" altLang="ko-KR" sz="1200" b="1" baseline="0" dirty="0">
                    <a:latin typeface="Times New Roman" panose="02020603050405020304" pitchFamily="18" charset="0"/>
                    <a:cs typeface="Times New Roman" panose="02020603050405020304" pitchFamily="18" charset="0"/>
                    <a:sym typeface="Symbol" panose="05050102010706020507" pitchFamily="18" charset="2"/>
                  </a:rPr>
                  <a:t>sensitivity</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 0.99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“Can </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diagnose as negative (-) in 95% of the false cases (</a:t>
                </a:r>
                <a14:m>
                  <m:oMath xmlns:m="http://schemas.openxmlformats.org/officeDocument/2006/math">
                    <m:sSup>
                      <m:sSupPr>
                        <m:ctrlP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ctrlPr>
                      </m:sSupPr>
                      <m:e>
                        <m:r>
                          <a:rPr lang="en-US" altLang="ko-KR" sz="1200" b="0" i="1" smtClean="0">
                            <a:latin typeface="Cambria Math" panose="02040503050406030204" pitchFamily="18" charset="0"/>
                            <a:cs typeface="Times New Roman" panose="02020603050405020304" pitchFamily="18" charset="0"/>
                            <a:sym typeface="Symbol" panose="05050102010706020507" pitchFamily="18" charset="2"/>
                          </a:rPr>
                          <m:t>𝐷</m:t>
                        </m:r>
                      </m:e>
                      <m:sup>
                        <m:r>
                          <a:rPr lang="en-US" altLang="ko-KR" sz="1200" b="0" i="1" smtClean="0">
                            <a:latin typeface="Cambria Math" panose="02040503050406030204" pitchFamily="18" charset="0"/>
                            <a:cs typeface="Times New Roman" panose="02020603050405020304" pitchFamily="18" charset="0"/>
                            <a:sym typeface="Symbol" panose="05050102010706020507" pitchFamily="18" charset="2"/>
                          </a:rPr>
                          <m:t>𝑐</m:t>
                        </m:r>
                      </m:sup>
                    </m:sSup>
                  </m:oMath>
                </a14:m>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 in other words</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the </a:t>
                </a:r>
                <a:r>
                  <a:rPr lang="en-US" altLang="ko-KR" sz="1200" b="1" baseline="0" dirty="0">
                    <a:latin typeface="Times New Roman" panose="02020603050405020304" pitchFamily="18" charset="0"/>
                    <a:cs typeface="Times New Roman" panose="02020603050405020304" pitchFamily="18" charset="0"/>
                    <a:sym typeface="Symbol" panose="05050102010706020507" pitchFamily="18" charset="2"/>
                  </a:rPr>
                  <a:t>specificity</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 0.95</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Another relevant example that shows a realistic application scenario of the Bayes’ theorem.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“Can diagnose as positive (+) in 99% of the true cases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𝐷</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 in other words</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the </a:t>
                </a:r>
                <a:r>
                  <a:rPr lang="en-US" altLang="ko-KR" sz="1200" b="1" baseline="0" dirty="0">
                    <a:latin typeface="Times New Roman" panose="02020603050405020304" pitchFamily="18" charset="0"/>
                    <a:cs typeface="Times New Roman" panose="02020603050405020304" pitchFamily="18" charset="0"/>
                    <a:sym typeface="Symbol" panose="05050102010706020507" pitchFamily="18" charset="2"/>
                  </a:rPr>
                  <a:t>sensitivity</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 0.99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“Can </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diagnose as negative (-) in 95% of the false cases (</a:t>
                </a:r>
                <a:r>
                  <a:rPr lang="en-US" altLang="ko-KR" sz="1200" b="0" i="0">
                    <a:latin typeface="Cambria Math" panose="02040503050406030204" pitchFamily="18" charset="0"/>
                    <a:cs typeface="Times New Roman" panose="02020603050405020304" pitchFamily="18" charset="0"/>
                    <a:sym typeface="Symbol" panose="05050102010706020507" pitchFamily="18" charset="2"/>
                  </a:rPr>
                  <a:t>𝐷^𝑐</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 in other words</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the </a:t>
                </a:r>
                <a:r>
                  <a:rPr lang="en-US" altLang="ko-KR" sz="1200" b="1" baseline="0" dirty="0">
                    <a:latin typeface="Times New Roman" panose="02020603050405020304" pitchFamily="18" charset="0"/>
                    <a:cs typeface="Times New Roman" panose="02020603050405020304" pitchFamily="18" charset="0"/>
                    <a:sym typeface="Symbol" panose="05050102010706020507" pitchFamily="18" charset="2"/>
                  </a:rPr>
                  <a:t>specificity</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 0.95</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a:p>
        </p:txBody>
      </p:sp>
    </p:spTree>
    <p:extLst>
      <p:ext uri="{BB962C8B-B14F-4D97-AF65-F5344CB8AC3E}">
        <p14:creationId xmlns:p14="http://schemas.microsoft.com/office/powerpoint/2010/main" val="1751182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Even when the sensitivity and specificity were</a:t>
                </a:r>
                <a:r>
                  <a:rPr lang="en-US" altLang="ko-KR" baseline="0" dirty="0"/>
                  <a:t> “apparently”</a:t>
                </a:r>
                <a:r>
                  <a:rPr lang="en-US" altLang="ko-KR" dirty="0"/>
                  <a:t> high, the probability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𝐷</m:t>
                        </m:r>
                        <m:r>
                          <a:rPr lang="en-US" altLang="ko-KR" sz="1200" i="1">
                            <a:latin typeface="Cambria Math" panose="02040503050406030204" pitchFamily="18" charset="0"/>
                            <a:cs typeface="Times New Roman" panose="02020603050405020304" pitchFamily="18" charset="0"/>
                          </a:rPr>
                          <m:t>|+</m:t>
                        </m:r>
                      </m:e>
                    </m:d>
                  </m:oMath>
                </a14:m>
                <a:r>
                  <a:rPr lang="en-US" altLang="ko-KR" dirty="0"/>
                  <a:t> is surprisingly low!</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 us explain this a bit more “intuitively”: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prior knowledge states that in general the probability of this disease is quite low at 0.1%.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order to “overcome” this low occurrence rate, you may need a diagnostic method with higher sensitivity and specificity than given here.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Even when the sensitivity and specificity were</a:t>
                </a:r>
                <a:r>
                  <a:rPr lang="en-US" altLang="ko-KR" baseline="0" dirty="0"/>
                  <a:t> “apparently”</a:t>
                </a:r>
                <a:r>
                  <a:rPr lang="en-US" altLang="ko-KR" dirty="0"/>
                  <a:t> high, the probability </a:t>
                </a:r>
                <a:r>
                  <a:rPr lang="en-US" altLang="ko-KR" sz="1200" i="0">
                    <a:latin typeface="Cambria Math" panose="02040503050406030204" pitchFamily="18" charset="0"/>
                    <a:cs typeface="Times New Roman" panose="02020603050405020304" pitchFamily="18" charset="0"/>
                  </a:rPr>
                  <a:t>𝑃(𝐷|+)</a:t>
                </a:r>
                <a:r>
                  <a:rPr lang="en-US" altLang="ko-KR" dirty="0"/>
                  <a:t> is surprisingly low!</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 us explain this a bit more “intuitively”: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prior knowledge states that in general the probability of this disease is quite low at 0.1%.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order to “overcome” this low occurrence rate, you may need a diagnostic method with higher sensitivity and specificity than given here.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2516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1857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random variable is defined.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rPr>
              <a:t>Finite number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of the possible outcomes = finite sample space.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rPr>
              <a:t>Infinite number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of the possible outcomes = infinite sample space.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will see many more examples of the discrete as well as the continuous random variables.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18089081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 describe the probabilistic properties of discrete random variables, we use the (discrete) probability distribution functions </a:t>
                </a:r>
                <a14:m>
                  <m:oMath xmlns:m="http://schemas.openxmlformats.org/officeDocument/2006/math">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𝑃</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𝑥</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m:t>
                    </m:r>
                  </m:oMath>
                </a14:m>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 describe the probabilistic properties of continuous random variables, we use the (continuous) probability density functions </a:t>
                </a:r>
                <a14:m>
                  <m:oMath xmlns:m="http://schemas.openxmlformats.org/officeDocument/2006/math">
                    <m:r>
                      <a:rPr lang="en-US" altLang="ko-KR" sz="1200" b="0" i="1" dirty="0" smtClean="0">
                        <a:latin typeface="Cambria Math" panose="02040503050406030204" pitchFamily="18" charset="0"/>
                        <a:ea typeface="Noto Sans CJK KR Regular" panose="020B0500000000000000" pitchFamily="34" charset="-127"/>
                        <a:cs typeface="Times New Roman" panose="02020603050405020304" pitchFamily="18" charset="0"/>
                      </a:rPr>
                      <m:t>𝑓</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𝑥</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m:t>
                    </m:r>
                  </m:oMath>
                </a14:m>
                <a:r>
                  <a:rPr lang="en-US" altLang="ko-KR"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 describe the probabilistic properties of discrete random variables, we use the (discrete) probability distribution functions </a:t>
                </a:r>
                <a:r>
                  <a:rPr lang="en-US" altLang="ko-KR" sz="1200" i="0" dirty="0">
                    <a:latin typeface="Cambria Math" panose="02040503050406030204" pitchFamily="18" charset="0"/>
                    <a:ea typeface="Noto Sans CJK KR Regular" panose="020B0500000000000000" pitchFamily="34" charset="-127"/>
                    <a:cs typeface="Times New Roman" panose="02020603050405020304" pitchFamily="18" charset="0"/>
                  </a:rPr>
                  <a:t>𝑃(𝑥)</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 describe the probabilistic properties of continuous random variables, we use the (continuous) probability density functions </a:t>
                </a:r>
                <a:r>
                  <a:rPr lang="en-US" altLang="ko-KR" sz="1200" b="0" i="0" dirty="0">
                    <a:latin typeface="Cambria Math" panose="02040503050406030204" pitchFamily="18" charset="0"/>
                    <a:ea typeface="Noto Sans CJK KR Regular" panose="020B0500000000000000" pitchFamily="34" charset="-127"/>
                    <a:cs typeface="Times New Roman" panose="02020603050405020304" pitchFamily="18" charset="0"/>
                  </a:rPr>
                  <a:t>𝑓</a:t>
                </a:r>
                <a:r>
                  <a:rPr lang="en-US" altLang="ko-KR" sz="1200" i="0" dirty="0">
                    <a:latin typeface="Cambria Math" panose="02040503050406030204" pitchFamily="18" charset="0"/>
                    <a:ea typeface="Noto Sans CJK KR Regular" panose="020B0500000000000000" pitchFamily="34" charset="-127"/>
                    <a:cs typeface="Times New Roman" panose="02020603050405020304" pitchFamily="18" charset="0"/>
                  </a:rPr>
                  <a:t>(𝑥)</a:t>
                </a:r>
                <a:r>
                  <a:rPr lang="en-US" altLang="ko-KR" dirty="0"/>
                  <a:t>.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a:p>
        </p:txBody>
      </p:sp>
    </p:spTree>
    <p:extLst>
      <p:ext uri="{BB962C8B-B14F-4D97-AF65-F5344CB8AC3E}">
        <p14:creationId xmlns:p14="http://schemas.microsoft.com/office/powerpoint/2010/main" val="1759807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properties put bounds on the possible values of the probabilities.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1537079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common question is “How large should a population be?”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Remember that the distinction of “population” vs “sample” is mostly conceptual.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Even when a data set is relatively “small”, if it represents the entirety then it qualifies as a “</a:t>
            </a:r>
            <a:r>
              <a:rPr lang="en-US" altLang="ko-KR" dirty="0" smtClean="0"/>
              <a:t>population.”</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1231689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statistical properties of a population are called “</a:t>
            </a:r>
            <a:r>
              <a:rPr lang="en-US" altLang="ko-KR" dirty="0" smtClean="0"/>
              <a:t>parameters.”</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2831612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population mean and the expected value of the random variable are the same.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discrete case, it is a weighted average using the probability as “</a:t>
            </a:r>
            <a:r>
              <a:rPr lang="en-US" altLang="ko-KR" dirty="0" smtClean="0"/>
              <a:t>weight.”</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continuous case, we have to integrate instead of summing.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2331409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14:m>
                  <m:oMath xmlns:m="http://schemas.openxmlformats.org/officeDocument/2006/math">
                    <m:r>
                      <a:rPr lang="en-US" altLang="ko-KR" i="1" dirty="0" smtClean="0">
                        <a:latin typeface="Cambria Math" panose="02040503050406030204" pitchFamily="18" charset="0"/>
                      </a:rPr>
                      <m:t>𝑐</m:t>
                    </m:r>
                  </m:oMath>
                </a14:m>
                <a:r>
                  <a:rPr lang="en-US" altLang="ko-KR" dirty="0"/>
                  <a:t> stands for an arbitrary</a:t>
                </a:r>
                <a:r>
                  <a:rPr lang="en-US" altLang="ko-KR" baseline="0" dirty="0"/>
                  <a:t> constant.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These relations are useful in simplifying the calculations.</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r>
                  <a:rPr lang="en-US" altLang="ko-KR" i="0" dirty="0">
                    <a:latin typeface="Cambria Math" panose="02040503050406030204" pitchFamily="18" charset="0"/>
                  </a:rPr>
                  <a:t>𝑐</a:t>
                </a:r>
                <a:r>
                  <a:rPr lang="en-US" altLang="ko-KR" dirty="0"/>
                  <a:t> stands for an arbitrary</a:t>
                </a:r>
                <a:r>
                  <a:rPr lang="en-US" altLang="ko-KR" baseline="0" dirty="0"/>
                  <a:t> constant.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These relations are useful in simplifying the calculations.</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a:p>
        </p:txBody>
      </p:sp>
    </p:spTree>
    <p:extLst>
      <p:ext uri="{BB962C8B-B14F-4D97-AF65-F5344CB8AC3E}">
        <p14:creationId xmlns:p14="http://schemas.microsoft.com/office/powerpoint/2010/main" val="2740691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can define the population variance.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discrete case you do the sum.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continuous case you do the integral.</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2295067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These relations are useful in simplifying the calculations.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14:m>
                  <m:oMath xmlns:m="http://schemas.openxmlformats.org/officeDocument/2006/math">
                    <m:r>
                      <a:rPr lang="en-US" altLang="ko-KR" i="1" dirty="0" smtClean="0">
                        <a:latin typeface="Cambria Math" panose="02040503050406030204" pitchFamily="18" charset="0"/>
                      </a:rPr>
                      <m:t>𝑐</m:t>
                    </m:r>
                  </m:oMath>
                </a14:m>
                <a:r>
                  <a:rPr lang="en-US" altLang="ko-KR" dirty="0"/>
                  <a:t> stands for an arbitrary</a:t>
                </a:r>
                <a:r>
                  <a:rPr lang="en-US" altLang="ko-KR" baseline="0" dirty="0"/>
                  <a:t> constant.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When </a:t>
                </a:r>
                <a14:m>
                  <m:oMath xmlns:m="http://schemas.openxmlformats.org/officeDocument/2006/math">
                    <m:r>
                      <a:rPr lang="en-US" altLang="ko-KR" i="1" dirty="0" smtClean="0">
                        <a:latin typeface="Cambria Math" panose="02040503050406030204" pitchFamily="18" charset="0"/>
                      </a:rPr>
                      <m:t>𝑐</m:t>
                    </m:r>
                  </m:oMath>
                </a14:m>
                <a:r>
                  <a:rPr lang="en-US" altLang="ko-KR" baseline="0" dirty="0"/>
                  <a:t> is summed to a random variable, it does not contribute to the variance.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When </a:t>
                </a:r>
                <a14:m>
                  <m:oMath xmlns:m="http://schemas.openxmlformats.org/officeDocument/2006/math">
                    <m:r>
                      <a:rPr lang="en-US" altLang="ko-KR" i="1" dirty="0" smtClean="0">
                        <a:latin typeface="Cambria Math" panose="02040503050406030204" pitchFamily="18" charset="0"/>
                      </a:rPr>
                      <m:t>𝑐</m:t>
                    </m:r>
                  </m:oMath>
                </a14:m>
                <a:r>
                  <a:rPr lang="en-US" altLang="ko-KR" baseline="0" dirty="0"/>
                  <a:t> is multiplied to a random variable, it contributes as </a:t>
                </a:r>
                <a14:m>
                  <m:oMath xmlns:m="http://schemas.openxmlformats.org/officeDocument/2006/math">
                    <m:sSup>
                      <m:sSupPr>
                        <m:ctrlPr>
                          <a:rPr lang="en-US" altLang="ko-KR" sz="1200" i="1" dirty="0" smtClean="0">
                            <a:latin typeface="Cambria Math" panose="02040503050406030204" pitchFamily="18" charset="0"/>
                            <a:cs typeface="Times New Roman" panose="02020603050405020304" pitchFamily="18" charset="0"/>
                          </a:rPr>
                        </m:ctrlPr>
                      </m:sSupPr>
                      <m:e>
                        <m:r>
                          <a:rPr lang="en-US" altLang="ko-KR" sz="1200" i="1" dirty="0">
                            <a:solidFill>
                              <a:srgbClr val="0070C0"/>
                            </a:solidFill>
                            <a:latin typeface="Cambria Math" panose="02040503050406030204" pitchFamily="18" charset="0"/>
                            <a:cs typeface="Times New Roman" panose="02020603050405020304" pitchFamily="18" charset="0"/>
                          </a:rPr>
                          <m:t>𝑐</m:t>
                        </m:r>
                      </m:e>
                      <m:sup>
                        <m:r>
                          <a:rPr lang="en-US" altLang="ko-KR" sz="1200" b="1" i="1" dirty="0">
                            <a:solidFill>
                              <a:srgbClr val="FF0000"/>
                            </a:solidFill>
                            <a:latin typeface="Cambria Math" panose="02040503050406030204" pitchFamily="18" charset="0"/>
                            <a:cs typeface="Times New Roman" panose="02020603050405020304" pitchFamily="18" charset="0"/>
                          </a:rPr>
                          <m:t>𝟐</m:t>
                        </m:r>
                      </m:sup>
                    </m:sSup>
                    <m:r>
                      <a:rPr lang="en-US" altLang="ko-KR" sz="1200" i="1" dirty="0">
                        <a:latin typeface="Cambria Math" panose="02040503050406030204" pitchFamily="18" charset="0"/>
                        <a:cs typeface="Times New Roman" panose="02020603050405020304" pitchFamily="18" charset="0"/>
                      </a:rPr>
                      <m:t> </m:t>
                    </m:r>
                  </m:oMath>
                </a14:m>
                <a:r>
                  <a:rPr lang="en-US" altLang="ko-KR" baseline="0" dirty="0"/>
                  <a:t> multiplied to the variance.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As for the variance of the sum of two random variables, you should distinguish whether these random variables are independent or not.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These relations are useful in simplifying the calculations.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r>
                  <a:rPr lang="en-US" altLang="ko-KR" i="0" dirty="0">
                    <a:latin typeface="Cambria Math" panose="02040503050406030204" pitchFamily="18" charset="0"/>
                  </a:rPr>
                  <a:t>𝑐</a:t>
                </a:r>
                <a:r>
                  <a:rPr lang="en-US" altLang="ko-KR" dirty="0"/>
                  <a:t> stands for an arbitrary</a:t>
                </a:r>
                <a:r>
                  <a:rPr lang="en-US" altLang="ko-KR" baseline="0" dirty="0"/>
                  <a:t> constant.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When </a:t>
                </a:r>
                <a:r>
                  <a:rPr lang="en-US" altLang="ko-KR" i="0" dirty="0">
                    <a:latin typeface="Cambria Math" panose="02040503050406030204" pitchFamily="18" charset="0"/>
                  </a:rPr>
                  <a:t>𝑐</a:t>
                </a:r>
                <a:r>
                  <a:rPr lang="en-US" altLang="ko-KR" baseline="0" dirty="0"/>
                  <a:t> is summed to a random variable, it does not contribute to the variance.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When </a:t>
                </a:r>
                <a:r>
                  <a:rPr lang="en-US" altLang="ko-KR" i="0" dirty="0">
                    <a:latin typeface="Cambria Math" panose="02040503050406030204" pitchFamily="18" charset="0"/>
                  </a:rPr>
                  <a:t>𝑐</a:t>
                </a:r>
                <a:r>
                  <a:rPr lang="en-US" altLang="ko-KR" baseline="0" dirty="0"/>
                  <a:t> is multiplied to a random variable, it contributes as </a:t>
                </a:r>
                <a:r>
                  <a:rPr lang="en-US" altLang="ko-KR" sz="1200" i="0" dirty="0">
                    <a:solidFill>
                      <a:srgbClr val="0070C0"/>
                    </a:solidFill>
                    <a:latin typeface="Cambria Math" panose="02040503050406030204" pitchFamily="18" charset="0"/>
                    <a:cs typeface="Times New Roman" panose="02020603050405020304" pitchFamily="18" charset="0"/>
                  </a:rPr>
                  <a:t>𝑐^</a:t>
                </a:r>
                <a:r>
                  <a:rPr lang="en-US" altLang="ko-KR" sz="1200" b="1" i="0" dirty="0">
                    <a:solidFill>
                      <a:srgbClr val="FF0000"/>
                    </a:solidFill>
                    <a:latin typeface="Cambria Math" panose="02040503050406030204" pitchFamily="18" charset="0"/>
                    <a:cs typeface="Times New Roman" panose="02020603050405020304" pitchFamily="18" charset="0"/>
                  </a:rPr>
                  <a:t>𝟐 </a:t>
                </a:r>
                <a:r>
                  <a:rPr lang="en-US" altLang="ko-KR" sz="1200" i="0" dirty="0">
                    <a:latin typeface="Cambria Math" panose="02040503050406030204" pitchFamily="18" charset="0"/>
                    <a:cs typeface="Times New Roman" panose="02020603050405020304" pitchFamily="18" charset="0"/>
                  </a:rPr>
                  <a:t> </a:t>
                </a:r>
                <a:r>
                  <a:rPr lang="en-US" altLang="ko-KR" baseline="0" dirty="0"/>
                  <a:t> multiplied to the variance.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As for the variance of the sum of two random variables, you should distinguish whether these random variables are independent or not.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111505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82072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Some examples of random experiments are: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+Flipping a coin.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+Rolling dices.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will start with these simple examples and build a basis of probability.</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Flipping a </a:t>
            </a:r>
            <a:r>
              <a:rPr lang="en-US" altLang="ko-KR" b="1" dirty="0"/>
              <a:t>single</a:t>
            </a:r>
            <a:r>
              <a:rPr lang="en-US" altLang="ko-KR" dirty="0"/>
              <a:t> coin is an example of the Bernoulli random variable. </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9134358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For a coin flipping, the probabilities are the same (50%) for the head and tail outcomes.</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3262586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However, the Bernoulli random variable can be applied to any binary outcome situation.</a:t>
                </a:r>
              </a:p>
              <a:p>
                <a:r>
                  <a:rPr lang="en-US" altLang="ko-KR" dirty="0"/>
                  <a:t>The probabilities of the outcome sum up to 1 as you can easily check: </a:t>
                </a:r>
                <a14:m>
                  <m:oMath xmlns:m="http://schemas.openxmlformats.org/officeDocument/2006/math">
                    <m:d>
                      <m:dPr>
                        <m:ctrlPr>
                          <a:rPr lang="en-US" altLang="ko-KR" sz="1200" i="1" dirty="0" smtClean="0">
                            <a:latin typeface="Cambria Math" panose="02040503050406030204" pitchFamily="18" charset="0"/>
                            <a:cs typeface="Times New Roman" panose="02020603050405020304" pitchFamily="18" charset="0"/>
                          </a:rPr>
                        </m:ctrlPr>
                      </m:dPr>
                      <m:e>
                        <m:r>
                          <a:rPr lang="en-US" altLang="ko-KR" sz="1200" i="1" dirty="0" smtClean="0">
                            <a:latin typeface="Cambria Math" panose="02040503050406030204" pitchFamily="18" charset="0"/>
                            <a:cs typeface="Times New Roman" panose="02020603050405020304" pitchFamily="18" charset="0"/>
                          </a:rPr>
                          <m:t>1−</m:t>
                        </m:r>
                        <m:r>
                          <a:rPr lang="en-US" altLang="ko-KR" sz="1200" i="1" dirty="0" smtClean="0">
                            <a:latin typeface="Cambria Math" panose="02040503050406030204" pitchFamily="18" charset="0"/>
                            <a:cs typeface="Times New Roman" panose="02020603050405020304" pitchFamily="18" charset="0"/>
                          </a:rPr>
                          <m:t>𝑝</m:t>
                        </m:r>
                      </m:e>
                    </m:d>
                    <m:r>
                      <a:rPr lang="en-US" altLang="ko-KR" sz="1200" b="0" i="1" dirty="0" smtClean="0">
                        <a:latin typeface="Cambria Math" panose="02040503050406030204" pitchFamily="18" charset="0"/>
                        <a:cs typeface="Times New Roman" panose="02020603050405020304" pitchFamily="18" charset="0"/>
                      </a:rPr>
                      <m:t>+</m:t>
                    </m:r>
                    <m:r>
                      <a:rPr lang="en-US" altLang="ko-KR" sz="1200" b="0" i="1" dirty="0" smtClean="0">
                        <a:latin typeface="Cambria Math" panose="02040503050406030204" pitchFamily="18" charset="0"/>
                        <a:cs typeface="Times New Roman" panose="02020603050405020304" pitchFamily="18" charset="0"/>
                      </a:rPr>
                      <m:t>𝑝</m:t>
                    </m:r>
                    <m:r>
                      <a:rPr lang="en-US" altLang="ko-KR" sz="1200" b="0" i="1" dirty="0" smtClean="0">
                        <a:latin typeface="Cambria Math" panose="02040503050406030204" pitchFamily="18" charset="0"/>
                        <a:cs typeface="Times New Roman" panose="02020603050405020304" pitchFamily="18" charset="0"/>
                      </a:rPr>
                      <m:t>=1</m:t>
                    </m:r>
                  </m:oMath>
                </a14:m>
                <a:r>
                  <a:rPr lang="en-US" altLang="ko-KR" sz="1200" i="1" dirty="0">
                    <a:latin typeface="Times New Roman" panose="02020603050405020304" pitchFamily="18" charset="0"/>
                    <a:cs typeface="Times New Roman" panose="02020603050405020304" pitchFamily="18" charset="0"/>
                  </a:rPr>
                  <a:t>.</a:t>
                </a:r>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However, the Bernoulli random variable can be applied to any binary outcome situation.</a:t>
                </a:r>
              </a:p>
              <a:p>
                <a:r>
                  <a:rPr lang="en-US" altLang="ko-KR" dirty="0"/>
                  <a:t>The probabilities of the outcome sum up to 1 as you can easily check: </a:t>
                </a:r>
                <a:r>
                  <a:rPr lang="en-US" altLang="ko-KR" sz="1200" i="0" dirty="0">
                    <a:latin typeface="Cambria Math" panose="02040503050406030204" pitchFamily="18" charset="0"/>
                    <a:cs typeface="Times New Roman" panose="02020603050405020304" pitchFamily="18" charset="0"/>
                  </a:rPr>
                  <a:t>(1−𝑝)</a:t>
                </a:r>
                <a:r>
                  <a:rPr lang="en-US" altLang="ko-KR" sz="1200" b="0" i="0" dirty="0">
                    <a:latin typeface="Cambria Math" panose="02040503050406030204" pitchFamily="18" charset="0"/>
                    <a:cs typeface="Times New Roman" panose="02020603050405020304" pitchFamily="18" charset="0"/>
                  </a:rPr>
                  <a:t>+𝑝=1</a:t>
                </a:r>
                <a:r>
                  <a:rPr lang="en-US" altLang="ko-KR" sz="1200" i="1" dirty="0">
                    <a:latin typeface="Times New Roman" panose="02020603050405020304" pitchFamily="18" charset="0"/>
                    <a:cs typeface="Times New Roman" panose="02020603050405020304" pitchFamily="18" charset="0"/>
                  </a:rPr>
                  <a:t>.</a:t>
                </a:r>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2442638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In the probability distribution function </a:t>
                </a:r>
                <a14:m>
                  <m:oMath xmlns:m="http://schemas.openxmlformats.org/officeDocument/2006/math">
                    <m:r>
                      <a:rPr lang="en-US" altLang="ko-KR" sz="1200" i="1" smtClean="0">
                        <a:solidFill>
                          <a:schemeClr val="tx1"/>
                        </a:solidFill>
                        <a:latin typeface="Cambria Math" panose="02040503050406030204" pitchFamily="18" charset="0"/>
                      </a:rPr>
                      <m:t>𝑃</m:t>
                    </m:r>
                    <m:d>
                      <m:dPr>
                        <m:ctrlPr>
                          <a:rPr lang="en-US" altLang="ko-KR" sz="1200" i="1">
                            <a:solidFill>
                              <a:schemeClr val="tx1"/>
                            </a:solidFill>
                            <a:latin typeface="Cambria Math" panose="02040503050406030204" pitchFamily="18" charset="0"/>
                          </a:rPr>
                        </m:ctrlPr>
                      </m:dPr>
                      <m:e>
                        <m:r>
                          <a:rPr lang="en-US" altLang="ko-KR" sz="1200" i="1">
                            <a:solidFill>
                              <a:schemeClr val="tx1"/>
                            </a:solidFill>
                            <a:latin typeface="Cambria Math" panose="02040503050406030204" pitchFamily="18" charset="0"/>
                          </a:rPr>
                          <m:t>𝑥</m:t>
                        </m:r>
                      </m:e>
                    </m:d>
                    <m:r>
                      <a:rPr lang="en-US" altLang="ko-KR" sz="1200">
                        <a:solidFill>
                          <a:schemeClr val="tx1"/>
                        </a:solidFill>
                        <a:latin typeface="Cambria Math" panose="02040503050406030204" pitchFamily="18" charset="0"/>
                      </a:rPr>
                      <m:t>=</m:t>
                    </m:r>
                    <m:sSup>
                      <m:sSupPr>
                        <m:ctrlPr>
                          <a:rPr lang="en-US" altLang="ko-KR" sz="1200" i="1">
                            <a:solidFill>
                              <a:schemeClr val="tx1"/>
                            </a:solidFill>
                            <a:latin typeface="Cambria Math" panose="02040503050406030204" pitchFamily="18" charset="0"/>
                          </a:rPr>
                        </m:ctrlPr>
                      </m:sSupPr>
                      <m:e>
                        <m:r>
                          <a:rPr lang="en-US" altLang="ko-KR" sz="1200" i="1">
                            <a:solidFill>
                              <a:schemeClr val="tx1"/>
                            </a:solidFill>
                            <a:latin typeface="Cambria Math" panose="02040503050406030204" pitchFamily="18" charset="0"/>
                          </a:rPr>
                          <m:t>𝑝</m:t>
                        </m:r>
                      </m:e>
                      <m:sup>
                        <m:r>
                          <a:rPr lang="en-US" altLang="ko-KR" sz="1200" i="1">
                            <a:solidFill>
                              <a:schemeClr val="tx1"/>
                            </a:solidFill>
                            <a:latin typeface="Cambria Math" panose="02040503050406030204" pitchFamily="18" charset="0"/>
                          </a:rPr>
                          <m:t>𝑥</m:t>
                        </m:r>
                      </m:sup>
                    </m:sSup>
                    <m:sSup>
                      <m:sSupPr>
                        <m:ctrlPr>
                          <a:rPr lang="en-US" altLang="ko-KR" sz="1200" i="1">
                            <a:solidFill>
                              <a:schemeClr val="tx1"/>
                            </a:solidFill>
                            <a:latin typeface="Cambria Math" panose="02040503050406030204" pitchFamily="18" charset="0"/>
                          </a:rPr>
                        </m:ctrlPr>
                      </m:sSupPr>
                      <m:e>
                        <m:d>
                          <m:dPr>
                            <m:ctrlPr>
                              <a:rPr lang="en-US" altLang="ko-KR" sz="1200" i="1">
                                <a:solidFill>
                                  <a:schemeClr val="tx1"/>
                                </a:solidFill>
                                <a:latin typeface="Cambria Math" panose="02040503050406030204" pitchFamily="18" charset="0"/>
                              </a:rPr>
                            </m:ctrlPr>
                          </m:dPr>
                          <m:e>
                            <m:r>
                              <a:rPr lang="en-US" altLang="ko-KR" sz="1200" i="1">
                                <a:solidFill>
                                  <a:schemeClr val="tx1"/>
                                </a:solidFill>
                                <a:latin typeface="Cambria Math" panose="02040503050406030204" pitchFamily="18" charset="0"/>
                              </a:rPr>
                              <m:t>1</m:t>
                            </m:r>
                            <m:r>
                              <a:rPr lang="en-US" altLang="ko-KR" sz="1200" i="1">
                                <a:solidFill>
                                  <a:schemeClr val="tx1"/>
                                </a:solidFill>
                                <a:latin typeface="Cambria Math" panose="02040503050406030204" pitchFamily="18" charset="0"/>
                              </a:rPr>
                              <m:t>−</m:t>
                            </m:r>
                            <m:r>
                              <a:rPr lang="en-US" altLang="ko-KR" sz="1200" i="1">
                                <a:solidFill>
                                  <a:schemeClr val="tx1"/>
                                </a:solidFill>
                                <a:latin typeface="Cambria Math" panose="02040503050406030204" pitchFamily="18" charset="0"/>
                              </a:rPr>
                              <m:t>𝑝</m:t>
                            </m:r>
                          </m:e>
                        </m:d>
                        <m:r>
                          <m:rPr>
                            <m:nor/>
                          </m:rPr>
                          <a:rPr lang="en-US" altLang="ko-KR" sz="1200" dirty="0">
                            <a:solidFill>
                              <a:schemeClr val="tx1"/>
                            </a:solidFill>
                            <a:latin typeface="Times New Roman" panose="02020603050405020304" pitchFamily="18" charset="0"/>
                            <a:cs typeface="Times New Roman" panose="02020603050405020304" pitchFamily="18" charset="0"/>
                          </a:rPr>
                          <m:t> </m:t>
                        </m:r>
                      </m:e>
                      <m:sup>
                        <m:r>
                          <a:rPr lang="en-US" altLang="ko-KR" sz="1200" i="1">
                            <a:solidFill>
                              <a:schemeClr val="tx1"/>
                            </a:solidFill>
                            <a:latin typeface="Cambria Math" panose="02040503050406030204" pitchFamily="18" charset="0"/>
                          </a:rPr>
                          <m:t>1</m:t>
                        </m:r>
                        <m:r>
                          <a:rPr lang="en-US" altLang="ko-KR" sz="1200" i="1">
                            <a:solidFill>
                              <a:schemeClr val="tx1"/>
                            </a:solidFill>
                            <a:latin typeface="Cambria Math" panose="02040503050406030204" pitchFamily="18" charset="0"/>
                          </a:rPr>
                          <m:t>−</m:t>
                        </m:r>
                        <m:r>
                          <a:rPr lang="en-US" altLang="ko-KR" sz="1200" i="1">
                            <a:solidFill>
                              <a:schemeClr val="tx1"/>
                            </a:solidFill>
                            <a:latin typeface="Cambria Math" panose="02040503050406030204" pitchFamily="18" charset="0"/>
                          </a:rPr>
                          <m:t>𝑥</m:t>
                        </m:r>
                      </m:sup>
                    </m:sSup>
                  </m:oMath>
                </a14:m>
                <a:r>
                  <a:rPr lang="en-US" altLang="ko-KR" dirty="0"/>
                  <a:t>, </a:t>
                </a:r>
                <a14:m>
                  <m:oMath xmlns:m="http://schemas.openxmlformats.org/officeDocument/2006/math">
                    <m:r>
                      <a:rPr lang="en-US" altLang="ko-KR" i="1" dirty="0" smtClean="0">
                        <a:latin typeface="Cambria Math" panose="02040503050406030204" pitchFamily="18" charset="0"/>
                      </a:rPr>
                      <m:t>𝑥</m:t>
                    </m:r>
                  </m:oMath>
                </a14:m>
                <a:r>
                  <a:rPr lang="en-US" altLang="ko-KR" dirty="0"/>
                  <a:t> can be either 0 or 1. </a:t>
                </a:r>
              </a:p>
              <a:p>
                <a:r>
                  <a:rPr lang="en-US" altLang="ko-KR" dirty="0"/>
                  <a:t>When </a:t>
                </a:r>
                <a14:m>
                  <m:oMath xmlns:m="http://schemas.openxmlformats.org/officeDocument/2006/math">
                    <m:r>
                      <a:rPr lang="en-US" altLang="ko-KR" i="1" dirty="0" smtClean="0">
                        <a:latin typeface="Cambria Math" panose="02040503050406030204" pitchFamily="18" charset="0"/>
                      </a:rPr>
                      <m:t>𝑥</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0</m:t>
                    </m:r>
                  </m:oMath>
                </a14:m>
                <a:r>
                  <a:rPr lang="en-US" altLang="ko-KR" dirty="0"/>
                  <a:t>, you can see that </a:t>
                </a:r>
                <a14:m>
                  <m:oMath xmlns:m="http://schemas.openxmlformats.org/officeDocument/2006/math">
                    <m:r>
                      <a:rPr lang="en-US" altLang="ko-KR" sz="1200" i="1" smtClean="0">
                        <a:solidFill>
                          <a:schemeClr val="tx1"/>
                        </a:solidFill>
                        <a:latin typeface="Cambria Math" panose="02040503050406030204" pitchFamily="18" charset="0"/>
                      </a:rPr>
                      <m:t>𝑃</m:t>
                    </m:r>
                    <m:d>
                      <m:dPr>
                        <m:ctrlPr>
                          <a:rPr lang="en-US" altLang="ko-KR" sz="1200" i="1">
                            <a:solidFill>
                              <a:schemeClr val="tx1"/>
                            </a:solidFill>
                            <a:latin typeface="Cambria Math" panose="02040503050406030204" pitchFamily="18" charset="0"/>
                          </a:rPr>
                        </m:ctrlPr>
                      </m:dPr>
                      <m:e>
                        <m:r>
                          <a:rPr lang="en-US" altLang="ko-KR" sz="1200" b="0" i="1" smtClean="0">
                            <a:solidFill>
                              <a:schemeClr val="tx1"/>
                            </a:solidFill>
                            <a:latin typeface="Cambria Math" panose="02040503050406030204" pitchFamily="18" charset="0"/>
                          </a:rPr>
                          <m:t>0</m:t>
                        </m:r>
                      </m:e>
                    </m:d>
                    <m:r>
                      <a:rPr lang="en-US" altLang="ko-KR" sz="1200">
                        <a:solidFill>
                          <a:schemeClr val="tx1"/>
                        </a:solidFill>
                        <a:latin typeface="Cambria Math" panose="02040503050406030204" pitchFamily="18" charset="0"/>
                      </a:rPr>
                      <m:t>=</m:t>
                    </m:r>
                    <m:sSup>
                      <m:sSupPr>
                        <m:ctrlPr>
                          <a:rPr lang="en-US" altLang="ko-KR" sz="1200" i="1">
                            <a:solidFill>
                              <a:schemeClr val="tx1"/>
                            </a:solidFill>
                            <a:latin typeface="Cambria Math" panose="02040503050406030204" pitchFamily="18" charset="0"/>
                          </a:rPr>
                        </m:ctrlPr>
                      </m:sSupPr>
                      <m:e>
                        <m:r>
                          <a:rPr lang="en-US" altLang="ko-KR" sz="1200" i="1">
                            <a:solidFill>
                              <a:schemeClr val="tx1"/>
                            </a:solidFill>
                            <a:latin typeface="Cambria Math" panose="02040503050406030204" pitchFamily="18" charset="0"/>
                          </a:rPr>
                          <m:t>𝑝</m:t>
                        </m:r>
                      </m:e>
                      <m:sup>
                        <m:r>
                          <a:rPr lang="en-US" altLang="ko-KR" sz="1200" b="0" i="1" smtClean="0">
                            <a:solidFill>
                              <a:schemeClr val="tx1"/>
                            </a:solidFill>
                            <a:latin typeface="Cambria Math" panose="02040503050406030204" pitchFamily="18" charset="0"/>
                          </a:rPr>
                          <m:t>0</m:t>
                        </m:r>
                      </m:sup>
                    </m:sSup>
                    <m:sSup>
                      <m:sSupPr>
                        <m:ctrlPr>
                          <a:rPr lang="en-US" altLang="ko-KR" sz="1200" i="1">
                            <a:solidFill>
                              <a:schemeClr val="tx1"/>
                            </a:solidFill>
                            <a:latin typeface="Cambria Math" panose="02040503050406030204" pitchFamily="18" charset="0"/>
                          </a:rPr>
                        </m:ctrlPr>
                      </m:sSupPr>
                      <m:e>
                        <m:d>
                          <m:dPr>
                            <m:ctrlPr>
                              <a:rPr lang="en-US" altLang="ko-KR" sz="1200" i="1">
                                <a:solidFill>
                                  <a:schemeClr val="tx1"/>
                                </a:solidFill>
                                <a:latin typeface="Cambria Math" panose="02040503050406030204" pitchFamily="18" charset="0"/>
                              </a:rPr>
                            </m:ctrlPr>
                          </m:dPr>
                          <m:e>
                            <m:r>
                              <a:rPr lang="en-US" altLang="ko-KR" sz="1200" i="1">
                                <a:solidFill>
                                  <a:schemeClr val="tx1"/>
                                </a:solidFill>
                                <a:latin typeface="Cambria Math" panose="02040503050406030204" pitchFamily="18" charset="0"/>
                              </a:rPr>
                              <m:t>1</m:t>
                            </m:r>
                            <m:r>
                              <a:rPr lang="en-US" altLang="ko-KR" sz="1200" i="1">
                                <a:solidFill>
                                  <a:schemeClr val="tx1"/>
                                </a:solidFill>
                                <a:latin typeface="Cambria Math" panose="02040503050406030204" pitchFamily="18" charset="0"/>
                              </a:rPr>
                              <m:t>−</m:t>
                            </m:r>
                            <m:r>
                              <a:rPr lang="en-US" altLang="ko-KR" sz="1200" i="1">
                                <a:solidFill>
                                  <a:schemeClr val="tx1"/>
                                </a:solidFill>
                                <a:latin typeface="Cambria Math" panose="02040503050406030204" pitchFamily="18" charset="0"/>
                              </a:rPr>
                              <m:t>𝑝</m:t>
                            </m:r>
                          </m:e>
                        </m:d>
                        <m:r>
                          <m:rPr>
                            <m:nor/>
                          </m:rPr>
                          <a:rPr lang="en-US" altLang="ko-KR" sz="1200" dirty="0">
                            <a:solidFill>
                              <a:schemeClr val="tx1"/>
                            </a:solidFill>
                            <a:latin typeface="Times New Roman" panose="02020603050405020304" pitchFamily="18" charset="0"/>
                            <a:cs typeface="Times New Roman" panose="02020603050405020304" pitchFamily="18" charset="0"/>
                          </a:rPr>
                          <m:t> </m:t>
                        </m:r>
                      </m:e>
                      <m:sup>
                        <m:r>
                          <a:rPr lang="en-US" altLang="ko-KR" sz="1200" i="1">
                            <a:solidFill>
                              <a:schemeClr val="tx1"/>
                            </a:solidFill>
                            <a:latin typeface="Cambria Math" panose="02040503050406030204" pitchFamily="18" charset="0"/>
                          </a:rPr>
                          <m:t>1</m:t>
                        </m:r>
                        <m:r>
                          <a:rPr lang="en-US" altLang="ko-KR" sz="1200" i="1">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0</m:t>
                        </m:r>
                      </m:sup>
                    </m:sSup>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m:t>
                    </m:r>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𝑝</m:t>
                    </m:r>
                    <m:r>
                      <a:rPr lang="en-US" altLang="ko-KR" sz="1200" b="0" i="1" smtClean="0">
                        <a:solidFill>
                          <a:schemeClr val="tx1"/>
                        </a:solidFill>
                        <a:latin typeface="Cambria Math" panose="02040503050406030204" pitchFamily="18" charset="0"/>
                      </a:rPr>
                      <m:t>)</m:t>
                    </m:r>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a:t>
                </a:r>
                <a14:m>
                  <m:oMath xmlns:m="http://schemas.openxmlformats.org/officeDocument/2006/math">
                    <m:r>
                      <a:rPr lang="en-US" altLang="ko-KR" i="1" dirty="0" smtClean="0">
                        <a:latin typeface="Cambria Math" panose="02040503050406030204" pitchFamily="18" charset="0"/>
                      </a:rPr>
                      <m:t>𝑥</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1</m:t>
                    </m:r>
                  </m:oMath>
                </a14:m>
                <a:r>
                  <a:rPr lang="en-US" altLang="ko-KR" dirty="0"/>
                  <a:t>, you</a:t>
                </a:r>
                <a:r>
                  <a:rPr lang="en-US" altLang="ko-KR" baseline="0" dirty="0"/>
                  <a:t> </a:t>
                </a:r>
                <a:r>
                  <a:rPr lang="en-US" altLang="ko-KR" dirty="0"/>
                  <a:t>can see that </a:t>
                </a:r>
                <a14:m>
                  <m:oMath xmlns:m="http://schemas.openxmlformats.org/officeDocument/2006/math">
                    <m:r>
                      <a:rPr lang="en-US" altLang="ko-KR" sz="1200" i="1" smtClean="0">
                        <a:solidFill>
                          <a:schemeClr val="tx1"/>
                        </a:solidFill>
                        <a:latin typeface="Cambria Math" panose="02040503050406030204" pitchFamily="18" charset="0"/>
                      </a:rPr>
                      <m:t>𝑃</m:t>
                    </m:r>
                    <m:d>
                      <m:dPr>
                        <m:ctrlPr>
                          <a:rPr lang="en-US" altLang="ko-KR" sz="1200" i="1">
                            <a:solidFill>
                              <a:schemeClr val="tx1"/>
                            </a:solidFill>
                            <a:latin typeface="Cambria Math" panose="02040503050406030204" pitchFamily="18" charset="0"/>
                          </a:rPr>
                        </m:ctrlPr>
                      </m:dPr>
                      <m:e>
                        <m:r>
                          <a:rPr lang="en-US" altLang="ko-KR" sz="1200" b="0" i="1" smtClean="0">
                            <a:solidFill>
                              <a:schemeClr val="tx1"/>
                            </a:solidFill>
                            <a:latin typeface="Cambria Math" panose="02040503050406030204" pitchFamily="18" charset="0"/>
                          </a:rPr>
                          <m:t>1</m:t>
                        </m:r>
                      </m:e>
                    </m:d>
                    <m:r>
                      <a:rPr lang="en-US" altLang="ko-KR" sz="1200">
                        <a:solidFill>
                          <a:schemeClr val="tx1"/>
                        </a:solidFill>
                        <a:latin typeface="Cambria Math" panose="02040503050406030204" pitchFamily="18" charset="0"/>
                      </a:rPr>
                      <m:t>=</m:t>
                    </m:r>
                    <m:sSup>
                      <m:sSupPr>
                        <m:ctrlPr>
                          <a:rPr lang="en-US" altLang="ko-KR" sz="1200" i="1">
                            <a:solidFill>
                              <a:schemeClr val="tx1"/>
                            </a:solidFill>
                            <a:latin typeface="Cambria Math" panose="02040503050406030204" pitchFamily="18" charset="0"/>
                          </a:rPr>
                        </m:ctrlPr>
                      </m:sSupPr>
                      <m:e>
                        <m:r>
                          <a:rPr lang="en-US" altLang="ko-KR" sz="1200" i="1">
                            <a:solidFill>
                              <a:schemeClr val="tx1"/>
                            </a:solidFill>
                            <a:latin typeface="Cambria Math" panose="02040503050406030204" pitchFamily="18" charset="0"/>
                          </a:rPr>
                          <m:t>𝑝</m:t>
                        </m:r>
                      </m:e>
                      <m:sup>
                        <m:r>
                          <a:rPr lang="en-US" altLang="ko-KR" sz="1200" b="0" i="1" smtClean="0">
                            <a:solidFill>
                              <a:schemeClr val="tx1"/>
                            </a:solidFill>
                            <a:latin typeface="Cambria Math" panose="02040503050406030204" pitchFamily="18" charset="0"/>
                          </a:rPr>
                          <m:t>1</m:t>
                        </m:r>
                      </m:sup>
                    </m:sSup>
                    <m:sSup>
                      <m:sSupPr>
                        <m:ctrlPr>
                          <a:rPr lang="en-US" altLang="ko-KR" sz="1200" i="1">
                            <a:solidFill>
                              <a:schemeClr val="tx1"/>
                            </a:solidFill>
                            <a:latin typeface="Cambria Math" panose="02040503050406030204" pitchFamily="18" charset="0"/>
                          </a:rPr>
                        </m:ctrlPr>
                      </m:sSupPr>
                      <m:e>
                        <m:d>
                          <m:dPr>
                            <m:ctrlPr>
                              <a:rPr lang="en-US" altLang="ko-KR" sz="1200" i="1">
                                <a:solidFill>
                                  <a:schemeClr val="tx1"/>
                                </a:solidFill>
                                <a:latin typeface="Cambria Math" panose="02040503050406030204" pitchFamily="18" charset="0"/>
                              </a:rPr>
                            </m:ctrlPr>
                          </m:dPr>
                          <m:e>
                            <m:r>
                              <a:rPr lang="en-US" altLang="ko-KR" sz="1200" i="1">
                                <a:solidFill>
                                  <a:schemeClr val="tx1"/>
                                </a:solidFill>
                                <a:latin typeface="Cambria Math" panose="02040503050406030204" pitchFamily="18" charset="0"/>
                              </a:rPr>
                              <m:t>1</m:t>
                            </m:r>
                            <m:r>
                              <a:rPr lang="en-US" altLang="ko-KR" sz="1200" i="1">
                                <a:solidFill>
                                  <a:schemeClr val="tx1"/>
                                </a:solidFill>
                                <a:latin typeface="Cambria Math" panose="02040503050406030204" pitchFamily="18" charset="0"/>
                              </a:rPr>
                              <m:t>−</m:t>
                            </m:r>
                            <m:r>
                              <a:rPr lang="en-US" altLang="ko-KR" sz="1200" i="1">
                                <a:solidFill>
                                  <a:schemeClr val="tx1"/>
                                </a:solidFill>
                                <a:latin typeface="Cambria Math" panose="02040503050406030204" pitchFamily="18" charset="0"/>
                              </a:rPr>
                              <m:t>𝑝</m:t>
                            </m:r>
                          </m:e>
                        </m:d>
                        <m:r>
                          <m:rPr>
                            <m:nor/>
                          </m:rPr>
                          <a:rPr lang="en-US" altLang="ko-KR" sz="1200" dirty="0">
                            <a:solidFill>
                              <a:schemeClr val="tx1"/>
                            </a:solidFill>
                            <a:latin typeface="Times New Roman" panose="02020603050405020304" pitchFamily="18" charset="0"/>
                            <a:cs typeface="Times New Roman" panose="02020603050405020304" pitchFamily="18" charset="0"/>
                          </a:rPr>
                          <m:t> </m:t>
                        </m:r>
                      </m:e>
                      <m:sup>
                        <m:r>
                          <a:rPr lang="en-US" altLang="ko-KR" sz="1200" i="1">
                            <a:solidFill>
                              <a:schemeClr val="tx1"/>
                            </a:solidFill>
                            <a:latin typeface="Cambria Math" panose="02040503050406030204" pitchFamily="18" charset="0"/>
                          </a:rPr>
                          <m:t>1</m:t>
                        </m:r>
                        <m:r>
                          <a:rPr lang="en-US" altLang="ko-KR" sz="1200" i="1">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1</m:t>
                        </m:r>
                      </m:sup>
                    </m:sSup>
                    <m:r>
                      <a:rPr lang="en-US" altLang="ko-KR" sz="1200" b="0" i="1" smtClean="0">
                        <a:solidFill>
                          <a:schemeClr val="tx1"/>
                        </a:solidFill>
                        <a:latin typeface="Cambria Math" panose="02040503050406030204" pitchFamily="18" charset="0"/>
                      </a:rPr>
                      <m:t>=</m:t>
                    </m:r>
                    <m:r>
                      <a:rPr lang="en-US" altLang="ko-KR" sz="1200" b="0" i="1" smtClean="0">
                        <a:solidFill>
                          <a:schemeClr val="tx1"/>
                        </a:solidFill>
                        <a:latin typeface="Cambria Math" panose="02040503050406030204" pitchFamily="18" charset="0"/>
                      </a:rPr>
                      <m:t>𝑝</m:t>
                    </m:r>
                  </m:oMath>
                </a14:m>
                <a:r>
                  <a:rPr lang="en-US" altLang="ko-KR" dirty="0"/>
                  <a:t>.</a:t>
                </a:r>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In the probability distribution function </a:t>
                </a:r>
                <a:r>
                  <a:rPr lang="en-US" altLang="ko-KR" sz="1200" i="0">
                    <a:solidFill>
                      <a:schemeClr val="tx1"/>
                    </a:solidFill>
                    <a:latin typeface="Cambria Math" panose="02040503050406030204" pitchFamily="18" charset="0"/>
                  </a:rPr>
                  <a:t>𝑃(𝑥)=𝑝^𝑥 (1−𝑝)</a:t>
                </a:r>
                <a:r>
                  <a:rPr lang="en-US" altLang="ko-KR" sz="1200" i="0" dirty="0">
                    <a:solidFill>
                      <a:schemeClr val="tx1"/>
                    </a:solidFill>
                    <a:latin typeface="Cambria Math" panose="02040503050406030204" pitchFamily="18" charset="0"/>
                  </a:rPr>
                  <a:t>"</a:t>
                </a:r>
                <a:r>
                  <a:rPr lang="en-US" altLang="ko-KR" sz="1200" i="0" dirty="0">
                    <a:solidFill>
                      <a:schemeClr val="tx1"/>
                    </a:solidFill>
                    <a:latin typeface="Times New Roman" panose="02020603050405020304" pitchFamily="18" charset="0"/>
                    <a:cs typeface="Times New Roman" panose="02020603050405020304" pitchFamily="18" charset="0"/>
                  </a:rPr>
                  <a:t> </a:t>
                </a:r>
                <a:r>
                  <a:rPr lang="en-US" altLang="ko-KR" sz="1200" i="0" dirty="0">
                    <a:solidFill>
                      <a:schemeClr val="tx1"/>
                    </a:solidFill>
                    <a:latin typeface="Cambria Math" panose="02040503050406030204" pitchFamily="18" charset="0"/>
                    <a:cs typeface="Times New Roman" panose="02020603050405020304" pitchFamily="18" charset="0"/>
                  </a:rPr>
                  <a:t>" </a:t>
                </a:r>
                <a:r>
                  <a:rPr lang="en-US" altLang="ko-KR" sz="1200" i="0">
                    <a:solidFill>
                      <a:schemeClr val="tx1"/>
                    </a:solidFill>
                    <a:latin typeface="Cambria Math" panose="02040503050406030204" pitchFamily="18" charset="0"/>
                    <a:cs typeface="Times New Roman" panose="02020603050405020304" pitchFamily="18" charset="0"/>
                  </a:rPr>
                  <a:t>^(</a:t>
                </a:r>
                <a:r>
                  <a:rPr lang="en-US" altLang="ko-KR" sz="1200" i="0">
                    <a:solidFill>
                      <a:schemeClr val="tx1"/>
                    </a:solidFill>
                    <a:latin typeface="Cambria Math" panose="02040503050406030204" pitchFamily="18" charset="0"/>
                  </a:rPr>
                  <a:t>1−𝑥)</a:t>
                </a:r>
                <a:r>
                  <a:rPr lang="en-US" altLang="ko-KR" dirty="0"/>
                  <a:t>, </a:t>
                </a:r>
                <a:r>
                  <a:rPr lang="en-US" altLang="ko-KR" i="0" dirty="0">
                    <a:latin typeface="Cambria Math" panose="02040503050406030204" pitchFamily="18" charset="0"/>
                  </a:rPr>
                  <a:t>𝑥</a:t>
                </a:r>
                <a:r>
                  <a:rPr lang="en-US" altLang="ko-KR" dirty="0"/>
                  <a:t> can be either 0 or 1. </a:t>
                </a:r>
              </a:p>
              <a:p>
                <a:r>
                  <a:rPr lang="en-US" altLang="ko-KR" dirty="0"/>
                  <a:t>When </a:t>
                </a:r>
                <a:r>
                  <a:rPr lang="en-US" altLang="ko-KR" i="0" dirty="0">
                    <a:latin typeface="Cambria Math" panose="02040503050406030204" pitchFamily="18" charset="0"/>
                  </a:rPr>
                  <a:t>𝑥=0</a:t>
                </a:r>
                <a:r>
                  <a:rPr lang="en-US" altLang="ko-KR" dirty="0"/>
                  <a:t>, you can see that </a:t>
                </a:r>
                <a:r>
                  <a:rPr lang="en-US" altLang="ko-KR" sz="1200" i="0">
                    <a:solidFill>
                      <a:schemeClr val="tx1"/>
                    </a:solidFill>
                    <a:latin typeface="Cambria Math" panose="02040503050406030204" pitchFamily="18" charset="0"/>
                  </a:rPr>
                  <a:t>𝑃(</a:t>
                </a:r>
                <a:r>
                  <a:rPr lang="en-US" altLang="ko-KR" sz="1200" b="0" i="0">
                    <a:solidFill>
                      <a:schemeClr val="tx1"/>
                    </a:solidFill>
                    <a:latin typeface="Cambria Math" panose="02040503050406030204" pitchFamily="18" charset="0"/>
                  </a:rPr>
                  <a:t>0)</a:t>
                </a:r>
                <a:r>
                  <a:rPr lang="en-US" altLang="ko-KR" sz="1200" i="0">
                    <a:solidFill>
                      <a:schemeClr val="tx1"/>
                    </a:solidFill>
                    <a:latin typeface="Cambria Math" panose="02040503050406030204" pitchFamily="18" charset="0"/>
                  </a:rPr>
                  <a:t>=𝑝^</a:t>
                </a:r>
                <a:r>
                  <a:rPr lang="en-US" altLang="ko-KR" sz="1200" b="0" i="0">
                    <a:solidFill>
                      <a:schemeClr val="tx1"/>
                    </a:solidFill>
                    <a:latin typeface="Cambria Math" panose="02040503050406030204" pitchFamily="18" charset="0"/>
                  </a:rPr>
                  <a:t>0 </a:t>
                </a:r>
                <a:r>
                  <a:rPr lang="en-US" altLang="ko-KR" sz="1200" i="0">
                    <a:solidFill>
                      <a:schemeClr val="tx1"/>
                    </a:solidFill>
                    <a:latin typeface="Cambria Math" panose="02040503050406030204" pitchFamily="18" charset="0"/>
                  </a:rPr>
                  <a:t>(1−𝑝)</a:t>
                </a:r>
                <a:r>
                  <a:rPr lang="en-US" altLang="ko-KR" sz="1200" i="0" dirty="0">
                    <a:solidFill>
                      <a:schemeClr val="tx1"/>
                    </a:solidFill>
                    <a:latin typeface="Cambria Math" panose="02040503050406030204" pitchFamily="18" charset="0"/>
                  </a:rPr>
                  <a:t>"</a:t>
                </a:r>
                <a:r>
                  <a:rPr lang="en-US" altLang="ko-KR" sz="1200" i="0" dirty="0">
                    <a:solidFill>
                      <a:schemeClr val="tx1"/>
                    </a:solidFill>
                    <a:latin typeface="Times New Roman" panose="02020603050405020304" pitchFamily="18" charset="0"/>
                    <a:cs typeface="Times New Roman" panose="02020603050405020304" pitchFamily="18" charset="0"/>
                  </a:rPr>
                  <a:t> </a:t>
                </a:r>
                <a:r>
                  <a:rPr lang="en-US" altLang="ko-KR" sz="1200" i="0" dirty="0">
                    <a:solidFill>
                      <a:schemeClr val="tx1"/>
                    </a:solidFill>
                    <a:latin typeface="Cambria Math" panose="02040503050406030204" pitchFamily="18" charset="0"/>
                    <a:cs typeface="Times New Roman" panose="02020603050405020304" pitchFamily="18" charset="0"/>
                  </a:rPr>
                  <a:t>" </a:t>
                </a:r>
                <a:r>
                  <a:rPr lang="en-US" altLang="ko-KR" sz="1200" i="0">
                    <a:solidFill>
                      <a:schemeClr val="tx1"/>
                    </a:solidFill>
                    <a:latin typeface="Cambria Math" panose="02040503050406030204" pitchFamily="18" charset="0"/>
                    <a:cs typeface="Times New Roman" panose="02020603050405020304" pitchFamily="18" charset="0"/>
                  </a:rPr>
                  <a:t>^(</a:t>
                </a:r>
                <a:r>
                  <a:rPr lang="en-US" altLang="ko-KR" sz="1200" i="0">
                    <a:solidFill>
                      <a:schemeClr val="tx1"/>
                    </a:solidFill>
                    <a:latin typeface="Cambria Math" panose="02040503050406030204" pitchFamily="18" charset="0"/>
                  </a:rPr>
                  <a:t>1−</a:t>
                </a:r>
                <a:r>
                  <a:rPr lang="en-US" altLang="ko-KR" sz="1200" b="0" i="0">
                    <a:solidFill>
                      <a:schemeClr val="tx1"/>
                    </a:solidFill>
                    <a:latin typeface="Cambria Math" panose="02040503050406030204" pitchFamily="18" charset="0"/>
                  </a:rPr>
                  <a:t>0)=(1−𝑝)</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a:t>
                </a:r>
                <a:r>
                  <a:rPr lang="en-US" altLang="ko-KR" i="0" dirty="0">
                    <a:latin typeface="Cambria Math" panose="02040503050406030204" pitchFamily="18" charset="0"/>
                  </a:rPr>
                  <a:t>𝑥=1</a:t>
                </a:r>
                <a:r>
                  <a:rPr lang="en-US" altLang="ko-KR" dirty="0"/>
                  <a:t>, you</a:t>
                </a:r>
                <a:r>
                  <a:rPr lang="en-US" altLang="ko-KR" baseline="0" dirty="0"/>
                  <a:t> </a:t>
                </a:r>
                <a:r>
                  <a:rPr lang="en-US" altLang="ko-KR" dirty="0"/>
                  <a:t>can see that </a:t>
                </a:r>
                <a:r>
                  <a:rPr lang="en-US" altLang="ko-KR" sz="1200" i="0">
                    <a:solidFill>
                      <a:schemeClr val="tx1"/>
                    </a:solidFill>
                    <a:latin typeface="Cambria Math" panose="02040503050406030204" pitchFamily="18" charset="0"/>
                  </a:rPr>
                  <a:t>𝑃(</a:t>
                </a:r>
                <a:r>
                  <a:rPr lang="en-US" altLang="ko-KR" sz="1200" b="0" i="0">
                    <a:solidFill>
                      <a:schemeClr val="tx1"/>
                    </a:solidFill>
                    <a:latin typeface="Cambria Math" panose="02040503050406030204" pitchFamily="18" charset="0"/>
                  </a:rPr>
                  <a:t>1)</a:t>
                </a:r>
                <a:r>
                  <a:rPr lang="en-US" altLang="ko-KR" sz="1200" i="0">
                    <a:solidFill>
                      <a:schemeClr val="tx1"/>
                    </a:solidFill>
                    <a:latin typeface="Cambria Math" panose="02040503050406030204" pitchFamily="18" charset="0"/>
                  </a:rPr>
                  <a:t>=𝑝^</a:t>
                </a:r>
                <a:r>
                  <a:rPr lang="en-US" altLang="ko-KR" sz="1200" b="0" i="0">
                    <a:solidFill>
                      <a:schemeClr val="tx1"/>
                    </a:solidFill>
                    <a:latin typeface="Cambria Math" panose="02040503050406030204" pitchFamily="18" charset="0"/>
                  </a:rPr>
                  <a:t>1 </a:t>
                </a:r>
                <a:r>
                  <a:rPr lang="en-US" altLang="ko-KR" sz="1200" i="0">
                    <a:solidFill>
                      <a:schemeClr val="tx1"/>
                    </a:solidFill>
                    <a:latin typeface="Cambria Math" panose="02040503050406030204" pitchFamily="18" charset="0"/>
                  </a:rPr>
                  <a:t>(1−𝑝)</a:t>
                </a:r>
                <a:r>
                  <a:rPr lang="en-US" altLang="ko-KR" sz="1200" i="0" dirty="0">
                    <a:solidFill>
                      <a:schemeClr val="tx1"/>
                    </a:solidFill>
                    <a:latin typeface="Cambria Math" panose="02040503050406030204" pitchFamily="18" charset="0"/>
                  </a:rPr>
                  <a:t>"</a:t>
                </a:r>
                <a:r>
                  <a:rPr lang="en-US" altLang="ko-KR" sz="1200" i="0" dirty="0">
                    <a:solidFill>
                      <a:schemeClr val="tx1"/>
                    </a:solidFill>
                    <a:latin typeface="Times New Roman" panose="02020603050405020304" pitchFamily="18" charset="0"/>
                    <a:cs typeface="Times New Roman" panose="02020603050405020304" pitchFamily="18" charset="0"/>
                  </a:rPr>
                  <a:t> </a:t>
                </a:r>
                <a:r>
                  <a:rPr lang="en-US" altLang="ko-KR" sz="1200" i="0" dirty="0">
                    <a:solidFill>
                      <a:schemeClr val="tx1"/>
                    </a:solidFill>
                    <a:latin typeface="Cambria Math" panose="02040503050406030204" pitchFamily="18" charset="0"/>
                    <a:cs typeface="Times New Roman" panose="02020603050405020304" pitchFamily="18" charset="0"/>
                  </a:rPr>
                  <a:t>" </a:t>
                </a:r>
                <a:r>
                  <a:rPr lang="en-US" altLang="ko-KR" sz="1200" i="0">
                    <a:solidFill>
                      <a:schemeClr val="tx1"/>
                    </a:solidFill>
                    <a:latin typeface="Cambria Math" panose="02040503050406030204" pitchFamily="18" charset="0"/>
                    <a:cs typeface="Times New Roman" panose="02020603050405020304" pitchFamily="18" charset="0"/>
                  </a:rPr>
                  <a:t>^(</a:t>
                </a:r>
                <a:r>
                  <a:rPr lang="en-US" altLang="ko-KR" sz="1200" i="0">
                    <a:solidFill>
                      <a:schemeClr val="tx1"/>
                    </a:solidFill>
                    <a:latin typeface="Cambria Math" panose="02040503050406030204" pitchFamily="18" charset="0"/>
                  </a:rPr>
                  <a:t>1−</a:t>
                </a:r>
                <a:r>
                  <a:rPr lang="en-US" altLang="ko-KR" sz="1200" b="0" i="0">
                    <a:solidFill>
                      <a:schemeClr val="tx1"/>
                    </a:solidFill>
                    <a:latin typeface="Cambria Math" panose="02040503050406030204" pitchFamily="18" charset="0"/>
                  </a:rPr>
                  <a:t>1)=𝑝</a:t>
                </a:r>
                <a:r>
                  <a:rPr lang="en-US" altLang="ko-KR" dirty="0"/>
                  <a:t>.</a:t>
                </a:r>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17380788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Flipping </a:t>
            </a:r>
            <a:r>
              <a:rPr lang="en-US" altLang="ko-KR" b="1" dirty="0"/>
              <a:t>several</a:t>
            </a:r>
            <a:r>
              <a:rPr lang="en-US" altLang="ko-KR" dirty="0"/>
              <a:t> coins is an example of the Binomial random variable. </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26545320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More formally, a Binomial random variable is the sum of </a:t>
                </a:r>
                <a14:m>
                  <m:oMath xmlns:m="http://schemas.openxmlformats.org/officeDocument/2006/math">
                    <m:r>
                      <a:rPr lang="en-US" altLang="ko-KR" i="1" dirty="0" smtClean="0">
                        <a:latin typeface="Cambria Math" panose="02040503050406030204" pitchFamily="18" charset="0"/>
                      </a:rPr>
                      <m:t>𝑛</m:t>
                    </m:r>
                  </m:oMath>
                </a14:m>
                <a:r>
                  <a:rPr lang="en-US" altLang="ko-KR" dirty="0"/>
                  <a:t> independent Bernoulli random variables.</a:t>
                </a:r>
              </a:p>
              <a:p>
                <a:r>
                  <a:rPr lang="en-US" altLang="ko-KR" dirty="0"/>
                  <a:t>The mean and the variance are those of the Bernoulli multiplied by </a:t>
                </a:r>
                <a14:m>
                  <m:oMath xmlns:m="http://schemas.openxmlformats.org/officeDocument/2006/math">
                    <m:r>
                      <a:rPr lang="en-US" altLang="ko-KR" i="1" dirty="0" smtClean="0">
                        <a:latin typeface="Cambria Math" panose="02040503050406030204" pitchFamily="18" charset="0"/>
                      </a:rPr>
                      <m:t>𝑛</m:t>
                    </m:r>
                  </m:oMath>
                </a14:m>
                <a:r>
                  <a:rPr lang="en-US" altLang="ko-KR" dirty="0"/>
                  <a:t>. </a:t>
                </a:r>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More formally, a Binomial random variable is the sum of </a:t>
                </a:r>
                <a:r>
                  <a:rPr lang="en-US" altLang="ko-KR" i="0" dirty="0">
                    <a:latin typeface="Cambria Math" panose="02040503050406030204" pitchFamily="18" charset="0"/>
                  </a:rPr>
                  <a:t>𝑛</a:t>
                </a:r>
                <a:r>
                  <a:rPr lang="en-US" altLang="ko-KR" dirty="0"/>
                  <a:t> independent Bernoulli random variables.</a:t>
                </a:r>
              </a:p>
              <a:p>
                <a:r>
                  <a:rPr lang="en-US" altLang="ko-KR" dirty="0"/>
                  <a:t>The mean and the variance are those of the Bernoulli multiplied by </a:t>
                </a:r>
                <a:r>
                  <a:rPr lang="en-US" altLang="ko-KR" i="0" dirty="0">
                    <a:latin typeface="Cambria Math" panose="02040503050406030204" pitchFamily="18" charset="0"/>
                  </a:rPr>
                  <a:t>𝑛</a:t>
                </a:r>
                <a:r>
                  <a:rPr lang="en-US" altLang="ko-KR" dirty="0"/>
                  <a:t>. </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3581021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You have this shape for the Binomial probability distribution when </a:t>
                </a:r>
                <a14:m>
                  <m:oMath xmlns:m="http://schemas.openxmlformats.org/officeDocument/2006/math">
                    <m:r>
                      <a:rPr lang="en-US" altLang="ko-KR" i="1" dirty="0" smtClean="0">
                        <a:latin typeface="Cambria Math" panose="02040503050406030204" pitchFamily="18" charset="0"/>
                      </a:rPr>
                      <m:t>𝑛</m:t>
                    </m:r>
                    <m:r>
                      <a:rPr lang="en-US" altLang="ko-KR" i="1" dirty="0" smtClean="0">
                        <a:latin typeface="Cambria Math" panose="02040503050406030204" pitchFamily="18" charset="0"/>
                      </a:rPr>
                      <m:t> = 10 </m:t>
                    </m:r>
                  </m:oMath>
                </a14:m>
                <a:r>
                  <a:rPr lang="en-US" altLang="ko-KR" dirty="0"/>
                  <a:t>and </a:t>
                </a:r>
                <a14:m>
                  <m:oMath xmlns:m="http://schemas.openxmlformats.org/officeDocument/2006/math">
                    <m:r>
                      <a:rPr lang="en-US" altLang="ko-KR" i="1" dirty="0" smtClean="0">
                        <a:latin typeface="Cambria Math" panose="02040503050406030204" pitchFamily="18" charset="0"/>
                      </a:rPr>
                      <m:t>𝑝</m:t>
                    </m:r>
                    <m:r>
                      <a:rPr lang="en-US" altLang="ko-KR" i="1" dirty="0" smtClean="0">
                        <a:latin typeface="Cambria Math" panose="02040503050406030204" pitchFamily="18" charset="0"/>
                      </a:rPr>
                      <m:t> =0.5</m:t>
                    </m:r>
                  </m:oMath>
                </a14:m>
                <a:r>
                  <a:rPr lang="en-US" altLang="ko-KR" dirty="0"/>
                  <a:t>.</a:t>
                </a:r>
              </a:p>
              <a:p>
                <a:r>
                  <a:rPr lang="en-US" altLang="ko-KR" dirty="0"/>
                  <a:t>Please note that</a:t>
                </a:r>
                <a:r>
                  <a:rPr lang="en-US" altLang="ko-KR" baseline="0" dirty="0"/>
                  <a:t> the </a:t>
                </a:r>
                <a:r>
                  <a:rPr lang="en-US" altLang="ko-KR" dirty="0"/>
                  <a:t>mean is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𝑝</m:t>
                    </m:r>
                    <m:r>
                      <a:rPr lang="en-US" altLang="ko-KR" b="0" i="1" smtClean="0">
                        <a:latin typeface="Cambria Math" panose="02040503050406030204" pitchFamily="18" charset="0"/>
                        <a:ea typeface="Cambria Math" panose="02040503050406030204" pitchFamily="18" charset="0"/>
                      </a:rPr>
                      <m:t>=5</m:t>
                    </m:r>
                  </m:oMath>
                </a14:m>
                <a:r>
                  <a:rPr lang="en-US" altLang="ko-KR" dirty="0"/>
                  <a:t> </a:t>
                </a:r>
                <a:r>
                  <a:rPr lang="en-US" altLang="ko-KR" b="1" dirty="0"/>
                  <a:t>coincident</a:t>
                </a:r>
                <a:r>
                  <a:rPr lang="en-US" altLang="ko-KR" dirty="0"/>
                  <a:t> with the peak (the mode).</a:t>
                </a:r>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You have this shape for the Binomial probability distribution when </a:t>
                </a:r>
                <a:r>
                  <a:rPr lang="en-US" altLang="ko-KR" i="0" dirty="0">
                    <a:latin typeface="Cambria Math" panose="02040503050406030204" pitchFamily="18" charset="0"/>
                  </a:rPr>
                  <a:t>𝑛 = 10 </a:t>
                </a:r>
                <a:r>
                  <a:rPr lang="en-US" altLang="ko-KR" dirty="0"/>
                  <a:t>and </a:t>
                </a:r>
                <a:r>
                  <a:rPr lang="en-US" altLang="ko-KR" i="0" dirty="0">
                    <a:latin typeface="Cambria Math" panose="02040503050406030204" pitchFamily="18" charset="0"/>
                  </a:rPr>
                  <a:t>𝑝 =0.5</a:t>
                </a:r>
                <a:r>
                  <a:rPr lang="en-US" altLang="ko-KR" dirty="0"/>
                  <a:t>.</a:t>
                </a:r>
              </a:p>
              <a:p>
                <a:r>
                  <a:rPr lang="en-US" altLang="ko-KR" dirty="0"/>
                  <a:t>Please note that</a:t>
                </a:r>
                <a:r>
                  <a:rPr lang="en-US" altLang="ko-KR" baseline="0" dirty="0"/>
                  <a:t> the </a:t>
                </a:r>
                <a:r>
                  <a:rPr lang="en-US" altLang="ko-KR" dirty="0"/>
                  <a:t>mean is </a:t>
                </a:r>
                <a:r>
                  <a:rPr lang="en-US" altLang="ko-KR" b="0" i="0">
                    <a:latin typeface="Cambria Math" panose="02040503050406030204" pitchFamily="18" charset="0"/>
                  </a:rPr>
                  <a:t>𝑛</a:t>
                </a:r>
                <a:r>
                  <a:rPr lang="en-US" altLang="ko-KR" b="0" i="0">
                    <a:latin typeface="Cambria Math" panose="02040503050406030204" pitchFamily="18" charset="0"/>
                    <a:ea typeface="Cambria Math" panose="02040503050406030204" pitchFamily="18" charset="0"/>
                  </a:rPr>
                  <a:t>×𝑝=5</a:t>
                </a:r>
                <a:r>
                  <a:rPr lang="en-US" altLang="ko-KR" dirty="0"/>
                  <a:t> </a:t>
                </a:r>
                <a:r>
                  <a:rPr lang="en-US" altLang="ko-KR" b="1" dirty="0"/>
                  <a:t>coincident</a:t>
                </a:r>
                <a:r>
                  <a:rPr lang="en-US" altLang="ko-KR" dirty="0"/>
                  <a:t> with the peak (the mode).</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2785164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You have this shape for the Binomial probability distribution when </a:t>
                </a:r>
                <a14:m>
                  <m:oMath xmlns:m="http://schemas.openxmlformats.org/officeDocument/2006/math">
                    <m:r>
                      <a:rPr lang="en-US" altLang="ko-KR" i="1" dirty="0" smtClean="0">
                        <a:latin typeface="Cambria Math" panose="02040503050406030204" pitchFamily="18" charset="0"/>
                      </a:rPr>
                      <m:t>𝑛</m:t>
                    </m:r>
                    <m:r>
                      <a:rPr lang="en-US" altLang="ko-KR" i="1" dirty="0" smtClean="0">
                        <a:latin typeface="Cambria Math" panose="02040503050406030204" pitchFamily="18" charset="0"/>
                      </a:rPr>
                      <m:t> = 10 </m:t>
                    </m:r>
                  </m:oMath>
                </a14:m>
                <a:r>
                  <a:rPr lang="en-US" altLang="ko-KR" dirty="0"/>
                  <a:t>and </a:t>
                </a:r>
                <a14:m>
                  <m:oMath xmlns:m="http://schemas.openxmlformats.org/officeDocument/2006/math">
                    <m:r>
                      <a:rPr lang="en-US" altLang="ko-KR" i="1" dirty="0" smtClean="0">
                        <a:latin typeface="Cambria Math" panose="02040503050406030204" pitchFamily="18" charset="0"/>
                      </a:rPr>
                      <m:t>𝑝</m:t>
                    </m:r>
                    <m:r>
                      <a:rPr lang="en-US" altLang="ko-KR" i="1" dirty="0" smtClean="0">
                        <a:latin typeface="Cambria Math" panose="02040503050406030204" pitchFamily="18" charset="0"/>
                      </a:rPr>
                      <m:t> =0.3</m:t>
                    </m:r>
                  </m:oMath>
                </a14:m>
                <a:r>
                  <a:rPr lang="en-US" altLang="ko-KR" dirty="0"/>
                  <a:t>.</a:t>
                </a:r>
              </a:p>
              <a:p>
                <a:r>
                  <a:rPr lang="en-US" altLang="ko-KR" dirty="0"/>
                  <a:t>Please note that</a:t>
                </a:r>
                <a:r>
                  <a:rPr lang="en-US" altLang="ko-KR" baseline="0" dirty="0"/>
                  <a:t> the </a:t>
                </a:r>
                <a:r>
                  <a:rPr lang="en-US" altLang="ko-KR" dirty="0"/>
                  <a:t>mean is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𝑝</m:t>
                    </m:r>
                    <m:r>
                      <a:rPr lang="en-US" altLang="ko-KR" b="0" i="1" smtClean="0">
                        <a:latin typeface="Cambria Math" panose="02040503050406030204" pitchFamily="18" charset="0"/>
                        <a:ea typeface="Cambria Math" panose="02040503050406030204" pitchFamily="18" charset="0"/>
                      </a:rPr>
                      <m:t>=3</m:t>
                    </m:r>
                  </m:oMath>
                </a14:m>
                <a:r>
                  <a:rPr lang="en-US" altLang="ko-KR" dirty="0"/>
                  <a:t> </a:t>
                </a:r>
                <a:r>
                  <a:rPr lang="en-US" altLang="ko-KR" b="1" dirty="0"/>
                  <a:t>coincident</a:t>
                </a:r>
                <a:r>
                  <a:rPr lang="en-US" altLang="ko-KR" dirty="0"/>
                  <a:t> with the peak (the mode).  </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r>
                  <a:rPr lang="en-US" altLang="ko-KR" dirty="0"/>
                  <a:t>You have this shape for the Binomial probability distribution when </a:t>
                </a:r>
                <a:r>
                  <a:rPr lang="en-US" altLang="ko-KR" i="0" dirty="0">
                    <a:latin typeface="Cambria Math" panose="02040503050406030204" pitchFamily="18" charset="0"/>
                  </a:rPr>
                  <a:t>𝑛 = 10 </a:t>
                </a:r>
                <a:r>
                  <a:rPr lang="en-US" altLang="ko-KR" dirty="0"/>
                  <a:t>and </a:t>
                </a:r>
                <a:r>
                  <a:rPr lang="en-US" altLang="ko-KR" i="0" dirty="0">
                    <a:latin typeface="Cambria Math" panose="02040503050406030204" pitchFamily="18" charset="0"/>
                  </a:rPr>
                  <a:t>𝑝 =0.3</a:t>
                </a:r>
                <a:r>
                  <a:rPr lang="en-US" altLang="ko-KR" dirty="0"/>
                  <a:t>.</a:t>
                </a:r>
              </a:p>
              <a:p>
                <a:r>
                  <a:rPr lang="en-US" altLang="ko-KR" dirty="0"/>
                  <a:t>Please note that</a:t>
                </a:r>
                <a:r>
                  <a:rPr lang="en-US" altLang="ko-KR" baseline="0" dirty="0"/>
                  <a:t> the </a:t>
                </a:r>
                <a:r>
                  <a:rPr lang="en-US" altLang="ko-KR" dirty="0"/>
                  <a:t>mean is </a:t>
                </a:r>
                <a:r>
                  <a:rPr lang="en-US" altLang="ko-KR" b="0" i="0">
                    <a:latin typeface="Cambria Math" panose="02040503050406030204" pitchFamily="18" charset="0"/>
                  </a:rPr>
                  <a:t>𝑛</a:t>
                </a:r>
                <a:r>
                  <a:rPr lang="en-US" altLang="ko-KR" b="0" i="0">
                    <a:latin typeface="Cambria Math" panose="02040503050406030204" pitchFamily="18" charset="0"/>
                    <a:ea typeface="Cambria Math" panose="02040503050406030204" pitchFamily="18" charset="0"/>
                  </a:rPr>
                  <a:t>×𝑝=3</a:t>
                </a:r>
                <a:r>
                  <a:rPr lang="en-US" altLang="ko-KR" dirty="0"/>
                  <a:t> </a:t>
                </a:r>
                <a:r>
                  <a:rPr lang="en-US" altLang="ko-KR" b="1" dirty="0"/>
                  <a:t>coincident</a:t>
                </a:r>
                <a:r>
                  <a:rPr lang="en-US" altLang="ko-KR" dirty="0"/>
                  <a:t> with the peak (the mode).  </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6647243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You have this shape for the Binomial probability distribution when </a:t>
                </a:r>
                <a14:m>
                  <m:oMath xmlns:m="http://schemas.openxmlformats.org/officeDocument/2006/math">
                    <m:r>
                      <a:rPr lang="en-US" altLang="ko-KR" i="1" dirty="0" smtClean="0">
                        <a:latin typeface="Cambria Math" panose="02040503050406030204" pitchFamily="18" charset="0"/>
                      </a:rPr>
                      <m:t>𝑛</m:t>
                    </m:r>
                    <m:r>
                      <a:rPr lang="en-US" altLang="ko-KR" i="1" dirty="0" smtClean="0">
                        <a:latin typeface="Cambria Math" panose="02040503050406030204" pitchFamily="18" charset="0"/>
                      </a:rPr>
                      <m:t> = 10 </m:t>
                    </m:r>
                  </m:oMath>
                </a14:m>
                <a:r>
                  <a:rPr lang="en-US" altLang="ko-KR" dirty="0"/>
                  <a:t>and </a:t>
                </a:r>
                <a14:m>
                  <m:oMath xmlns:m="http://schemas.openxmlformats.org/officeDocument/2006/math">
                    <m:r>
                      <a:rPr lang="en-US" altLang="ko-KR" i="1" dirty="0" smtClean="0">
                        <a:latin typeface="Cambria Math" panose="02040503050406030204" pitchFamily="18" charset="0"/>
                      </a:rPr>
                      <m:t>𝑝</m:t>
                    </m:r>
                    <m:r>
                      <a:rPr lang="en-US" altLang="ko-KR" i="1" dirty="0" smtClean="0">
                        <a:latin typeface="Cambria Math" panose="02040503050406030204" pitchFamily="18" charset="0"/>
                      </a:rPr>
                      <m:t> =0.7</m:t>
                    </m:r>
                  </m:oMath>
                </a14:m>
                <a:r>
                  <a:rPr lang="en-US" altLang="ko-KR" dirty="0"/>
                  <a:t>.</a:t>
                </a:r>
              </a:p>
              <a:p>
                <a:r>
                  <a:rPr lang="en-US" altLang="ko-KR" dirty="0"/>
                  <a:t>Please note that</a:t>
                </a:r>
                <a:r>
                  <a:rPr lang="en-US" altLang="ko-KR" baseline="0" dirty="0"/>
                  <a:t> the </a:t>
                </a:r>
                <a:r>
                  <a:rPr lang="en-US" altLang="ko-KR" dirty="0"/>
                  <a:t>mean is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𝑝</m:t>
                    </m:r>
                    <m:r>
                      <a:rPr lang="en-US" altLang="ko-KR" b="0" i="1" smtClean="0">
                        <a:latin typeface="Cambria Math" panose="02040503050406030204" pitchFamily="18" charset="0"/>
                        <a:ea typeface="Cambria Math" panose="02040503050406030204" pitchFamily="18" charset="0"/>
                      </a:rPr>
                      <m:t>=7</m:t>
                    </m:r>
                  </m:oMath>
                </a14:m>
                <a:r>
                  <a:rPr lang="en-US" altLang="ko-KR" dirty="0"/>
                  <a:t> </a:t>
                </a:r>
                <a:r>
                  <a:rPr lang="en-US" altLang="ko-KR" b="1" dirty="0"/>
                  <a:t>coincident</a:t>
                </a:r>
                <a:r>
                  <a:rPr lang="en-US" altLang="ko-KR" dirty="0"/>
                  <a:t> with the peak (the mode).  </a:t>
                </a:r>
                <a:endParaRPr lang="ko-KR" altLang="en-US" dirty="0"/>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You have this shape for the Binomial probability distribution when </a:t>
                </a:r>
                <a:r>
                  <a:rPr lang="en-US" altLang="ko-KR" i="0" dirty="0">
                    <a:latin typeface="Cambria Math" panose="02040503050406030204" pitchFamily="18" charset="0"/>
                  </a:rPr>
                  <a:t>𝑛 = 10 </a:t>
                </a:r>
                <a:r>
                  <a:rPr lang="en-US" altLang="ko-KR" dirty="0"/>
                  <a:t>and </a:t>
                </a:r>
                <a:r>
                  <a:rPr lang="en-US" altLang="ko-KR" i="0" dirty="0">
                    <a:latin typeface="Cambria Math" panose="02040503050406030204" pitchFamily="18" charset="0"/>
                  </a:rPr>
                  <a:t>𝑝 =0.7</a:t>
                </a:r>
                <a:r>
                  <a:rPr lang="en-US" altLang="ko-KR" dirty="0"/>
                  <a:t>.</a:t>
                </a:r>
              </a:p>
              <a:p>
                <a:r>
                  <a:rPr lang="en-US" altLang="ko-KR" dirty="0"/>
                  <a:t>Please note that</a:t>
                </a:r>
                <a:r>
                  <a:rPr lang="en-US" altLang="ko-KR" baseline="0" dirty="0"/>
                  <a:t> the </a:t>
                </a:r>
                <a:r>
                  <a:rPr lang="en-US" altLang="ko-KR" dirty="0"/>
                  <a:t>mean is </a:t>
                </a:r>
                <a:r>
                  <a:rPr lang="en-US" altLang="ko-KR" b="0" i="0">
                    <a:latin typeface="Cambria Math" panose="02040503050406030204" pitchFamily="18" charset="0"/>
                  </a:rPr>
                  <a:t>𝑛</a:t>
                </a:r>
                <a:r>
                  <a:rPr lang="en-US" altLang="ko-KR" b="0" i="0">
                    <a:latin typeface="Cambria Math" panose="02040503050406030204" pitchFamily="18" charset="0"/>
                    <a:ea typeface="Cambria Math" panose="02040503050406030204" pitchFamily="18" charset="0"/>
                  </a:rPr>
                  <a:t>×𝑝=7</a:t>
                </a:r>
                <a:r>
                  <a:rPr lang="en-US" altLang="ko-KR" dirty="0"/>
                  <a:t> </a:t>
                </a:r>
                <a:r>
                  <a:rPr lang="en-US" altLang="ko-KR" b="1" dirty="0"/>
                  <a:t>coincident</a:t>
                </a:r>
                <a:r>
                  <a:rPr lang="en-US" altLang="ko-KR" dirty="0"/>
                  <a:t> with the peak (the mode).  </a:t>
                </a:r>
                <a:endParaRPr lang="ko-KR" altLang="en-US"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a:p>
        </p:txBody>
      </p:sp>
    </p:spTree>
    <p:extLst>
      <p:ext uri="{BB962C8B-B14F-4D97-AF65-F5344CB8AC3E}">
        <p14:creationId xmlns:p14="http://schemas.microsoft.com/office/powerpoint/2010/main" val="69624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You can model with the Binomial random variable when the result is a sum of binary outcomes. </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966997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can</a:t>
            </a:r>
            <a:r>
              <a:rPr lang="ko-KR" altLang="en-US" dirty="0"/>
              <a:t> </a:t>
            </a:r>
            <a:r>
              <a:rPr lang="en-US" altLang="ko-KR" dirty="0"/>
              <a:t>define a sample space which is an important concept.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examples shown here correspond to the finite sample spaces.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there can be also infinite sample spaces as you will see.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23466460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model with the Binomial random variable when the result is a sum of binary outcomes. </a:t>
            </a:r>
            <a:endParaRPr lang="ko-KR" altLang="en-US" dirty="0"/>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1355132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Not only can you calculate the probabilities for a given </a:t>
                </a:r>
                <a14:m>
                  <m:oMath xmlns:m="http://schemas.openxmlformats.org/officeDocument/2006/math">
                    <m:r>
                      <a:rPr lang="en-US" altLang="ko-KR" i="1" dirty="0" smtClean="0">
                        <a:latin typeface="Cambria Math" panose="02040503050406030204" pitchFamily="18" charset="0"/>
                      </a:rPr>
                      <m:t>𝑥</m:t>
                    </m:r>
                  </m:oMath>
                </a14:m>
                <a:r>
                  <a:rPr lang="en-US" altLang="ko-KR" dirty="0"/>
                  <a:t>, you can also calculate the probability of intervals:</a:t>
                </a:r>
                <a:r>
                  <a:rPr lang="en-US" altLang="ko-KR" baseline="0" dirty="0"/>
                  <a:t> in this case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ko-KR" sz="1200" b="0" i="1" dirty="0"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e>
                    </m:d>
                  </m:oMath>
                </a14:m>
                <a:r>
                  <a:rPr lang="en-US" altLang="ko-KR" dirty="0"/>
                  <a:t>.</a:t>
                </a:r>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Not only can you calculate the probabilities for a given </a:t>
                </a:r>
                <a:r>
                  <a:rPr lang="en-US" altLang="ko-KR" i="0" dirty="0">
                    <a:latin typeface="Cambria Math" panose="02040503050406030204" pitchFamily="18" charset="0"/>
                  </a:rPr>
                  <a:t>𝑥</a:t>
                </a:r>
                <a:r>
                  <a:rPr lang="en-US" altLang="ko-KR" dirty="0"/>
                  <a:t>, you can also calculate the probability of intervals:</a:t>
                </a:r>
                <a:r>
                  <a:rPr lang="en-US" altLang="ko-KR" baseline="0" dirty="0"/>
                  <a:t> in this case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𝑃(𝑋</a:t>
                </a:r>
                <a:r>
                  <a:rPr lang="en-US" altLang="ko-KR" sz="1200" i="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ko-KR" sz="1200" b="0" i="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2)</a:t>
                </a:r>
                <a:r>
                  <a:rPr lang="en-US" altLang="ko-KR" dirty="0"/>
                  <a:t>.</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2251723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Poisson random variable is another example of discrete random variable. </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3925576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Between the Binomial and the Poisson, there are similarities and differences.</a:t>
                </a:r>
              </a:p>
              <a:p>
                <a:r>
                  <a:rPr lang="en-US" altLang="ko-KR" dirty="0"/>
                  <a:t>a) Similarities:</a:t>
                </a:r>
                <a:r>
                  <a:rPr lang="ko-KR" altLang="en-US" dirty="0"/>
                  <a:t> </a:t>
                </a:r>
                <a:endParaRPr lang="en-US" altLang="ko-KR" dirty="0"/>
              </a:p>
              <a:p>
                <a:r>
                  <a:rPr lang="en-US" altLang="ko-KR" dirty="0"/>
                  <a:t>    +Both</a:t>
                </a:r>
                <a:r>
                  <a:rPr lang="ko-KR" altLang="en-US" dirty="0"/>
                  <a:t> </a:t>
                </a:r>
                <a:r>
                  <a:rPr lang="en-US" altLang="ko-KR" dirty="0"/>
                  <a:t>model</a:t>
                </a:r>
                <a:r>
                  <a:rPr lang="ko-KR" altLang="en-US" dirty="0"/>
                  <a:t> </a:t>
                </a:r>
                <a:r>
                  <a:rPr lang="en-US" altLang="ko-KR" dirty="0"/>
                  <a:t>the</a:t>
                </a:r>
                <a:r>
                  <a:rPr lang="ko-KR" altLang="en-US" dirty="0"/>
                  <a:t> </a:t>
                </a:r>
                <a:r>
                  <a:rPr lang="en-US" altLang="ko-KR" dirty="0"/>
                  <a:t>frequencies or counts.</a:t>
                </a:r>
              </a:p>
              <a:p>
                <a:r>
                  <a:rPr lang="en-US" altLang="ko-KR" dirty="0"/>
                  <a:t>    +Both gives the probabilities for a given frequency </a:t>
                </a:r>
                <a14:m>
                  <m:oMath xmlns:m="http://schemas.openxmlformats.org/officeDocument/2006/math">
                    <m:r>
                      <a:rPr lang="en-US" altLang="ko-KR" i="1" dirty="0" smtClean="0">
                        <a:latin typeface="Cambria Math" panose="02040503050406030204" pitchFamily="18" charset="0"/>
                      </a:rPr>
                      <m:t>𝑥</m:t>
                    </m:r>
                  </m:oMath>
                </a14:m>
                <a:r>
                  <a:rPr lang="en-US" altLang="ko-KR" dirty="0"/>
                  <a:t>.</a:t>
                </a:r>
              </a:p>
              <a:p>
                <a:r>
                  <a:rPr lang="en-US" altLang="ko-KR" dirty="0"/>
                  <a:t>b) Differences:</a:t>
                </a:r>
              </a:p>
              <a:p>
                <a:r>
                  <a:rPr lang="en-US" altLang="ko-KR" dirty="0"/>
                  <a:t>    +For the Binomial, there is an upper bound to the frequency: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0≤</m:t>
                    </m:r>
                    <m:r>
                      <a:rPr lang="en-US" altLang="ko-KR" sz="1200" i="1" smtClean="0">
                        <a:solidFill>
                          <a:srgbClr val="FF0000"/>
                        </a:solidFill>
                        <a:latin typeface="Cambria Math" panose="02040503050406030204" pitchFamily="18" charset="0"/>
                        <a:cs typeface="Times New Roman" panose="02020603050405020304" pitchFamily="18" charset="0"/>
                      </a:rPr>
                      <m:t>𝑥</m:t>
                    </m:r>
                    <m:r>
                      <a:rPr lang="en-US" altLang="ko-KR" sz="1200" i="1">
                        <a:latin typeface="Cambria Math" panose="02040503050406030204" pitchFamily="18" charset="0"/>
                        <a:cs typeface="Times New Roman" panose="02020603050405020304" pitchFamily="18" charset="0"/>
                      </a:rPr>
                      <m:t>≤</m:t>
                    </m:r>
                    <m:r>
                      <a:rPr lang="en-US" altLang="ko-KR" sz="1200" i="1" smtClean="0">
                        <a:solidFill>
                          <a:srgbClr val="0070C0"/>
                        </a:solidFill>
                        <a:latin typeface="Cambria Math" panose="02040503050406030204" pitchFamily="18" charset="0"/>
                        <a:cs typeface="Times New Roman" panose="02020603050405020304" pitchFamily="18" charset="0"/>
                      </a:rPr>
                      <m:t>𝑛</m:t>
                    </m:r>
                  </m:oMath>
                </a14:m>
                <a:r>
                  <a:rPr lang="en-US" altLang="ko-KR" sz="1200" dirty="0">
                    <a:latin typeface="+mn-ea"/>
                    <a:cs typeface="Times New Roman" panose="02020603050405020304" pitchFamily="18" charset="0"/>
                  </a:rPr>
                  <a:t> </a:t>
                </a:r>
              </a:p>
              <a:p>
                <a:r>
                  <a:rPr lang="en-US" altLang="ko-KR" dirty="0"/>
                  <a:t>    +For the Poisson, there is no upper bound to the frequency: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0≤</m:t>
                    </m:r>
                    <m:r>
                      <a:rPr lang="en-US" altLang="ko-KR" sz="1200" i="1" smtClean="0">
                        <a:solidFill>
                          <a:srgbClr val="FF0000"/>
                        </a:solidFill>
                        <a:latin typeface="Cambria Math" panose="02040503050406030204" pitchFamily="18" charset="0"/>
                        <a:cs typeface="Times New Roman" panose="02020603050405020304" pitchFamily="18" charset="0"/>
                      </a:rPr>
                      <m:t>𝑥</m:t>
                    </m:r>
                  </m:oMath>
                </a14:m>
                <a:r>
                  <a:rPr lang="en-US" altLang="ko-KR" sz="1200" dirty="0">
                    <a:latin typeface="+mn-ea"/>
                    <a:cs typeface="Times New Roman" panose="02020603050405020304" pitchFamily="18" charset="0"/>
                  </a:rPr>
                  <a:t>    </a:t>
                </a:r>
              </a:p>
              <a:p>
                <a:r>
                  <a:rPr lang="en-US" altLang="ko-KR" sz="1200" dirty="0">
                    <a:latin typeface="+mn-ea"/>
                    <a:cs typeface="Times New Roman" panose="02020603050405020304" pitchFamily="18" charset="0"/>
                  </a:rPr>
                  <a:t>When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rPr>
                      <m:t>𝑛</m:t>
                    </m:r>
                  </m:oMath>
                </a14:m>
                <a:r>
                  <a:rPr lang="en-US" altLang="ko-KR" sz="1200" dirty="0">
                    <a:latin typeface="+mn-ea"/>
                    <a:cs typeface="Times New Roman" panose="02020603050405020304" pitchFamily="18" charset="0"/>
                  </a:rPr>
                  <a:t> becomes big while keeping </a:t>
                </a:r>
                <a14:m>
                  <m:oMath xmlns:m="http://schemas.openxmlformats.org/officeDocument/2006/math">
                    <m:r>
                      <a:rPr lang="en-US" altLang="ko-KR" sz="1200" i="1" dirty="0" smtClean="0">
                        <a:solidFill>
                          <a:srgbClr val="0070C0"/>
                        </a:solidFill>
                        <a:latin typeface="Cambria Math" panose="02040503050406030204" pitchFamily="18" charset="0"/>
                        <a:cs typeface="Times New Roman" panose="02020603050405020304" pitchFamily="18" charset="0"/>
                      </a:rPr>
                      <m:t>𝑝</m:t>
                    </m:r>
                  </m:oMath>
                </a14:m>
                <a:r>
                  <a:rPr lang="en-US" altLang="ko-KR" sz="1200" dirty="0">
                    <a:latin typeface="+mn-ea"/>
                    <a:cs typeface="Times New Roman" panose="02020603050405020304" pitchFamily="18" charset="0"/>
                  </a:rPr>
                  <a:t> small so that the upper bound becomes “irrelevant” then the </a:t>
                </a:r>
                <a:r>
                  <a:rPr lang="en-US" altLang="ko-KR" sz="1200" baseline="0" dirty="0">
                    <a:latin typeface="+mn-ea"/>
                    <a:cs typeface="Times New Roman" panose="02020603050405020304" pitchFamily="18" charset="0"/>
                  </a:rPr>
                  <a:t>Binomial “converges” to the Poisson.</a:t>
                </a:r>
              </a:p>
              <a:p>
                <a:endParaRPr lang="en-US" altLang="ko-KR"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Between the Binomial and the Poisson, there are similarities and differences.</a:t>
                </a:r>
              </a:p>
              <a:p>
                <a:r>
                  <a:rPr lang="en-US" altLang="ko-KR" dirty="0"/>
                  <a:t>a) Similarities:</a:t>
                </a:r>
                <a:r>
                  <a:rPr lang="ko-KR" altLang="en-US" dirty="0"/>
                  <a:t> </a:t>
                </a:r>
                <a:endParaRPr lang="en-US" altLang="ko-KR" dirty="0"/>
              </a:p>
              <a:p>
                <a:r>
                  <a:rPr lang="en-US" altLang="ko-KR" dirty="0"/>
                  <a:t>    +Both</a:t>
                </a:r>
                <a:r>
                  <a:rPr lang="ko-KR" altLang="en-US" dirty="0"/>
                  <a:t> </a:t>
                </a:r>
                <a:r>
                  <a:rPr lang="en-US" altLang="ko-KR" dirty="0"/>
                  <a:t>model</a:t>
                </a:r>
                <a:r>
                  <a:rPr lang="ko-KR" altLang="en-US" dirty="0"/>
                  <a:t> </a:t>
                </a:r>
                <a:r>
                  <a:rPr lang="en-US" altLang="ko-KR" dirty="0"/>
                  <a:t>the</a:t>
                </a:r>
                <a:r>
                  <a:rPr lang="ko-KR" altLang="en-US" dirty="0"/>
                  <a:t> </a:t>
                </a:r>
                <a:r>
                  <a:rPr lang="en-US" altLang="ko-KR" dirty="0"/>
                  <a:t>frequencies or counts.</a:t>
                </a:r>
              </a:p>
              <a:p>
                <a:r>
                  <a:rPr lang="en-US" altLang="ko-KR" dirty="0"/>
                  <a:t>    +Both gives the probabilities for a given frequency </a:t>
                </a:r>
                <a:r>
                  <a:rPr lang="en-US" altLang="ko-KR" i="0" dirty="0">
                    <a:latin typeface="Cambria Math" panose="02040503050406030204" pitchFamily="18" charset="0"/>
                  </a:rPr>
                  <a:t>𝑥</a:t>
                </a:r>
                <a:r>
                  <a:rPr lang="en-US" altLang="ko-KR" dirty="0"/>
                  <a:t>.</a:t>
                </a:r>
              </a:p>
              <a:p>
                <a:r>
                  <a:rPr lang="en-US" altLang="ko-KR" dirty="0"/>
                  <a:t>b) Differences:</a:t>
                </a:r>
              </a:p>
              <a:p>
                <a:r>
                  <a:rPr lang="en-US" altLang="ko-KR" dirty="0"/>
                  <a:t>    +For the Binomial, there is an upper bound to the frequency:  </a:t>
                </a:r>
                <a:r>
                  <a:rPr lang="en-US" altLang="ko-KR" sz="1200" i="0">
                    <a:latin typeface="Cambria Math" panose="02040503050406030204" pitchFamily="18" charset="0"/>
                    <a:cs typeface="Times New Roman" panose="02020603050405020304" pitchFamily="18" charset="0"/>
                  </a:rPr>
                  <a:t>0≤</a:t>
                </a:r>
                <a:r>
                  <a:rPr lang="en-US" altLang="ko-KR" sz="1200" i="0">
                    <a:solidFill>
                      <a:srgbClr val="FF0000"/>
                    </a:solidFill>
                    <a:latin typeface="Cambria Math" panose="02040503050406030204" pitchFamily="18" charset="0"/>
                    <a:cs typeface="Times New Roman" panose="02020603050405020304" pitchFamily="18" charset="0"/>
                  </a:rPr>
                  <a:t>𝑥</a:t>
                </a:r>
                <a:r>
                  <a:rPr lang="en-US" altLang="ko-KR" sz="1200" i="0">
                    <a:latin typeface="Cambria Math" panose="02040503050406030204" pitchFamily="18" charset="0"/>
                    <a:cs typeface="Times New Roman" panose="02020603050405020304" pitchFamily="18" charset="0"/>
                  </a:rPr>
                  <a:t>≤</a:t>
                </a:r>
                <a:r>
                  <a:rPr lang="en-US" altLang="ko-KR" sz="1200" i="0">
                    <a:solidFill>
                      <a:srgbClr val="0070C0"/>
                    </a:solidFill>
                    <a:latin typeface="Cambria Math" panose="02040503050406030204" pitchFamily="18" charset="0"/>
                    <a:cs typeface="Times New Roman" panose="02020603050405020304" pitchFamily="18" charset="0"/>
                  </a:rPr>
                  <a:t>𝑛</a:t>
                </a:r>
                <a:r>
                  <a:rPr lang="en-US" altLang="ko-KR" sz="1200" dirty="0">
                    <a:latin typeface="+mn-ea"/>
                    <a:cs typeface="Times New Roman" panose="02020603050405020304" pitchFamily="18" charset="0"/>
                  </a:rPr>
                  <a:t> </a:t>
                </a:r>
              </a:p>
              <a:p>
                <a:r>
                  <a:rPr lang="en-US" altLang="ko-KR" dirty="0"/>
                  <a:t>    +For the Poisson, there is no upper bound to the frequency:  </a:t>
                </a:r>
                <a:r>
                  <a:rPr lang="en-US" altLang="ko-KR" sz="1200" i="0">
                    <a:latin typeface="Cambria Math" panose="02040503050406030204" pitchFamily="18" charset="0"/>
                    <a:cs typeface="Times New Roman" panose="02020603050405020304" pitchFamily="18" charset="0"/>
                  </a:rPr>
                  <a:t>0≤</a:t>
                </a:r>
                <a:r>
                  <a:rPr lang="en-US" altLang="ko-KR" sz="1200" i="0">
                    <a:solidFill>
                      <a:srgbClr val="FF0000"/>
                    </a:solidFill>
                    <a:latin typeface="Cambria Math" panose="02040503050406030204" pitchFamily="18" charset="0"/>
                    <a:cs typeface="Times New Roman" panose="02020603050405020304" pitchFamily="18" charset="0"/>
                  </a:rPr>
                  <a:t>𝑥</a:t>
                </a:r>
                <a:r>
                  <a:rPr lang="en-US" altLang="ko-KR" sz="1200" dirty="0">
                    <a:latin typeface="+mn-ea"/>
                    <a:cs typeface="Times New Roman" panose="02020603050405020304" pitchFamily="18" charset="0"/>
                  </a:rPr>
                  <a:t>    </a:t>
                </a:r>
              </a:p>
              <a:p>
                <a:r>
                  <a:rPr lang="en-US" altLang="ko-KR" sz="1200" dirty="0">
                    <a:latin typeface="+mn-ea"/>
                    <a:cs typeface="Times New Roman" panose="02020603050405020304" pitchFamily="18" charset="0"/>
                  </a:rPr>
                  <a:t>When </a:t>
                </a:r>
                <a:r>
                  <a:rPr lang="en-US" altLang="ko-KR" sz="1200" i="0" dirty="0">
                    <a:latin typeface="Cambria Math" panose="02040503050406030204" pitchFamily="18" charset="0"/>
                    <a:cs typeface="Times New Roman" panose="02020603050405020304" pitchFamily="18" charset="0"/>
                  </a:rPr>
                  <a:t>𝑛</a:t>
                </a:r>
                <a:r>
                  <a:rPr lang="en-US" altLang="ko-KR" sz="1200" dirty="0">
                    <a:latin typeface="+mn-ea"/>
                    <a:cs typeface="Times New Roman" panose="02020603050405020304" pitchFamily="18" charset="0"/>
                  </a:rPr>
                  <a:t> becomes big while keeping </a:t>
                </a:r>
                <a:r>
                  <a:rPr lang="en-US" altLang="ko-KR" sz="1200" i="0" dirty="0">
                    <a:solidFill>
                      <a:srgbClr val="0070C0"/>
                    </a:solidFill>
                    <a:latin typeface="Cambria Math" panose="02040503050406030204" pitchFamily="18" charset="0"/>
                    <a:cs typeface="Times New Roman" panose="02020603050405020304" pitchFamily="18" charset="0"/>
                  </a:rPr>
                  <a:t>𝑝</a:t>
                </a:r>
                <a:r>
                  <a:rPr lang="en-US" altLang="ko-KR" sz="1200" dirty="0">
                    <a:latin typeface="+mn-ea"/>
                    <a:cs typeface="Times New Roman" panose="02020603050405020304" pitchFamily="18" charset="0"/>
                  </a:rPr>
                  <a:t> small so that the upper bound becomes “irrelevant” then the </a:t>
                </a:r>
                <a:r>
                  <a:rPr lang="en-US" altLang="ko-KR" sz="1200" baseline="0" dirty="0">
                    <a:latin typeface="+mn-ea"/>
                    <a:cs typeface="Times New Roman" panose="02020603050405020304" pitchFamily="18" charset="0"/>
                  </a:rPr>
                  <a:t>Binomial “converges” to the Poisson.</a:t>
                </a:r>
              </a:p>
              <a:p>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30706311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You have this shape for the Poisson probability distribution when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i="1" dirty="0" smtClean="0">
                        <a:latin typeface="Cambria Math" panose="02040503050406030204" pitchFamily="18" charset="0"/>
                      </a:rPr>
                      <m:t>=</m:t>
                    </m:r>
                    <m:r>
                      <a:rPr lang="en-US" altLang="ko-KR" b="0" i="1" dirty="0" smtClean="0">
                        <a:latin typeface="Cambria Math" panose="02040503050406030204" pitchFamily="18" charset="0"/>
                      </a:rPr>
                      <m:t>2</m:t>
                    </m:r>
                  </m:oMath>
                </a14:m>
                <a:r>
                  <a:rPr lang="en-US" altLang="ko-KR" dirty="0"/>
                  <a:t>.</a:t>
                </a:r>
              </a:p>
              <a:p>
                <a:r>
                  <a:rPr lang="en-US" altLang="ko-KR" dirty="0"/>
                  <a:t>Please note that</a:t>
                </a:r>
                <a:r>
                  <a:rPr lang="en-US" altLang="ko-KR" baseline="0" dirty="0"/>
                  <a:t> the </a:t>
                </a:r>
                <a:r>
                  <a:rPr lang="en-US" altLang="ko-KR" dirty="0"/>
                  <a:t>mean is given by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2</m:t>
                    </m:r>
                  </m:oMath>
                </a14:m>
                <a:r>
                  <a:rPr lang="en-US" altLang="ko-KR" dirty="0"/>
                  <a:t> </a:t>
                </a:r>
                <a:r>
                  <a:rPr lang="en-US" altLang="ko-KR" b="1" dirty="0"/>
                  <a:t>close</a:t>
                </a:r>
                <a:r>
                  <a:rPr lang="en-US" altLang="ko-KR" dirty="0"/>
                  <a:t> to the peak (the mode). </a:t>
                </a:r>
                <a:endParaRPr lang="ko-KR" altLang="en-US" dirty="0"/>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You have this shape for the Poisson probability distribution when </a:t>
                </a:r>
                <a:r>
                  <a:rPr lang="el-GR" altLang="ko-KR" i="0" dirty="0">
                    <a:latin typeface="Cambria Math" panose="02040503050406030204" pitchFamily="18" charset="0"/>
                    <a:ea typeface="Cambria Math" panose="02040503050406030204" pitchFamily="18" charset="0"/>
                  </a:rPr>
                  <a:t>λ</a:t>
                </a:r>
                <a:r>
                  <a:rPr lang="en-US" altLang="ko-KR" i="0" dirty="0">
                    <a:latin typeface="Cambria Math" panose="02040503050406030204" pitchFamily="18" charset="0"/>
                  </a:rPr>
                  <a:t>=</a:t>
                </a:r>
                <a:r>
                  <a:rPr lang="en-US" altLang="ko-KR" b="0" i="0" dirty="0">
                    <a:latin typeface="Cambria Math" panose="02040503050406030204" pitchFamily="18" charset="0"/>
                  </a:rPr>
                  <a:t>2</a:t>
                </a:r>
                <a:r>
                  <a:rPr lang="en-US" altLang="ko-KR" dirty="0"/>
                  <a:t>.</a:t>
                </a:r>
              </a:p>
              <a:p>
                <a:r>
                  <a:rPr lang="en-US" altLang="ko-KR" dirty="0"/>
                  <a:t>Please note that</a:t>
                </a:r>
                <a:r>
                  <a:rPr lang="en-US" altLang="ko-KR" baseline="0" dirty="0"/>
                  <a:t> the </a:t>
                </a:r>
                <a:r>
                  <a:rPr lang="en-US" altLang="ko-KR" dirty="0"/>
                  <a:t>mean is given by </a:t>
                </a:r>
                <a:r>
                  <a:rPr lang="el-GR" altLang="ko-KR" i="0" dirty="0">
                    <a:latin typeface="Cambria Math" panose="02040503050406030204" pitchFamily="18" charset="0"/>
                    <a:ea typeface="Cambria Math" panose="02040503050406030204" pitchFamily="18" charset="0"/>
                  </a:rPr>
                  <a:t>λ</a:t>
                </a:r>
                <a:r>
                  <a:rPr lang="en-US" altLang="ko-KR" b="0" i="0">
                    <a:latin typeface="Cambria Math" panose="02040503050406030204" pitchFamily="18" charset="0"/>
                    <a:ea typeface="Cambria Math" panose="02040503050406030204" pitchFamily="18" charset="0"/>
                  </a:rPr>
                  <a:t>=2</a:t>
                </a:r>
                <a:r>
                  <a:rPr lang="en-US" altLang="ko-KR" dirty="0"/>
                  <a:t> </a:t>
                </a:r>
                <a:r>
                  <a:rPr lang="en-US" altLang="ko-KR" b="1" dirty="0"/>
                  <a:t>close</a:t>
                </a:r>
                <a:r>
                  <a:rPr lang="en-US" altLang="ko-KR" dirty="0"/>
                  <a:t> to the peak (the mode). </a:t>
                </a:r>
                <a:endParaRPr lang="ko-KR" altLang="en-US"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1114154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You have this shape for the Poisson probability distribution when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i="1" dirty="0" smtClean="0">
                        <a:latin typeface="Cambria Math" panose="02040503050406030204" pitchFamily="18" charset="0"/>
                      </a:rPr>
                      <m:t>=</m:t>
                    </m:r>
                    <m:r>
                      <a:rPr lang="en-US" altLang="ko-KR" b="0" i="1" dirty="0" smtClean="0">
                        <a:latin typeface="Cambria Math" panose="02040503050406030204" pitchFamily="18" charset="0"/>
                      </a:rPr>
                      <m:t>4</m:t>
                    </m:r>
                  </m:oMath>
                </a14:m>
                <a:r>
                  <a:rPr lang="en-US" altLang="ko-KR" dirty="0"/>
                  <a:t>.</a:t>
                </a:r>
              </a:p>
              <a:p>
                <a:r>
                  <a:rPr lang="en-US" altLang="ko-KR" dirty="0"/>
                  <a:t>Please note that</a:t>
                </a:r>
                <a:r>
                  <a:rPr lang="en-US" altLang="ko-KR" baseline="0" dirty="0"/>
                  <a:t> the </a:t>
                </a:r>
                <a:r>
                  <a:rPr lang="en-US" altLang="ko-KR" dirty="0"/>
                  <a:t>mean is given by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b="0" i="1" smtClean="0">
                        <a:latin typeface="Cambria Math" panose="02040503050406030204" pitchFamily="18" charset="0"/>
                        <a:ea typeface="Cambria Math" panose="02040503050406030204" pitchFamily="18" charset="0"/>
                      </a:rPr>
                      <m:t>=4</m:t>
                    </m:r>
                  </m:oMath>
                </a14:m>
                <a:r>
                  <a:rPr lang="en-US" altLang="ko-KR" dirty="0"/>
                  <a:t> </a:t>
                </a:r>
                <a:r>
                  <a:rPr lang="en-US" altLang="ko-KR" b="1" dirty="0"/>
                  <a:t>close</a:t>
                </a:r>
                <a:r>
                  <a:rPr lang="en-US" altLang="ko-KR" dirty="0"/>
                  <a:t> to the peak (the mode).  </a:t>
                </a:r>
                <a:endParaRPr lang="ko-KR" altLang="en-US" dirty="0"/>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You have this shape for the Poisson probability distribution when </a:t>
                </a:r>
                <a:r>
                  <a:rPr lang="el-GR" altLang="ko-KR" i="0" dirty="0">
                    <a:latin typeface="Cambria Math" panose="02040503050406030204" pitchFamily="18" charset="0"/>
                    <a:ea typeface="Cambria Math" panose="02040503050406030204" pitchFamily="18" charset="0"/>
                  </a:rPr>
                  <a:t>λ</a:t>
                </a:r>
                <a:r>
                  <a:rPr lang="en-US" altLang="ko-KR" i="0" dirty="0">
                    <a:latin typeface="Cambria Math" panose="02040503050406030204" pitchFamily="18" charset="0"/>
                  </a:rPr>
                  <a:t>=</a:t>
                </a:r>
                <a:r>
                  <a:rPr lang="en-US" altLang="ko-KR" b="0" i="0" dirty="0">
                    <a:latin typeface="Cambria Math" panose="02040503050406030204" pitchFamily="18" charset="0"/>
                  </a:rPr>
                  <a:t>4</a:t>
                </a:r>
                <a:r>
                  <a:rPr lang="en-US" altLang="ko-KR" dirty="0"/>
                  <a:t>.</a:t>
                </a:r>
              </a:p>
              <a:p>
                <a:r>
                  <a:rPr lang="en-US" altLang="ko-KR" dirty="0"/>
                  <a:t>Please note that</a:t>
                </a:r>
                <a:r>
                  <a:rPr lang="en-US" altLang="ko-KR" baseline="0" dirty="0"/>
                  <a:t> the </a:t>
                </a:r>
                <a:r>
                  <a:rPr lang="en-US" altLang="ko-KR" dirty="0"/>
                  <a:t>mean is given by </a:t>
                </a:r>
                <a:r>
                  <a:rPr lang="el-GR" altLang="ko-KR" i="0" dirty="0">
                    <a:latin typeface="Cambria Math" panose="02040503050406030204" pitchFamily="18" charset="0"/>
                    <a:ea typeface="Cambria Math" panose="02040503050406030204" pitchFamily="18" charset="0"/>
                  </a:rPr>
                  <a:t>λ</a:t>
                </a:r>
                <a:r>
                  <a:rPr lang="en-US" altLang="ko-KR" b="0" i="0">
                    <a:latin typeface="Cambria Math" panose="02040503050406030204" pitchFamily="18" charset="0"/>
                    <a:ea typeface="Cambria Math" panose="02040503050406030204" pitchFamily="18" charset="0"/>
                  </a:rPr>
                  <a:t>=4</a:t>
                </a:r>
                <a:r>
                  <a:rPr lang="en-US" altLang="ko-KR" dirty="0"/>
                  <a:t> </a:t>
                </a:r>
                <a:r>
                  <a:rPr lang="en-US" altLang="ko-KR" b="1" dirty="0"/>
                  <a:t>close</a:t>
                </a:r>
                <a:r>
                  <a:rPr lang="en-US" altLang="ko-KR" dirty="0"/>
                  <a:t> to the peak (the mode).  </a:t>
                </a:r>
                <a:endParaRPr lang="ko-KR" altLang="en-US"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2069917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You have this shape for the Poisson probability distribution when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i="1" dirty="0" smtClean="0">
                        <a:latin typeface="Cambria Math" panose="02040503050406030204" pitchFamily="18" charset="0"/>
                      </a:rPr>
                      <m:t>=</m:t>
                    </m:r>
                    <m:r>
                      <a:rPr lang="en-US" altLang="ko-KR" b="0" i="1" dirty="0" smtClean="0">
                        <a:latin typeface="Cambria Math" panose="02040503050406030204" pitchFamily="18" charset="0"/>
                      </a:rPr>
                      <m:t>6</m:t>
                    </m:r>
                  </m:oMath>
                </a14:m>
                <a:r>
                  <a:rPr lang="en-US" altLang="ko-KR" dirty="0"/>
                  <a:t>.</a:t>
                </a:r>
              </a:p>
              <a:p>
                <a:r>
                  <a:rPr lang="en-US" altLang="ko-KR" dirty="0"/>
                  <a:t>Please note that</a:t>
                </a:r>
                <a:r>
                  <a:rPr lang="en-US" altLang="ko-KR" baseline="0" dirty="0"/>
                  <a:t> the </a:t>
                </a:r>
                <a:r>
                  <a:rPr lang="en-US" altLang="ko-KR" dirty="0"/>
                  <a:t>mean is given by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6</m:t>
                    </m:r>
                  </m:oMath>
                </a14:m>
                <a:r>
                  <a:rPr lang="en-US" altLang="ko-KR" dirty="0"/>
                  <a:t> </a:t>
                </a:r>
                <a:r>
                  <a:rPr lang="en-US" altLang="ko-KR" b="1" dirty="0"/>
                  <a:t>close</a:t>
                </a:r>
                <a:r>
                  <a:rPr lang="en-US" altLang="ko-KR" dirty="0"/>
                  <a:t> to the peak (the mode).  </a:t>
                </a:r>
                <a:endParaRPr lang="ko-KR" altLang="en-US" dirty="0"/>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You have this shape for the Poisson probability distribution when </a:t>
                </a:r>
                <a:r>
                  <a:rPr lang="el-GR" altLang="ko-KR" i="0" dirty="0">
                    <a:latin typeface="Cambria Math" panose="02040503050406030204" pitchFamily="18" charset="0"/>
                    <a:ea typeface="Cambria Math" panose="02040503050406030204" pitchFamily="18" charset="0"/>
                  </a:rPr>
                  <a:t>λ</a:t>
                </a:r>
                <a:r>
                  <a:rPr lang="en-US" altLang="ko-KR" i="0" dirty="0">
                    <a:latin typeface="Cambria Math" panose="02040503050406030204" pitchFamily="18" charset="0"/>
                  </a:rPr>
                  <a:t>=</a:t>
                </a:r>
                <a:r>
                  <a:rPr lang="en-US" altLang="ko-KR" b="0" i="0" dirty="0">
                    <a:latin typeface="Cambria Math" panose="02040503050406030204" pitchFamily="18" charset="0"/>
                  </a:rPr>
                  <a:t>6</a:t>
                </a:r>
                <a:r>
                  <a:rPr lang="en-US" altLang="ko-KR" dirty="0"/>
                  <a:t>.</a:t>
                </a:r>
              </a:p>
              <a:p>
                <a:r>
                  <a:rPr lang="en-US" altLang="ko-KR" dirty="0"/>
                  <a:t>Please note that</a:t>
                </a:r>
                <a:r>
                  <a:rPr lang="en-US" altLang="ko-KR" baseline="0" dirty="0"/>
                  <a:t> the </a:t>
                </a:r>
                <a:r>
                  <a:rPr lang="en-US" altLang="ko-KR" dirty="0"/>
                  <a:t>mean is given by </a:t>
                </a:r>
                <a:r>
                  <a:rPr lang="el-GR" altLang="ko-KR" i="0" dirty="0">
                    <a:latin typeface="Cambria Math" panose="02040503050406030204" pitchFamily="18" charset="0"/>
                    <a:ea typeface="Cambria Math" panose="02040503050406030204" pitchFamily="18" charset="0"/>
                  </a:rPr>
                  <a:t>λ</a:t>
                </a:r>
                <a:r>
                  <a:rPr lang="en-US" altLang="ko-KR" b="0" i="0">
                    <a:latin typeface="Cambria Math" panose="02040503050406030204" pitchFamily="18" charset="0"/>
                    <a:ea typeface="Cambria Math" panose="02040503050406030204" pitchFamily="18" charset="0"/>
                  </a:rPr>
                  <a:t>=6</a:t>
                </a:r>
                <a:r>
                  <a:rPr lang="en-US" altLang="ko-KR" dirty="0"/>
                  <a:t> </a:t>
                </a:r>
                <a:r>
                  <a:rPr lang="en-US" altLang="ko-KR" b="1" dirty="0"/>
                  <a:t>close</a:t>
                </a:r>
                <a:r>
                  <a:rPr lang="en-US" altLang="ko-KR" dirty="0"/>
                  <a:t> to the peak (the mode).  </a:t>
                </a:r>
                <a:endParaRPr lang="ko-KR" altLang="en-US"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38378184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Poisson random variable is useful to model the frequency of events for a given interval of time.</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a:p>
        </p:txBody>
      </p:sp>
    </p:spTree>
    <p:extLst>
      <p:ext uri="{BB962C8B-B14F-4D97-AF65-F5344CB8AC3E}">
        <p14:creationId xmlns:p14="http://schemas.microsoft.com/office/powerpoint/2010/main" val="8037600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Poisson random variable is useful to model the frequency of events for a given interval of time.</a:t>
            </a:r>
            <a:endParaRPr lang="ko-KR" altLang="en-US" dirty="0"/>
          </a:p>
          <a:p>
            <a:r>
              <a:rPr lang="en-US" altLang="ko-KR" dirty="0"/>
              <a:t>Here, instead of calculating directly the probability of the event (which is hard to do), </a:t>
            </a:r>
          </a:p>
          <a:p>
            <a:r>
              <a:rPr lang="en-US" altLang="ko-KR" dirty="0"/>
              <a:t>you calculate first the probability of the complementary event and then subtract it from 1.</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7522577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try out several functions of the SciPy library with regards to the discrete probabilities. </a:t>
            </a:r>
            <a:endParaRPr lang="ko-KR" altLang="ko-KR" sz="10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ex_0201.ipynb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Discrete probability distribution</a:t>
            </a:r>
            <a:r>
              <a:rPr lang="en-US" altLang="ko-KR" sz="1000" i="1" kern="1200" dirty="0">
                <a:solidFill>
                  <a:schemeClr val="tx1"/>
                </a:solidFill>
                <a:effectLst/>
                <a:latin typeface="+mn-lt"/>
                <a:ea typeface="+mn-ea"/>
                <a:cs typeface="+mn-cs"/>
              </a:rPr>
              <a:t/>
            </a:r>
            <a:br>
              <a:rPr lang="en-US" altLang="ko-KR" sz="1000" i="1" kern="1200" dirty="0">
                <a:solidFill>
                  <a:schemeClr val="tx1"/>
                </a:solidFill>
                <a:effectLst/>
                <a:latin typeface="+mn-lt"/>
                <a:ea typeface="+mn-ea"/>
                <a:cs typeface="+mn-cs"/>
              </a:rPr>
            </a:br>
            <a:r>
              <a:rPr lang="en-US" altLang="ko-KR" sz="10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Binomial</a:t>
            </a:r>
            <a:r>
              <a:rPr lang="en-US" altLang="ko-KR" sz="1000" i="1" kern="1200" dirty="0">
                <a:solidFill>
                  <a:schemeClr val="tx1"/>
                </a:solidFill>
                <a:effectLst/>
                <a:latin typeface="+mn-lt"/>
                <a:ea typeface="+mn-ea"/>
                <a:cs typeface="+mn-cs"/>
              </a:rPr>
              <a:t/>
            </a:r>
            <a:br>
              <a:rPr lang="en-US" altLang="ko-KR" sz="10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Poisson</a:t>
            </a:r>
            <a:br>
              <a:rPr lang="en-US" altLang="ko-KR" sz="1200" i="1" kern="1200" dirty="0">
                <a:solidFill>
                  <a:schemeClr val="tx1"/>
                </a:solidFill>
                <a:effectLst/>
                <a:latin typeface="+mn-lt"/>
                <a:ea typeface="+mn-ea"/>
                <a:cs typeface="+mn-cs"/>
              </a:rPr>
            </a:b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69</a:t>
            </a:fld>
            <a:endParaRPr lang="ko-KR" altLang="en-US" dirty="0"/>
          </a:p>
        </p:txBody>
      </p:sp>
    </p:spTree>
    <p:extLst>
      <p:ext uri="{BB962C8B-B14F-4D97-AF65-F5344CB8AC3E}">
        <p14:creationId xmlns:p14="http://schemas.microsoft.com/office/powerpoint/2010/main" val="108105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carry on with the set notation to define the events.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 event is a subset of the sample space.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combine the individual elements of the sample space to represent new events.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15600700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586717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Unlike the (discrete) probability distributions, the (continuous) probability densities are </a:t>
                </a:r>
                <a:r>
                  <a:rPr lang="en-US" altLang="ko-KR" b="1" dirty="0"/>
                  <a:t>not </a:t>
                </a:r>
                <a:r>
                  <a:rPr lang="en-US" altLang="ko-KR" dirty="0"/>
                  <a:t>probabilities themselves. </a:t>
                </a:r>
              </a:p>
              <a:p>
                <a:r>
                  <a:rPr lang="en-US" altLang="ko-KR" dirty="0"/>
                  <a:t>You can only talk about the probability of intervals when you are dealing with the continuous random variables.</a:t>
                </a:r>
              </a:p>
              <a:p>
                <a:r>
                  <a:rPr lang="en-US" altLang="ko-KR" dirty="0"/>
                  <a:t>When the lower bound of the interval extends to the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rPr>
                      <m:t>−</m:t>
                    </m:r>
                    <m:r>
                      <a:rPr lang="en-US" altLang="ko-KR" sz="1200" i="1" dirty="0" smtClean="0">
                        <a:latin typeface="Cambria Math" panose="02040503050406030204" pitchFamily="18" charset="0"/>
                        <a:cs typeface="Times New Roman" panose="02020603050405020304" pitchFamily="18" charset="0"/>
                      </a:rPr>
                      <m:t>∞</m:t>
                    </m:r>
                  </m:oMath>
                </a14:m>
                <a:r>
                  <a:rPr lang="en-US" altLang="ko-KR" dirty="0"/>
                  <a:t>, then you have</a:t>
                </a:r>
                <a:r>
                  <a:rPr lang="en-US" altLang="ko-KR" baseline="0" dirty="0"/>
                  <a:t> the cumulative probability or “cumulative distribution function (CDF</a:t>
                </a:r>
                <a:r>
                  <a:rPr lang="en-US" altLang="ko-KR" baseline="0" dirty="0" smtClean="0"/>
                  <a:t>).”</a:t>
                </a:r>
                <a:endParaRPr lang="en-US" altLang="ko-KR" baseline="0" dirty="0"/>
              </a:p>
              <a:p>
                <a:r>
                  <a:rPr lang="en-US" altLang="ko-KR" baseline="0" dirty="0"/>
                  <a:t>With the CDFs, you can easily calculate the interval probabilities: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200" b="1"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2</m:t>
                            </m:r>
                          </m:sub>
                        </m:sSub>
                      </m:e>
                    </m:d>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𝐶𝐷𝐹</m:t>
                    </m:r>
                    <m:d>
                      <m:dPr>
                        <m:ctrlP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2</m:t>
                            </m:r>
                          </m:sub>
                        </m:sSub>
                      </m:e>
                    </m:d>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𝐶𝐷𝐹</m:t>
                    </m:r>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m:t>
                    </m:r>
                  </m:oMath>
                </a14:m>
                <a:endParaRPr lang="en-US" altLang="ko-KR" dirty="0"/>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Unlike the (discrete) probability distributions, the (continuous) probability densities are </a:t>
                </a:r>
                <a:r>
                  <a:rPr lang="en-US" altLang="ko-KR" b="1" dirty="0"/>
                  <a:t>not </a:t>
                </a:r>
                <a:r>
                  <a:rPr lang="en-US" altLang="ko-KR" dirty="0"/>
                  <a:t>probabilities themselves. </a:t>
                </a:r>
              </a:p>
              <a:p>
                <a:r>
                  <a:rPr lang="en-US" altLang="ko-KR" dirty="0"/>
                  <a:t>You can only talk about the probability of intervals when you are dealing with the continuous random variables.</a:t>
                </a:r>
              </a:p>
              <a:p>
                <a:r>
                  <a:rPr lang="en-US" altLang="ko-KR" dirty="0"/>
                  <a:t>When the lower bound of the interval extends to the </a:t>
                </a:r>
                <a:r>
                  <a:rPr lang="en-US" altLang="ko-KR" sz="1200" i="0" dirty="0">
                    <a:latin typeface="Cambria Math" panose="02040503050406030204" pitchFamily="18" charset="0"/>
                    <a:cs typeface="Times New Roman" panose="02020603050405020304" pitchFamily="18" charset="0"/>
                  </a:rPr>
                  <a:t>−∞</a:t>
                </a:r>
                <a:r>
                  <a:rPr lang="en-US" altLang="ko-KR" dirty="0"/>
                  <a:t>, then you have</a:t>
                </a:r>
                <a:r>
                  <a:rPr lang="en-US" altLang="ko-KR" baseline="0" dirty="0"/>
                  <a:t> the cumulative probability or “cumulative distribution function (CDF)”.</a:t>
                </a:r>
              </a:p>
              <a:p>
                <a:r>
                  <a:rPr lang="en-US" altLang="ko-KR" baseline="0" dirty="0"/>
                  <a:t>With the CDFs, you can easily calculate the interval probabilities: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𝑃(𝑥_1</a:t>
                </a:r>
                <a:r>
                  <a:rPr lang="en-US" altLang="ko-KR" sz="1200" b="1"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𝑥_2 )</a:t>
                </a:r>
                <a:r>
                  <a:rPr lang="en-US" altLang="ko-KR" sz="1200" b="0" i="0" dirty="0">
                    <a:latin typeface="Cambria Math" panose="02040503050406030204" pitchFamily="18" charset="0"/>
                    <a:cs typeface="Times New Roman" panose="02020603050405020304" pitchFamily="18" charset="0"/>
                    <a:sym typeface="Symbol" panose="05050102010706020507" pitchFamily="18" charset="2"/>
                  </a:rPr>
                  <a:t>=𝐶𝐷𝐹(</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𝑥_</a:t>
                </a:r>
                <a:r>
                  <a:rPr lang="en-US" altLang="ko-KR" sz="1200" b="0" i="0" dirty="0">
                    <a:latin typeface="Cambria Math" panose="02040503050406030204" pitchFamily="18" charset="0"/>
                    <a:cs typeface="Times New Roman" panose="02020603050405020304" pitchFamily="18" charset="0"/>
                    <a:sym typeface="Symbol" panose="05050102010706020507" pitchFamily="18" charset="2"/>
                  </a:rPr>
                  <a:t>2 )−𝐶𝐷𝐹(</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𝑥_1</a:t>
                </a:r>
                <a:r>
                  <a:rPr lang="en-US" altLang="ko-KR" sz="1200" b="0" i="0" dirty="0">
                    <a:latin typeface="Cambria Math" panose="02040503050406030204" pitchFamily="18" charset="0"/>
                    <a:cs typeface="Times New Roman" panose="02020603050405020304" pitchFamily="18" charset="0"/>
                    <a:sym typeface="Symbol" panose="05050102010706020507" pitchFamily="18" charset="2"/>
                  </a:rPr>
                  <a:t>)</a:t>
                </a:r>
                <a:endParaRPr lang="en-US" altLang="ko-KR"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29225980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These properties are similar to those of the discrete probability distribution.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a:t>
                </a:r>
                <a:r>
                  <a:rPr lang="en-US" altLang="ko-KR" baseline="0" dirty="0"/>
                  <a:t> </a:t>
                </a:r>
                <a:r>
                  <a:rPr lang="en-US" altLang="ko-KR" dirty="0"/>
                  <a:t>there is an important difference: </a:t>
                </a:r>
                <a14:m>
                  <m:oMath xmlns:m="http://schemas.openxmlformats.org/officeDocument/2006/math">
                    <m:r>
                      <a:rPr lang="en-US" altLang="ko-KR" sz="1200" b="0" i="1" smtClean="0">
                        <a:latin typeface="Cambria Math" panose="02040503050406030204" pitchFamily="18" charset="0"/>
                        <a:cs typeface="Times New Roman" panose="02020603050405020304" pitchFamily="18" charset="0"/>
                      </a:rPr>
                      <m:t>𝑓</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𝑥</m:t>
                    </m:r>
                    <m:r>
                      <a:rPr lang="en-US" altLang="ko-KR" sz="1200" i="1">
                        <a:latin typeface="Cambria Math" panose="02040503050406030204" pitchFamily="18" charset="0"/>
                        <a:cs typeface="Times New Roman" panose="02020603050405020304" pitchFamily="18" charset="0"/>
                      </a:rPr>
                      <m:t>)</m:t>
                    </m:r>
                  </m:oMath>
                </a14:m>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has no upper bound.</a:t>
                </a:r>
              </a:p>
              <a:p>
                <a:pPr marL="0" marR="0" lvl="0" indent="0" algn="just"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z="1200" b="0" i="1" smtClean="0">
                        <a:latin typeface="Cambria Math" panose="02040503050406030204" pitchFamily="18" charset="0"/>
                        <a:cs typeface="Times New Roman" panose="02020603050405020304" pitchFamily="18" charset="0"/>
                      </a:rPr>
                      <m:t>𝑓</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𝑥</m:t>
                    </m:r>
                    <m:r>
                      <a:rPr lang="en-US" altLang="ko-KR" sz="1200" i="1">
                        <a:latin typeface="Cambria Math" panose="02040503050406030204" pitchFamily="18" charset="0"/>
                        <a:cs typeface="Times New Roman" panose="02020603050405020304" pitchFamily="18" charset="0"/>
                      </a:rPr>
                      <m:t>)</m:t>
                    </m:r>
                  </m:oMath>
                </a14:m>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can</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have “spikes” larger than 1 as long as the integral is 1. </a:t>
                </a:r>
                <a:endParaRPr lang="en-US" altLang="ko-KR"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These properties are similar to those of the discrete probability distribution.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a:t>
                </a:r>
                <a:r>
                  <a:rPr lang="en-US" altLang="ko-KR" baseline="0" dirty="0"/>
                  <a:t> </a:t>
                </a:r>
                <a:r>
                  <a:rPr lang="en-US" altLang="ko-KR" dirty="0"/>
                  <a:t>there is an important difference: </a:t>
                </a:r>
                <a:r>
                  <a:rPr lang="en-US" altLang="ko-KR" sz="1200" b="0" i="0">
                    <a:latin typeface="Cambria Math" panose="02040503050406030204" pitchFamily="18" charset="0"/>
                    <a:cs typeface="Times New Roman" panose="02020603050405020304" pitchFamily="18" charset="0"/>
                  </a:rPr>
                  <a:t>𝑓</a:t>
                </a:r>
                <a:r>
                  <a:rPr lang="en-US" altLang="ko-KR" sz="1200" i="0">
                    <a:latin typeface="Cambria Math" panose="02040503050406030204" pitchFamily="18" charset="0"/>
                    <a:cs typeface="Times New Roman" panose="02020603050405020304" pitchFamily="18" charset="0"/>
                  </a:rPr>
                  <a:t>(𝑥)</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has no upper bound.</a:t>
                </a: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sz="1200" b="0" i="0">
                    <a:latin typeface="Cambria Math" panose="02040503050406030204" pitchFamily="18" charset="0"/>
                    <a:cs typeface="Times New Roman" panose="02020603050405020304" pitchFamily="18" charset="0"/>
                  </a:rPr>
                  <a:t>𝑓</a:t>
                </a:r>
                <a:r>
                  <a:rPr lang="en-US" altLang="ko-KR" sz="1200" i="0">
                    <a:latin typeface="Cambria Math" panose="02040503050406030204" pitchFamily="18" charset="0"/>
                    <a:cs typeface="Times New Roman" panose="02020603050405020304" pitchFamily="18" charset="0"/>
                  </a:rPr>
                  <a:t>(𝑥)</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can</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have “spikes” larger than 1 as long as the integral is 1.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a:p>
        </p:txBody>
      </p:sp>
    </p:spTree>
    <p:extLst>
      <p:ext uri="{BB962C8B-B14F-4D97-AF65-F5344CB8AC3E}">
        <p14:creationId xmlns:p14="http://schemas.microsoft.com/office/powerpoint/2010/main" val="39631198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The simplest case of the probability density is that of the Uniform random variable.</a:t>
                </a:r>
              </a:p>
              <a:p>
                <a:r>
                  <a:rPr lang="en-US" altLang="ko-KR" dirty="0"/>
                  <a:t>A Uniform probability density is defined in the in</a:t>
                </a:r>
                <a:r>
                  <a:rPr lang="en-US" altLang="ko-KR" sz="1200"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terval </a:t>
                </a:r>
                <a14:m>
                  <m:oMath xmlns:m="http://schemas.openxmlformats.org/officeDocument/2006/math">
                    <m:r>
                      <a:rPr lang="en-US" altLang="ko-KR" sz="1200" i="1" dirty="0">
                        <a:solidFill>
                          <a:schemeClr val="tx1"/>
                        </a:solidFill>
                        <a:latin typeface="Cambria Math" panose="02040503050406030204" pitchFamily="18" charset="0"/>
                        <a:cs typeface="Times New Roman" panose="02020603050405020304" pitchFamily="18" charset="0"/>
                      </a:rPr>
                      <m:t>[</m:t>
                    </m:r>
                    <m:r>
                      <a:rPr lang="en-US" altLang="ko-KR" sz="1200" i="1" dirty="0" err="1">
                        <a:solidFill>
                          <a:schemeClr val="tx1"/>
                        </a:solidFill>
                        <a:latin typeface="Cambria Math" panose="02040503050406030204" pitchFamily="18" charset="0"/>
                        <a:cs typeface="Times New Roman" panose="02020603050405020304" pitchFamily="18" charset="0"/>
                      </a:rPr>
                      <m:t>𝑎</m:t>
                    </m:r>
                    <m:r>
                      <a:rPr lang="en-US" altLang="ko-KR" sz="1200" i="1" dirty="0" err="1">
                        <a:solidFill>
                          <a:schemeClr val="tx1"/>
                        </a:solidFill>
                        <a:latin typeface="Cambria Math" panose="02040503050406030204" pitchFamily="18" charset="0"/>
                        <a:cs typeface="Times New Roman" panose="02020603050405020304" pitchFamily="18" charset="0"/>
                      </a:rPr>
                      <m:t>,</m:t>
                    </m:r>
                    <m:r>
                      <a:rPr lang="en-US" altLang="ko-KR" sz="1200" i="1" dirty="0" err="1">
                        <a:solidFill>
                          <a:schemeClr val="tx1"/>
                        </a:solidFill>
                        <a:latin typeface="Cambria Math" panose="02040503050406030204" pitchFamily="18" charset="0"/>
                        <a:cs typeface="Times New Roman" panose="02020603050405020304" pitchFamily="18" charset="0"/>
                      </a:rPr>
                      <m:t>𝑏</m:t>
                    </m:r>
                    <m:r>
                      <a:rPr lang="en-US" altLang="ko-KR" sz="1200" i="1" dirty="0">
                        <a:solidFill>
                          <a:schemeClr val="tx1"/>
                        </a:solidFill>
                        <a:latin typeface="Cambria Math" panose="02040503050406030204" pitchFamily="18" charset="0"/>
                        <a:cs typeface="Times New Roman" panose="02020603050405020304" pitchFamily="18" charset="0"/>
                      </a:rPr>
                      <m:t>]</m:t>
                    </m:r>
                  </m:oMath>
                </a14:m>
                <a:r>
                  <a:rPr lang="en-US" altLang="ko-KR" sz="1200" dirty="0">
                    <a:solidFill>
                      <a:schemeClr val="tx1"/>
                    </a:solidFill>
                    <a:latin typeface="Times New Roman" panose="02020603050405020304" pitchFamily="18" charset="0"/>
                    <a:cs typeface="Times New Roman" panose="02020603050405020304" pitchFamily="18" charset="0"/>
                  </a:rPr>
                  <a:t> and considered zero elsewhere.</a:t>
                </a:r>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The simplest case of the probability density is that of the Uniform random variable.</a:t>
                </a:r>
              </a:p>
              <a:p>
                <a:r>
                  <a:rPr lang="en-US" altLang="ko-KR" dirty="0"/>
                  <a:t>A Uniform probability density is defined in the in</a:t>
                </a:r>
                <a:r>
                  <a:rPr lang="en-US" altLang="ko-KR" sz="1200"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terval </a:t>
                </a:r>
                <a:r>
                  <a:rPr lang="en-US" altLang="ko-KR" sz="1200" i="0" dirty="0">
                    <a:solidFill>
                      <a:schemeClr val="tx1"/>
                    </a:solidFill>
                    <a:latin typeface="Cambria Math" panose="02040503050406030204" pitchFamily="18" charset="0"/>
                    <a:cs typeface="Times New Roman" panose="02020603050405020304" pitchFamily="18" charset="0"/>
                  </a:rPr>
                  <a:t>[</a:t>
                </a:r>
                <a:r>
                  <a:rPr lang="en-US" altLang="ko-KR" sz="1200" i="0" dirty="0" err="1">
                    <a:solidFill>
                      <a:schemeClr val="tx1"/>
                    </a:solidFill>
                    <a:latin typeface="Cambria Math" panose="02040503050406030204" pitchFamily="18" charset="0"/>
                    <a:cs typeface="Times New Roman" panose="02020603050405020304" pitchFamily="18" charset="0"/>
                  </a:rPr>
                  <a:t>𝑎,𝑏</a:t>
                </a:r>
                <a:r>
                  <a:rPr lang="en-US" altLang="ko-KR" sz="1200" i="0" dirty="0">
                    <a:solidFill>
                      <a:schemeClr val="tx1"/>
                    </a:solidFill>
                    <a:latin typeface="Cambria Math" panose="02040503050406030204" pitchFamily="18" charset="0"/>
                    <a:cs typeface="Times New Roman" panose="02020603050405020304" pitchFamily="18" charset="0"/>
                  </a:rPr>
                  <a:t>]</a:t>
                </a:r>
                <a:r>
                  <a:rPr lang="en-US" altLang="ko-KR" sz="1200" dirty="0">
                    <a:solidFill>
                      <a:schemeClr val="tx1"/>
                    </a:solidFill>
                    <a:latin typeface="Times New Roman" panose="02020603050405020304" pitchFamily="18" charset="0"/>
                    <a:cs typeface="Times New Roman" panose="02020603050405020304" pitchFamily="18" charset="0"/>
                  </a:rPr>
                  <a:t> and considered zero elsewhere.</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27700529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can see the case when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𝑎</m:t>
                    </m:r>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=−1</m:t>
                    </m:r>
                  </m:oMath>
                </a14:m>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𝑏</m:t>
                    </m:r>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=+1</m:t>
                    </m:r>
                  </m:oMath>
                </a14:m>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a:t>
                </a:r>
                <a:endParaRPr lang="en-US" altLang="ko-KR" dirty="0"/>
              </a:p>
              <a:p>
                <a:r>
                  <a:rPr lang="en-US" altLang="ko-KR" dirty="0"/>
                  <a:t>Also the CDF is shown. As </a:t>
                </a:r>
                <a14:m>
                  <m:oMath xmlns:m="http://schemas.openxmlformats.org/officeDocument/2006/math">
                    <m:r>
                      <a:rPr lang="en-US" altLang="ko-KR" i="1" dirty="0" smtClean="0">
                        <a:latin typeface="Cambria Math" panose="02040503050406030204" pitchFamily="18" charset="0"/>
                      </a:rPr>
                      <m:t>𝑥</m:t>
                    </m:r>
                  </m:oMath>
                </a14:m>
                <a:r>
                  <a:rPr lang="en-US" altLang="ko-KR" dirty="0"/>
                  <a:t> increases, the CDF converges to 1. </a:t>
                </a:r>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can see the case when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𝑎=−1</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𝑏=+1</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a:t>
                </a:r>
                <a:endParaRPr lang="en-US" altLang="ko-KR" dirty="0"/>
              </a:p>
              <a:p>
                <a:r>
                  <a:rPr lang="en-US" altLang="ko-KR" dirty="0"/>
                  <a:t>Also the CDF is shown. As </a:t>
                </a:r>
                <a:r>
                  <a:rPr lang="en-US" altLang="ko-KR" i="0" dirty="0">
                    <a:latin typeface="Cambria Math" panose="02040503050406030204" pitchFamily="18" charset="0"/>
                  </a:rPr>
                  <a:t>𝑥</a:t>
                </a:r>
                <a:r>
                  <a:rPr lang="en-US" altLang="ko-KR" dirty="0"/>
                  <a:t> increases, the CDF converges to 1. </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3261731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Using the Uniform probability density, you can calculate the interval probabilities. </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75</a:t>
            </a:fld>
            <a:endParaRPr lang="ko-KR" altLang="en-US"/>
          </a:p>
        </p:txBody>
      </p:sp>
    </p:spTree>
    <p:extLst>
      <p:ext uri="{BB962C8B-B14F-4D97-AF65-F5344CB8AC3E}">
        <p14:creationId xmlns:p14="http://schemas.microsoft.com/office/powerpoint/2010/main" val="15871691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Using the Uniform probability density, you can calculate the interval probabilities. </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27906270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The Normal probability density is perhaps the most “recognized” one in statistics.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defined in the interval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rPr>
                      <m:t>(−</m:t>
                    </m:r>
                    <m:r>
                      <a:rPr lang="en-US" altLang="ko-KR" sz="1200" i="1" dirty="0" smtClean="0">
                        <a:latin typeface="Cambria Math" panose="02040503050406030204" pitchFamily="18" charset="0"/>
                        <a:cs typeface="Times New Roman" panose="02020603050405020304" pitchFamily="18" charset="0"/>
                      </a:rPr>
                      <m:t>∞</m:t>
                    </m:r>
                    <m:r>
                      <a:rPr lang="en-US" altLang="ko-KR" sz="1200" i="1" dirty="0" err="1">
                        <a:latin typeface="Cambria Math" panose="02040503050406030204" pitchFamily="18" charset="0"/>
                        <a:cs typeface="Times New Roman" panose="02020603050405020304" pitchFamily="18" charset="0"/>
                      </a:rPr>
                      <m:t>,</m:t>
                    </m:r>
                    <m:r>
                      <a:rPr lang="en-US" altLang="ko-KR" sz="1200" i="1" dirty="0">
                        <a:latin typeface="Cambria Math" panose="02040503050406030204" pitchFamily="18" charset="0"/>
                        <a:cs typeface="Times New Roman" panose="02020603050405020304" pitchFamily="18" charset="0"/>
                      </a:rPr>
                      <m:t>+</m:t>
                    </m:r>
                    <m:r>
                      <a:rPr lang="en-US" altLang="ko-KR" sz="1200" i="1" dirty="0">
                        <a:latin typeface="Cambria Math" panose="02040503050406030204" pitchFamily="18" charset="0"/>
                        <a:cs typeface="Times New Roman" panose="02020603050405020304" pitchFamily="18" charset="0"/>
                      </a:rPr>
                      <m:t>∞</m:t>
                    </m:r>
                    <m:r>
                      <a:rPr lang="en-US" altLang="ko-KR" sz="1200" i="1" dirty="0" smtClean="0">
                        <a:latin typeface="Cambria Math" panose="02040503050406030204" pitchFamily="18" charset="0"/>
                        <a:cs typeface="Times New Roman" panose="02020603050405020304" pitchFamily="18" charset="0"/>
                      </a:rPr>
                      <m:t>)</m:t>
                    </m:r>
                  </m:oMath>
                </a14:m>
                <a:r>
                  <a:rPr lang="en-US" altLang="ko-KR" sz="12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The Normal probability density is perhaps the most “recognized” one in statistics.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defined in the interval </a:t>
                </a:r>
                <a:r>
                  <a:rPr lang="en-US" altLang="ko-KR" sz="1200" i="0" dirty="0">
                    <a:latin typeface="Cambria Math" panose="02040503050406030204" pitchFamily="18" charset="0"/>
                    <a:cs typeface="Times New Roman" panose="02020603050405020304" pitchFamily="18" charset="0"/>
                  </a:rPr>
                  <a:t>(−∞</a:t>
                </a:r>
                <a:r>
                  <a:rPr lang="en-US" altLang="ko-KR" sz="1200" i="0" dirty="0" err="1">
                    <a:latin typeface="Cambria Math" panose="02040503050406030204" pitchFamily="18" charset="0"/>
                    <a:cs typeface="Times New Roman" panose="02020603050405020304" pitchFamily="18" charset="0"/>
                  </a:rPr>
                  <a:t>,</a:t>
                </a:r>
                <a:r>
                  <a:rPr lang="en-US" altLang="ko-KR" sz="1200" i="0" dirty="0">
                    <a:latin typeface="Cambria Math" panose="02040503050406030204" pitchFamily="18" charset="0"/>
                    <a:cs typeface="Times New Roman" panose="02020603050405020304" pitchFamily="18" charset="0"/>
                  </a:rPr>
                  <a:t>+∞)</a:t>
                </a:r>
                <a:r>
                  <a:rPr lang="en-US" altLang="ko-KR" sz="1200" dirty="0">
                    <a:solidFill>
                      <a:schemeClr val="tx1"/>
                    </a:solidFill>
                    <a:latin typeface="Times New Roman" panose="02020603050405020304" pitchFamily="18" charset="0"/>
                    <a:cs typeface="Times New Roman" panose="02020603050405020304" pitchFamily="18" charset="0"/>
                  </a:rPr>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42245454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cs typeface="Times New Roman" panose="02020603050405020304" pitchFamily="18" charset="0"/>
                  </a:rPr>
                  <a:t>For the Normal</a:t>
                </a:r>
                <a:r>
                  <a:rPr lang="en-US" altLang="ko-KR" sz="1200" baseline="0" dirty="0">
                    <a:cs typeface="Times New Roman" panose="02020603050405020304" pitchFamily="18" charset="0"/>
                  </a:rPr>
                  <a:t> probability density,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𝜇</m:t>
                    </m:r>
                  </m:oMath>
                </a14:m>
                <a:r>
                  <a:rPr lang="en-US" altLang="ko-KR" sz="1200" dirty="0">
                    <a:latin typeface="Times New Roman" panose="02020603050405020304" pitchFamily="18" charset="0"/>
                    <a:cs typeface="Times New Roman" panose="02020603050405020304" pitchFamily="18" charset="0"/>
                  </a:rPr>
                  <a:t> is the so-called “</a:t>
                </a:r>
                <a:r>
                  <a:rPr lang="en-US" altLang="ko-KR" sz="1200" dirty="0">
                    <a:solidFill>
                      <a:srgbClr val="0070C0"/>
                    </a:solidFill>
                    <a:latin typeface="Times New Roman" panose="02020603050405020304" pitchFamily="18" charset="0"/>
                    <a:cs typeface="Times New Roman" panose="02020603050405020304" pitchFamily="18" charset="0"/>
                  </a:rPr>
                  <a:t>location</a:t>
                </a:r>
                <a:r>
                  <a:rPr lang="en-US" altLang="ko-KR" sz="1200" dirty="0">
                    <a:latin typeface="Times New Roman" panose="02020603050405020304" pitchFamily="18" charset="0"/>
                    <a:cs typeface="Times New Roman" panose="02020603050405020304" pitchFamily="18" charset="0"/>
                  </a:rPr>
                  <a:t>” parameter.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With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𝜇</m:t>
                    </m:r>
                  </m:oMath>
                </a14:m>
                <a:r>
                  <a:rPr lang="en-US" altLang="ko-KR" sz="1200" dirty="0">
                    <a:latin typeface="Times New Roman" panose="02020603050405020304" pitchFamily="18" charset="0"/>
                    <a:cs typeface="Times New Roman" panose="02020603050405020304" pitchFamily="18" charset="0"/>
                  </a:rPr>
                  <a:t>, you can control the</a:t>
                </a:r>
                <a:r>
                  <a:rPr lang="en-US" altLang="ko-KR" sz="1200" baseline="0" dirty="0">
                    <a:latin typeface="Times New Roman" panose="02020603050405020304" pitchFamily="18" charset="0"/>
                    <a:cs typeface="Times New Roman" panose="02020603050405020304" pitchFamily="18" charset="0"/>
                  </a:rPr>
                  <a:t> position of the center (mean, median, peak, mode).</a:t>
                </a:r>
                <a:endParaRPr lang="en-US" altLang="ko-KR" sz="1200" dirty="0">
                  <a:latin typeface="Times New Roman" panose="02020603050405020304" pitchFamily="18" charset="0"/>
                  <a:cs typeface="Times New Roman" panose="02020603050405020304" pitchFamily="18" charset="0"/>
                </a:endParaRPr>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cs typeface="Times New Roman" panose="02020603050405020304" pitchFamily="18" charset="0"/>
                  </a:rPr>
                  <a:t>For the Normal</a:t>
                </a:r>
                <a:r>
                  <a:rPr lang="en-US" altLang="ko-KR" sz="1200" baseline="0" dirty="0">
                    <a:cs typeface="Times New Roman" panose="02020603050405020304" pitchFamily="18" charset="0"/>
                  </a:rPr>
                  <a:t> probability density, </a:t>
                </a:r>
                <a:r>
                  <a:rPr lang="ko-KR" altLang="en-US" sz="1200" i="0">
                    <a:latin typeface="Cambria Math" panose="02040503050406030204" pitchFamily="18" charset="0"/>
                    <a:cs typeface="Times New Roman" panose="02020603050405020304" pitchFamily="18" charset="0"/>
                  </a:rPr>
                  <a:t>𝜇</a:t>
                </a:r>
                <a:r>
                  <a:rPr lang="en-US" altLang="ko-KR" sz="1200" dirty="0">
                    <a:latin typeface="Times New Roman" panose="02020603050405020304" pitchFamily="18" charset="0"/>
                    <a:cs typeface="Times New Roman" panose="02020603050405020304" pitchFamily="18" charset="0"/>
                  </a:rPr>
                  <a:t> is the so-called “</a:t>
                </a:r>
                <a:r>
                  <a:rPr lang="en-US" altLang="ko-KR" sz="1200" dirty="0">
                    <a:solidFill>
                      <a:srgbClr val="0070C0"/>
                    </a:solidFill>
                    <a:latin typeface="Times New Roman" panose="02020603050405020304" pitchFamily="18" charset="0"/>
                    <a:cs typeface="Times New Roman" panose="02020603050405020304" pitchFamily="18" charset="0"/>
                  </a:rPr>
                  <a:t>location</a:t>
                </a:r>
                <a:r>
                  <a:rPr lang="en-US" altLang="ko-KR" sz="1200" dirty="0">
                    <a:latin typeface="Times New Roman" panose="02020603050405020304" pitchFamily="18" charset="0"/>
                    <a:cs typeface="Times New Roman" panose="02020603050405020304" pitchFamily="18" charset="0"/>
                  </a:rPr>
                  <a:t>” parameter.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With </a:t>
                </a:r>
                <a:r>
                  <a:rPr lang="ko-KR" altLang="en-US" sz="1200" i="0">
                    <a:latin typeface="Cambria Math" panose="02040503050406030204" pitchFamily="18" charset="0"/>
                    <a:cs typeface="Times New Roman" panose="02020603050405020304" pitchFamily="18" charset="0"/>
                  </a:rPr>
                  <a:t>𝜇</a:t>
                </a:r>
                <a:r>
                  <a:rPr lang="en-US" altLang="ko-KR" sz="1200" dirty="0">
                    <a:latin typeface="Times New Roman" panose="02020603050405020304" pitchFamily="18" charset="0"/>
                    <a:cs typeface="Times New Roman" panose="02020603050405020304" pitchFamily="18" charset="0"/>
                  </a:rPr>
                  <a:t>, you can control the</a:t>
                </a:r>
                <a:r>
                  <a:rPr lang="en-US" altLang="ko-KR" sz="1200" baseline="0" dirty="0">
                    <a:latin typeface="Times New Roman" panose="02020603050405020304" pitchFamily="18" charset="0"/>
                    <a:cs typeface="Times New Roman" panose="02020603050405020304" pitchFamily="18" charset="0"/>
                  </a:rPr>
                  <a:t> position of the center (mean, median, peak, mode).</a:t>
                </a:r>
                <a:endParaRPr lang="en-US" altLang="ko-KR" sz="1200" dirty="0">
                  <a:latin typeface="Times New Roman" panose="02020603050405020304" pitchFamily="18" charset="0"/>
                  <a:cs typeface="Times New Roman" panose="02020603050405020304" pitchFamily="18" charset="0"/>
                </a:endParaRPr>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a:p>
        </p:txBody>
      </p:sp>
    </p:spTree>
    <p:extLst>
      <p:ext uri="{BB962C8B-B14F-4D97-AF65-F5344CB8AC3E}">
        <p14:creationId xmlns:p14="http://schemas.microsoft.com/office/powerpoint/2010/main" val="18732272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cs typeface="Times New Roman" panose="02020603050405020304" pitchFamily="18" charset="0"/>
                  </a:rPr>
                  <a:t>For the Normal</a:t>
                </a:r>
                <a:r>
                  <a:rPr lang="en-US" altLang="ko-KR" sz="1200" baseline="0" dirty="0">
                    <a:cs typeface="Times New Roman" panose="02020603050405020304" pitchFamily="18" charset="0"/>
                  </a:rPr>
                  <a:t> probability density,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𝜎</m:t>
                    </m:r>
                  </m:oMath>
                </a14:m>
                <a:r>
                  <a:rPr lang="en-US" altLang="ko-KR" sz="1200" dirty="0">
                    <a:latin typeface="Times New Roman" panose="02020603050405020304" pitchFamily="18" charset="0"/>
                    <a:cs typeface="Times New Roman" panose="02020603050405020304" pitchFamily="18" charset="0"/>
                  </a:rPr>
                  <a:t> is the so-called “</a:t>
                </a:r>
                <a:r>
                  <a:rPr lang="en-US" altLang="ko-KR" sz="1200" dirty="0">
                    <a:solidFill>
                      <a:srgbClr val="0070C0"/>
                    </a:solidFill>
                    <a:latin typeface="Times New Roman" panose="02020603050405020304" pitchFamily="18" charset="0"/>
                    <a:cs typeface="Times New Roman" panose="02020603050405020304" pitchFamily="18" charset="0"/>
                  </a:rPr>
                  <a:t>shape</a:t>
                </a:r>
                <a:r>
                  <a:rPr lang="en-US" altLang="ko-KR" sz="1200" dirty="0">
                    <a:latin typeface="Times New Roman" panose="02020603050405020304" pitchFamily="18" charset="0"/>
                    <a:cs typeface="Times New Roman" panose="02020603050405020304" pitchFamily="18" charset="0"/>
                  </a:rPr>
                  <a:t>” parameter.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With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𝜎</m:t>
                    </m:r>
                  </m:oMath>
                </a14:m>
                <a:r>
                  <a:rPr lang="en-US" altLang="ko-KR" sz="1200" dirty="0">
                    <a:latin typeface="Times New Roman" panose="02020603050405020304" pitchFamily="18" charset="0"/>
                    <a:cs typeface="Times New Roman" panose="02020603050405020304" pitchFamily="18" charset="0"/>
                  </a:rPr>
                  <a:t>, you can control how</a:t>
                </a:r>
                <a:r>
                  <a:rPr lang="en-US" altLang="ko-KR" sz="1200" baseline="0" dirty="0">
                    <a:latin typeface="Times New Roman" panose="02020603050405020304" pitchFamily="18" charset="0"/>
                    <a:cs typeface="Times New Roman" panose="02020603050405020304" pitchFamily="18" charset="0"/>
                  </a:rPr>
                  <a:t> spread out the shape is (standard deviation). </a:t>
                </a:r>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cs typeface="Times New Roman" panose="02020603050405020304" pitchFamily="18" charset="0"/>
                  </a:rPr>
                  <a:t>For the Normal</a:t>
                </a:r>
                <a:r>
                  <a:rPr lang="en-US" altLang="ko-KR" sz="1200" baseline="0" dirty="0">
                    <a:cs typeface="Times New Roman" panose="02020603050405020304" pitchFamily="18" charset="0"/>
                  </a:rPr>
                  <a:t> probability density, </a:t>
                </a:r>
                <a:r>
                  <a:rPr lang="ko-KR" altLang="en-US" sz="1200" i="0">
                    <a:latin typeface="Cambria Math" panose="02040503050406030204" pitchFamily="18" charset="0"/>
                    <a:cs typeface="Times New Roman" panose="02020603050405020304" pitchFamily="18" charset="0"/>
                  </a:rPr>
                  <a:t>𝜎</a:t>
                </a:r>
                <a:r>
                  <a:rPr lang="en-US" altLang="ko-KR" sz="1200" dirty="0">
                    <a:latin typeface="Times New Roman" panose="02020603050405020304" pitchFamily="18" charset="0"/>
                    <a:cs typeface="Times New Roman" panose="02020603050405020304" pitchFamily="18" charset="0"/>
                  </a:rPr>
                  <a:t> is the so-called “</a:t>
                </a:r>
                <a:r>
                  <a:rPr lang="en-US" altLang="ko-KR" sz="1200" dirty="0">
                    <a:solidFill>
                      <a:srgbClr val="0070C0"/>
                    </a:solidFill>
                    <a:latin typeface="Times New Roman" panose="02020603050405020304" pitchFamily="18" charset="0"/>
                    <a:cs typeface="Times New Roman" panose="02020603050405020304" pitchFamily="18" charset="0"/>
                  </a:rPr>
                  <a:t>shape</a:t>
                </a:r>
                <a:r>
                  <a:rPr lang="en-US" altLang="ko-KR" sz="1200" dirty="0">
                    <a:latin typeface="Times New Roman" panose="02020603050405020304" pitchFamily="18" charset="0"/>
                    <a:cs typeface="Times New Roman" panose="02020603050405020304" pitchFamily="18" charset="0"/>
                  </a:rPr>
                  <a:t>” parameter.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With </a:t>
                </a:r>
                <a:r>
                  <a:rPr lang="ko-KR" altLang="en-US" sz="1200" i="0">
                    <a:latin typeface="Cambria Math" panose="02040503050406030204" pitchFamily="18" charset="0"/>
                    <a:cs typeface="Times New Roman" panose="02020603050405020304" pitchFamily="18" charset="0"/>
                  </a:rPr>
                  <a:t>𝜎</a:t>
                </a:r>
                <a:r>
                  <a:rPr lang="en-US" altLang="ko-KR" sz="1200" dirty="0">
                    <a:latin typeface="Times New Roman" panose="02020603050405020304" pitchFamily="18" charset="0"/>
                    <a:cs typeface="Times New Roman" panose="02020603050405020304" pitchFamily="18" charset="0"/>
                  </a:rPr>
                  <a:t>, you can control how</a:t>
                </a:r>
                <a:r>
                  <a:rPr lang="en-US" altLang="ko-KR" sz="1200" baseline="0" dirty="0">
                    <a:latin typeface="Times New Roman" panose="02020603050405020304" pitchFamily="18" charset="0"/>
                    <a:cs typeface="Times New Roman" panose="02020603050405020304" pitchFamily="18" charset="0"/>
                  </a:rPr>
                  <a:t> spread out the shape is (standard deviation). </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377600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can see more examples of event from the “rolling a dice” random experiment.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Set intersection is used when you combine different events with </a:t>
            </a:r>
            <a:r>
              <a:rPr lang="en-US" altLang="ko-KR" b="1" dirty="0"/>
              <a:t>AND</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Set union is used when you combine events with </a:t>
            </a:r>
            <a:r>
              <a:rPr lang="en-US" altLang="ko-KR" b="1" dirty="0"/>
              <a:t>OR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13231538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A special case of the Normal probability density is that of the Standard Normal probability density.</a:t>
                </a:r>
              </a:p>
              <a:p>
                <a:r>
                  <a:rPr lang="en-US" altLang="ko-KR" dirty="0"/>
                  <a:t>I</a:t>
                </a:r>
                <a:r>
                  <a:rPr lang="en-US" altLang="ko-KR" baseline="0" dirty="0"/>
                  <a:t>n this case</a:t>
                </a:r>
                <a:r>
                  <a:rPr lang="en-US" altLang="ko-KR" dirty="0"/>
                  <a:t>,</a:t>
                </a:r>
                <a:r>
                  <a:rPr lang="en-US" altLang="ko-KR" baseline="0" dirty="0"/>
                  <a:t> you</a:t>
                </a:r>
                <a:r>
                  <a:rPr lang="en-US" altLang="ko-KR" dirty="0"/>
                  <a:t> have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𝜇</m:t>
                    </m:r>
                    <m:r>
                      <a:rPr lang="en-US" altLang="ko-KR" sz="1200" b="0" i="0" smtClean="0">
                        <a:latin typeface="Cambria Math" panose="02040503050406030204" pitchFamily="18" charset="0"/>
                        <a:cs typeface="Times New Roman" panose="02020603050405020304" pitchFamily="18" charset="0"/>
                      </a:rPr>
                      <m:t>=</m:t>
                    </m:r>
                    <m:r>
                      <a:rPr lang="en-US" altLang="ko-KR" sz="1200" b="0" i="0" smtClean="0">
                        <a:latin typeface="Cambria Math" panose="02040503050406030204" pitchFamily="18" charset="0"/>
                        <a:cs typeface="Times New Roman" panose="02020603050405020304" pitchFamily="18" charset="0"/>
                      </a:rPr>
                      <m:t>0</m:t>
                    </m:r>
                  </m:oMath>
                </a14:m>
                <a:r>
                  <a:rPr lang="ko-KR" altLang="en-US" dirty="0"/>
                  <a:t> </a:t>
                </a:r>
                <a:r>
                  <a:rPr lang="en-US" altLang="ko-KR" dirty="0"/>
                  <a:t>and </a:t>
                </a:r>
                <a14:m>
                  <m:oMath xmlns:m="http://schemas.openxmlformats.org/officeDocument/2006/math">
                    <m:r>
                      <a:rPr lang="ko-KR" altLang="en-US" i="1" smtClean="0">
                        <a:latin typeface="Cambria Math" panose="02040503050406030204" pitchFamily="18" charset="0"/>
                      </a:rPr>
                      <m:t>𝜎</m:t>
                    </m:r>
                    <m:r>
                      <a:rPr lang="en-US" altLang="ko-KR" b="0" i="1" smtClean="0">
                        <a:latin typeface="Cambria Math" panose="02040503050406030204" pitchFamily="18" charset="0"/>
                      </a:rPr>
                      <m:t>=</m:t>
                    </m:r>
                    <m:r>
                      <a:rPr lang="en-US" altLang="ko-KR" b="0" i="1" smtClean="0">
                        <a:latin typeface="Cambria Math" panose="02040503050406030204" pitchFamily="18" charset="0"/>
                      </a:rPr>
                      <m:t>1</m:t>
                    </m:r>
                  </m:oMath>
                </a14:m>
                <a:r>
                  <a:rPr lang="en-US" altLang="ko-KR" dirty="0"/>
                  <a:t>.</a:t>
                </a:r>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A special case of the Normal probability density is that of the Standard Normal probability density.</a:t>
                </a:r>
              </a:p>
              <a:p>
                <a:r>
                  <a:rPr lang="en-US" altLang="ko-KR" dirty="0"/>
                  <a:t>I</a:t>
                </a:r>
                <a:r>
                  <a:rPr lang="en-US" altLang="ko-KR" baseline="0" dirty="0"/>
                  <a:t>n this case</a:t>
                </a:r>
                <a:r>
                  <a:rPr lang="en-US" altLang="ko-KR" dirty="0"/>
                  <a:t>,</a:t>
                </a:r>
                <a:r>
                  <a:rPr lang="en-US" altLang="ko-KR" baseline="0" dirty="0"/>
                  <a:t> you</a:t>
                </a:r>
                <a:r>
                  <a:rPr lang="en-US" altLang="ko-KR" dirty="0"/>
                  <a:t> have </a:t>
                </a:r>
                <a:r>
                  <a:rPr lang="ko-KR" altLang="en-US" sz="1200" i="0">
                    <a:latin typeface="Cambria Math" panose="02040503050406030204" pitchFamily="18" charset="0"/>
                    <a:cs typeface="Times New Roman" panose="02020603050405020304" pitchFamily="18" charset="0"/>
                  </a:rPr>
                  <a:t>𝜇</a:t>
                </a:r>
                <a:r>
                  <a:rPr lang="en-US" altLang="ko-KR" sz="1200" b="0" i="0">
                    <a:latin typeface="Cambria Math" panose="02040503050406030204" pitchFamily="18" charset="0"/>
                    <a:cs typeface="Times New Roman" panose="02020603050405020304" pitchFamily="18" charset="0"/>
                  </a:rPr>
                  <a:t>=0</a:t>
                </a:r>
                <a:r>
                  <a:rPr lang="ko-KR" altLang="en-US" dirty="0"/>
                  <a:t> </a:t>
                </a:r>
                <a:r>
                  <a:rPr lang="en-US" altLang="ko-KR" dirty="0"/>
                  <a:t>and </a:t>
                </a:r>
                <a:r>
                  <a:rPr lang="ko-KR" altLang="en-US" i="0">
                    <a:latin typeface="Cambria Math" panose="02040503050406030204" pitchFamily="18" charset="0"/>
                  </a:rPr>
                  <a:t>𝜎</a:t>
                </a:r>
                <a:r>
                  <a:rPr lang="en-US" altLang="ko-KR" b="0" i="0">
                    <a:latin typeface="Cambria Math" panose="02040503050406030204" pitchFamily="18" charset="0"/>
                  </a:rPr>
                  <a:t>=1</a:t>
                </a:r>
                <a:r>
                  <a:rPr lang="en-US" altLang="ko-KR" dirty="0"/>
                  <a:t>.</a:t>
                </a:r>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4625592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When the Normal random variables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𝑋</m:t>
                    </m:r>
                  </m:oMath>
                </a14:m>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and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𝑌</m:t>
                    </m:r>
                  </m:oMath>
                </a14:m>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are </a:t>
                </a:r>
                <a:r>
                  <a:rPr lang="en-US" altLang="ko-KR" sz="1200" b="1"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independent</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to each other, you can apply these</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addition and subtraction rules.</a:t>
                </a:r>
              </a:p>
              <a:p>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Please note that as a result of the addition (or subtraction), you get another Normal random variable.</a:t>
                </a:r>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When the Normal random variables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and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are </a:t>
                </a:r>
                <a:r>
                  <a:rPr lang="en-US" altLang="ko-KR" sz="1200" b="1"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independent</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to each other, you can apply these</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addition and subtraction rules.</a:t>
                </a:r>
              </a:p>
              <a:p>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Please note that as a result of the addition (or subtraction), you get another Normal random variable.</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20206376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can see the Normal probability density as well as the corresponding CDF.</a:t>
                </a:r>
              </a:p>
              <a:p>
                <a:r>
                  <a:rPr lang="en-US" altLang="ko-KR" dirty="0"/>
                  <a:t>As </a:t>
                </a:r>
                <a14:m>
                  <m:oMath xmlns:m="http://schemas.openxmlformats.org/officeDocument/2006/math">
                    <m:r>
                      <a:rPr lang="en-US" altLang="ko-KR" i="1" dirty="0" smtClean="0">
                        <a:latin typeface="Cambria Math" panose="02040503050406030204" pitchFamily="18" charset="0"/>
                      </a:rPr>
                      <m:t>𝑥</m:t>
                    </m:r>
                  </m:oMath>
                </a14:m>
                <a:r>
                  <a:rPr lang="en-US" altLang="ko-KR" dirty="0"/>
                  <a:t> increases, the </a:t>
                </a:r>
                <a14:m>
                  <m:oMath xmlns:m="http://schemas.openxmlformats.org/officeDocument/2006/math">
                    <m:r>
                      <a:rPr lang="en-US" altLang="ko-KR" i="1" dirty="0" smtClean="0">
                        <a:latin typeface="Cambria Math" panose="02040503050406030204" pitchFamily="18" charset="0"/>
                      </a:rPr>
                      <m:t>𝐶𝐷𝐹</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𝑥</m:t>
                    </m:r>
                    <m:r>
                      <a:rPr lang="en-US" altLang="ko-KR" i="1" dirty="0" smtClean="0">
                        <a:latin typeface="Cambria Math" panose="02040503050406030204" pitchFamily="18" charset="0"/>
                      </a:rPr>
                      <m:t>)</m:t>
                    </m:r>
                  </m:oMath>
                </a14:m>
                <a:r>
                  <a:rPr lang="en-US" altLang="ko-KR" dirty="0"/>
                  <a:t> converges to 1</a:t>
                </a:r>
                <a:r>
                  <a:rPr lang="en-US" altLang="ko-KR" baseline="0" dirty="0"/>
                  <a:t>. </a:t>
                </a:r>
              </a:p>
              <a:p>
                <a:r>
                  <a:rPr lang="en-US" altLang="ko-KR" baseline="0" dirty="0"/>
                  <a:t>This convergence is smoother than that of the Uniform case. </a:t>
                </a:r>
                <a:r>
                  <a:rPr lang="en-US" altLang="ko-KR" dirty="0"/>
                  <a:t> </a:t>
                </a:r>
                <a:endParaRPr lang="ko-KR" altLang="en-US" dirty="0"/>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can see the Normal probability density as well as the corresponding CDF.</a:t>
                </a:r>
              </a:p>
              <a:p>
                <a:r>
                  <a:rPr lang="en-US" altLang="ko-KR" dirty="0"/>
                  <a:t>As </a:t>
                </a:r>
                <a:r>
                  <a:rPr lang="en-US" altLang="ko-KR" i="0" dirty="0">
                    <a:latin typeface="Cambria Math" panose="02040503050406030204" pitchFamily="18" charset="0"/>
                  </a:rPr>
                  <a:t>𝑥</a:t>
                </a:r>
                <a:r>
                  <a:rPr lang="en-US" altLang="ko-KR" dirty="0"/>
                  <a:t> increases, the </a:t>
                </a:r>
                <a:r>
                  <a:rPr lang="en-US" altLang="ko-KR" i="0" dirty="0">
                    <a:latin typeface="Cambria Math" panose="02040503050406030204" pitchFamily="18" charset="0"/>
                  </a:rPr>
                  <a:t>𝐶𝐷𝐹(𝑥)</a:t>
                </a:r>
                <a:r>
                  <a:rPr lang="en-US" altLang="ko-KR" dirty="0"/>
                  <a:t> converges to 1</a:t>
                </a:r>
                <a:r>
                  <a:rPr lang="en-US" altLang="ko-KR" baseline="0" dirty="0"/>
                  <a:t>. </a:t>
                </a:r>
              </a:p>
              <a:p>
                <a:r>
                  <a:rPr lang="en-US" altLang="ko-KR" baseline="0" dirty="0"/>
                  <a:t>This convergence is smoother than that of the Uniform case. </a:t>
                </a:r>
                <a:r>
                  <a:rPr lang="en-US" altLang="ko-KR" dirty="0"/>
                  <a:t> </a:t>
                </a:r>
                <a:endParaRPr lang="ko-KR" altLang="en-US"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40162442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You can convert a Normal random variable into the Standard Normal random variable through “</a:t>
            </a:r>
            <a:r>
              <a:rPr lang="en-US" altLang="ko-KR" dirty="0" smtClean="0"/>
              <a:t>standardization.”</a:t>
            </a:r>
            <a:endParaRPr lang="en-US" altLang="ko-KR" dirty="0"/>
          </a:p>
          <a:p>
            <a:r>
              <a:rPr lang="en-US" altLang="ko-KR" dirty="0"/>
              <a:t>The inverse process is also possible.</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a:p>
        </p:txBody>
      </p:sp>
    </p:spTree>
    <p:extLst>
      <p:ext uri="{BB962C8B-B14F-4D97-AF65-F5344CB8AC3E}">
        <p14:creationId xmlns:p14="http://schemas.microsoft.com/office/powerpoint/2010/main" val="25253876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This example is about the standardization and use of the CDF table to estimate the interval probabilities.</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7026486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example is about the standardization and use of the CDF table to estimate the interval probabilities.</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a:p>
        </p:txBody>
      </p:sp>
    </p:spTree>
    <p:extLst>
      <p:ext uri="{BB962C8B-B14F-4D97-AF65-F5344CB8AC3E}">
        <p14:creationId xmlns:p14="http://schemas.microsoft.com/office/powerpoint/2010/main" val="21579270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Now, you move on to the Chi-square random variable and probability density.</a:t>
                </a:r>
              </a:p>
              <a:p>
                <a:r>
                  <a:rPr lang="en-US" altLang="ko-KR" dirty="0"/>
                  <a:t>The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Chi-square random variable is defined using the independent</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Standard Normal random variables.</a:t>
                </a:r>
              </a:p>
              <a:p>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The most important parameter of a Chi-square random variable is the degree of freedom. </a:t>
                </a:r>
              </a:p>
              <a:p>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Please, note that the Chi-square probability density is only defined for positive values of </a:t>
                </a:r>
                <a14:m>
                  <m:oMath xmlns:m="http://schemas.openxmlformats.org/officeDocument/2006/math">
                    <m:r>
                      <a:rPr lang="en-US" altLang="ko-KR" sz="1200" i="1" baseline="0" dirty="0" smtClean="0">
                        <a:latin typeface="Cambria Math" panose="02040503050406030204" pitchFamily="18" charset="0"/>
                        <a:ea typeface="Noto Sans CJK KR Regular" panose="020B0500000000000000" pitchFamily="34" charset="-127"/>
                        <a:cs typeface="Times New Roman" panose="02020603050405020304" pitchFamily="18" charset="0"/>
                      </a:rPr>
                      <m:t>𝑥</m:t>
                    </m:r>
                  </m:oMath>
                </a14:m>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a:t>
                </a:r>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Now, you move on to the Chi-square random variable and probability density.</a:t>
                </a:r>
              </a:p>
              <a:p>
                <a:r>
                  <a:rPr lang="en-US" altLang="ko-KR" dirty="0"/>
                  <a:t>The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Chi-square random variable is defined using the independent</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Standard Normal random variables.</a:t>
                </a:r>
              </a:p>
              <a:p>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The most important parameter of a Chi-square random variable is the degree of freedom. </a:t>
                </a:r>
              </a:p>
              <a:p>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Please, note that the Chi-square probability density is only defined for positive values of </a:t>
                </a:r>
                <a:r>
                  <a:rPr lang="en-US" altLang="ko-KR" sz="1200" i="0" baseline="0" dirty="0">
                    <a:latin typeface="Cambria Math" panose="02040503050406030204" pitchFamily="18" charset="0"/>
                    <a:ea typeface="Noto Sans CJK KR Regular" panose="020B0500000000000000" pitchFamily="34" charset="-127"/>
                    <a:cs typeface="Times New Roman" panose="02020603050405020304" pitchFamily="18" charset="0"/>
                  </a:rPr>
                  <a:t>𝑥</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922791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Here, this illustrates the Chi-square probability density at different degrees of freedom.</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34914879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The sum of two independent Chi-square random variables is another Chi-square random variable.</a:t>
            </a:r>
          </a:p>
          <a:p>
            <a:r>
              <a:rPr lang="en-US" altLang="ko-KR" dirty="0"/>
              <a:t>The proof is quite simple.</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a:p>
        </p:txBody>
      </p:sp>
    </p:spTree>
    <p:extLst>
      <p:ext uri="{BB962C8B-B14F-4D97-AF65-F5344CB8AC3E}">
        <p14:creationId xmlns:p14="http://schemas.microsoft.com/office/powerpoint/2010/main" val="36184318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Here, this is a new continuous random variable: Student-t.</a:t>
            </a:r>
          </a:p>
          <a:p>
            <a:r>
              <a:rPr lang="en-US" altLang="ko-KR" dirty="0"/>
              <a:t>Similar to the Chi-square random variable, the Student-t random variable also has a degree of freedom parameter.</a:t>
            </a:r>
          </a:p>
          <a:p>
            <a:r>
              <a:rPr lang="en-US" altLang="ko-KR" dirty="0"/>
              <a:t> </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3723343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Sometimes it is useful to consider the complementary events.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will cover more about this when you calculate the probabilities later 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39816371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In statistics, Student-t has many useful applications.</a:t>
            </a:r>
          </a:p>
          <a:p>
            <a:r>
              <a:rPr lang="en-US" altLang="ko-KR" dirty="0"/>
              <a:t>Student-t converges to the Standard Normal when the degree of freedom (~sample size) becomes large.</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a:p>
        </p:txBody>
      </p:sp>
    </p:spTree>
    <p:extLst>
      <p:ext uri="{BB962C8B-B14F-4D97-AF65-F5344CB8AC3E}">
        <p14:creationId xmlns:p14="http://schemas.microsoft.com/office/powerpoint/2010/main" val="30025131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Here, this illustrates the Student-t probability density at different degrees of freedom.</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318847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Here, this is the F random variable.</a:t>
            </a:r>
          </a:p>
          <a:p>
            <a:r>
              <a:rPr lang="en-US" altLang="ko-KR" dirty="0"/>
              <a:t>The F random variable also has two degrees of freedom: one for the numerator and other for the denominator.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a:p>
        </p:txBody>
      </p:sp>
    </p:spTree>
    <p:extLst>
      <p:ext uri="{BB962C8B-B14F-4D97-AF65-F5344CB8AC3E}">
        <p14:creationId xmlns:p14="http://schemas.microsoft.com/office/powerpoint/2010/main" val="26609249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 random variables (and probability density) is useful for hypothesis testing of the variances.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ANOVA is a method that compares the group means, however it is also based on the comparison of the variances.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35244599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Here this illustrates the F probability density at different degrees of freedom.</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a:p>
        </p:txBody>
      </p:sp>
    </p:spTree>
    <p:extLst>
      <p:ext uri="{BB962C8B-B14F-4D97-AF65-F5344CB8AC3E}">
        <p14:creationId xmlns:p14="http://schemas.microsoft.com/office/powerpoint/2010/main" val="2193025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try out several functions of the SciPy library in regard to the continuous probability densities.</a:t>
            </a:r>
            <a:endParaRPr lang="ko-KR" altLang="ko-KR" sz="10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a:t>
            </a:r>
            <a:r>
              <a:rPr lang="en-US" altLang="ko-KR" sz="1200" kern="1200" dirty="0" err="1">
                <a:solidFill>
                  <a:schemeClr val="tx1"/>
                </a:solidFill>
                <a:effectLst/>
                <a:latin typeface="+mn-lt"/>
                <a:ea typeface="+mn-ea"/>
                <a:cs typeface="+mn-cs"/>
              </a:rPr>
              <a:t>Jupyter</a:t>
            </a:r>
            <a:r>
              <a:rPr lang="en-US" altLang="ko-KR" sz="1200" kern="1200" dirty="0">
                <a:solidFill>
                  <a:schemeClr val="tx1"/>
                </a:solidFill>
                <a:effectLst/>
                <a:latin typeface="+mn-lt"/>
                <a:ea typeface="+mn-ea"/>
                <a:cs typeface="+mn-cs"/>
              </a:rPr>
              <a:t> Notebook, click the </a:t>
            </a:r>
            <a:r>
              <a:rPr lang="en-US" altLang="ko-KR" sz="1200" b="1" kern="1200" dirty="0">
                <a:solidFill>
                  <a:schemeClr val="tx1"/>
                </a:solidFill>
                <a:effectLst/>
                <a:latin typeface="+mn-lt"/>
                <a:ea typeface="+mn-ea"/>
                <a:cs typeface="+mn-cs"/>
              </a:rPr>
              <a:t>ex_0202.ipynb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en-US" altLang="ko-KR" sz="1000" i="0" kern="1200" dirty="0">
                <a:solidFill>
                  <a:srgbClr val="FF0000"/>
                </a:solidFill>
                <a:effectLst/>
                <a:latin typeface="+mn-lt"/>
                <a:ea typeface="+mn-ea"/>
                <a:cs typeface="+mn-cs"/>
              </a:rPr>
              <a:t/>
            </a:r>
            <a:br>
              <a:rPr lang="en-US" altLang="ko-KR" sz="1000" i="0" kern="1200" dirty="0">
                <a:solidFill>
                  <a:srgbClr val="FF0000"/>
                </a:solidFill>
                <a:effectLst/>
                <a:latin typeface="+mn-lt"/>
                <a:ea typeface="+mn-ea"/>
                <a:cs typeface="+mn-cs"/>
              </a:rPr>
            </a:br>
            <a:r>
              <a:rPr lang="it-IT" altLang="ko-KR" sz="1200" i="1" kern="1200" dirty="0">
                <a:solidFill>
                  <a:schemeClr val="tx1"/>
                </a:solidFill>
                <a:effectLst/>
                <a:latin typeface="+mn-lt"/>
                <a:ea typeface="+mn-ea"/>
                <a:cs typeface="+mn-cs"/>
              </a:rPr>
              <a:t>A. Continuous probability density</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 Uniform</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ii. Normal</a:t>
            </a:r>
            <a:br>
              <a:rPr lang="it-IT" altLang="ko-KR" sz="1200" i="1" kern="1200" dirty="0">
                <a:solidFill>
                  <a:schemeClr val="tx1"/>
                </a:solidFill>
                <a:effectLst/>
                <a:latin typeface="+mn-lt"/>
                <a:ea typeface="+mn-ea"/>
                <a:cs typeface="+mn-cs"/>
              </a:rPr>
            </a:br>
            <a:r>
              <a:rPr lang="it-IT" altLang="ko-KR" sz="1200" i="1" kern="1200" dirty="0">
                <a:solidFill>
                  <a:schemeClr val="tx1"/>
                </a:solidFill>
                <a:effectLst/>
                <a:latin typeface="+mn-lt"/>
                <a:ea typeface="+mn-ea"/>
                <a:cs typeface="+mn-cs"/>
              </a:rPr>
              <a:t>	iii. Chi-square</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95</a:t>
            </a:fld>
            <a:endParaRPr lang="ko-KR" altLang="en-US" dirty="0"/>
          </a:p>
        </p:txBody>
      </p:sp>
    </p:spTree>
    <p:extLst>
      <p:ext uri="{BB962C8B-B14F-4D97-AF65-F5344CB8AC3E}">
        <p14:creationId xmlns:p14="http://schemas.microsoft.com/office/powerpoint/2010/main" val="32123376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090820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far you considered one random variable at a time.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some cases, it is necessary to consider two random variables and their conjoint probability (or probability density).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13302391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conjoint probability (or probability density) is required when you calculate the covariance or correlation between two random variables.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33833412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Correlation is a measure of the linear relationship between two random variables.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130808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4. Probability and Statistics</a:t>
            </a: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4. Probability and Statistics</a:t>
            </a: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4. Probability and Statistics</a:t>
            </a: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4. Probability and Statistics</a:t>
            </a: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a16="http://schemas.microsoft.com/office/drawing/2014/main" xmlns=""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xmlns=""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a16="http://schemas.microsoft.com/office/drawing/2014/main" xmlns=""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a16="http://schemas.microsoft.com/office/drawing/2014/main" xmlns=""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4. Probability and Statistics</a:t>
            </a: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xmlns=""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xmlns=""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xmlns=""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a16="http://schemas.microsoft.com/office/drawing/2014/main" xmlns=""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xmlns=""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xmlns=""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xmlns=""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xmlns=""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xmlns=""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4. Probability and Statistics</a:t>
            </a: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a16="http://schemas.microsoft.com/office/drawing/2014/main" xmlns=""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xmlns=""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4. Probability and Statistics</a:t>
            </a: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xmlns=""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4. Probability and Statistics</a:t>
            </a: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4. Probability and Statistics</a:t>
            </a: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00.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100.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311.png"/></Relationships>
</file>

<file path=ppt/slides/_rels/slide101.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220.png"/><Relationship Id="rId4" Type="http://schemas.openxmlformats.org/officeDocument/2006/relationships/image" Target="../media/image1321.png"/></Relationships>
</file>

<file path=ppt/slides/_rels/slide102.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102.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220.png"/><Relationship Id="rId4" Type="http://schemas.openxmlformats.org/officeDocument/2006/relationships/image" Target="../media/image1321.png"/></Relationships>
</file>

<file path=ppt/slides/_rels/slide103.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10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220.png"/><Relationship Id="rId4" Type="http://schemas.openxmlformats.org/officeDocument/2006/relationships/image" Target="../media/image1321.png"/></Relationships>
</file>

<file path=ppt/slides/_rels/slide10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104.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220.png"/><Relationship Id="rId4" Type="http://schemas.openxmlformats.org/officeDocument/2006/relationships/image" Target="../media/image1321.png"/></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5.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290.png"/></Relationships>
</file>

<file path=ppt/slides/_rels/slide106.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370.png"/><Relationship Id="rId2" Type="http://schemas.openxmlformats.org/officeDocument/2006/relationships/notesSlide" Target="../notesSlides/notesSlide106.xml"/><Relationship Id="rId1" Type="http://schemas.openxmlformats.org/officeDocument/2006/relationships/slideLayout" Target="../slideLayouts/slideLayout14.xml"/><Relationship Id="rId6" Type="http://schemas.openxmlformats.org/officeDocument/2006/relationships/image" Target="../media/image1360.png"/><Relationship Id="rId5" Type="http://schemas.openxmlformats.org/officeDocument/2006/relationships/image" Target="../media/image139.png"/><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7.xml"/><Relationship Id="rId1" Type="http://schemas.openxmlformats.org/officeDocument/2006/relationships/slideLayout" Target="../slideLayouts/slideLayout14.xml"/><Relationship Id="rId5" Type="http://schemas.openxmlformats.org/officeDocument/2006/relationships/image" Target="../media/image1291.png"/><Relationship Id="rId4" Type="http://schemas.openxmlformats.org/officeDocument/2006/relationships/image" Target="../media/image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13.png"/><Relationship Id="rId2" Type="http://schemas.openxmlformats.org/officeDocument/2006/relationships/notesSlide" Target="../notesSlides/notesSlide108.xml"/><Relationship Id="rId1" Type="http://schemas.openxmlformats.org/officeDocument/2006/relationships/slideLayout" Target="../slideLayouts/slideLayout14.xml"/><Relationship Id="rId6" Type="http://schemas.openxmlformats.org/officeDocument/2006/relationships/image" Target="../media/image141.png"/><Relationship Id="rId5" Type="http://schemas.openxmlformats.org/officeDocument/2006/relationships/image" Target="../media/image11.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6.png"/><Relationship Id="rId7" Type="http://schemas.openxmlformats.org/officeDocument/2006/relationships/image" Target="../media/image145.png"/><Relationship Id="rId2" Type="http://schemas.openxmlformats.org/officeDocument/2006/relationships/notesSlide" Target="../notesSlides/notesSlide109.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44.png"/><Relationship Id="rId4" Type="http://schemas.openxmlformats.org/officeDocument/2006/relationships/image" Target="../media/image147.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11.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320.png"/></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notesSlide" Target="../notesSlides/notesSlide11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14.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11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4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notesSlide" Target="../notesSlides/notesSlide115.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461.png"/></Relationships>
</file>

<file path=ppt/slides/_rels/slide116.xml.rels><?xml version="1.0" encoding="UTF-8" standalone="yes"?>
<Relationships xmlns="http://schemas.openxmlformats.org/package/2006/relationships"><Relationship Id="rId3" Type="http://schemas.openxmlformats.org/officeDocument/2006/relationships/image" Target="../media/image1471.png"/><Relationship Id="rId2" Type="http://schemas.openxmlformats.org/officeDocument/2006/relationships/notesSlide" Target="../notesSlides/notesSlide116.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481.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14.xml"/><Relationship Id="rId5" Type="http://schemas.openxmlformats.org/officeDocument/2006/relationships/image" Target="../media/image1412.png"/><Relationship Id="rId4" Type="http://schemas.openxmlformats.org/officeDocument/2006/relationships/image" Target="../media/image13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421.png"/><Relationship Id="rId2" Type="http://schemas.openxmlformats.org/officeDocument/2006/relationships/notesSlide" Target="../notesSlides/notesSlide11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8" Type="http://schemas.openxmlformats.org/officeDocument/2006/relationships/image" Target="../media/image1500.png"/><Relationship Id="rId3" Type="http://schemas.openxmlformats.org/officeDocument/2006/relationships/image" Target="../media/image1491.png"/><Relationship Id="rId7" Type="http://schemas.openxmlformats.org/officeDocument/2006/relationships/image" Target="../media/image1490.png"/><Relationship Id="rId2" Type="http://schemas.openxmlformats.org/officeDocument/2006/relationships/notesSlide" Target="../notesSlides/notesSlide119.xml"/><Relationship Id="rId1" Type="http://schemas.openxmlformats.org/officeDocument/2006/relationships/slideLayout" Target="../slideLayouts/slideLayout14.xml"/><Relationship Id="rId6" Type="http://schemas.openxmlformats.org/officeDocument/2006/relationships/image" Target="../media/image1480.png"/><Relationship Id="rId5" Type="http://schemas.openxmlformats.org/officeDocument/2006/relationships/image" Target="../media/image1470.png"/><Relationship Id="rId10" Type="http://schemas.openxmlformats.org/officeDocument/2006/relationships/image" Target="../media/image11.png"/><Relationship Id="rId4" Type="http://schemas.openxmlformats.org/officeDocument/2006/relationships/image" Target="../media/image1460.png"/><Relationship Id="rId9" Type="http://schemas.openxmlformats.org/officeDocument/2006/relationships/image" Target="../media/image1510.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0.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01.png"/><Relationship Id="rId7" Type="http://schemas.openxmlformats.org/officeDocument/2006/relationships/image" Target="../media/image156.png"/><Relationship Id="rId2" Type="http://schemas.openxmlformats.org/officeDocument/2006/relationships/notesSlide" Target="../notesSlides/notesSlide120.xml"/><Relationship Id="rId1" Type="http://schemas.openxmlformats.org/officeDocument/2006/relationships/slideLayout" Target="../slideLayouts/slideLayout14.xml"/><Relationship Id="rId6" Type="http://schemas.openxmlformats.org/officeDocument/2006/relationships/image" Target="../media/image1550.png"/><Relationship Id="rId11" Type="http://schemas.openxmlformats.org/officeDocument/2006/relationships/image" Target="../media/image11.png"/><Relationship Id="rId5" Type="http://schemas.openxmlformats.org/officeDocument/2006/relationships/image" Target="../media/image1540.png"/><Relationship Id="rId10" Type="http://schemas.openxmlformats.org/officeDocument/2006/relationships/image" Target="../media/image151.png"/><Relationship Id="rId4" Type="http://schemas.openxmlformats.org/officeDocument/2006/relationships/image" Target="../media/image1530.png"/><Relationship Id="rId9" Type="http://schemas.openxmlformats.org/officeDocument/2006/relationships/image" Target="../media/image158.png"/></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1.xml"/><Relationship Id="rId1" Type="http://schemas.openxmlformats.org/officeDocument/2006/relationships/slideLayout" Target="../slideLayouts/slideLayout14.xml"/><Relationship Id="rId4" Type="http://schemas.openxmlformats.org/officeDocument/2006/relationships/image" Target="../media/image159.png"/></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14.xml"/><Relationship Id="rId5" Type="http://schemas.openxmlformats.org/officeDocument/2006/relationships/image" Target="../media/image162.png"/><Relationship Id="rId4" Type="http://schemas.openxmlformats.org/officeDocument/2006/relationships/image" Target="../media/image161.png"/></Relationships>
</file>

<file path=ppt/slides/_rels/slide12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8.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65.png"/></Relationships>
</file>

<file path=ppt/slides/_rels/slide1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9.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492.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1.png"/><Relationship Id="rId2" Type="http://schemas.openxmlformats.org/officeDocument/2006/relationships/notesSlide" Target="../notesSlides/notesSlide130.xml"/><Relationship Id="rId1" Type="http://schemas.openxmlformats.org/officeDocument/2006/relationships/slideLayout" Target="../slideLayouts/slideLayout14.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3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31.xml"/><Relationship Id="rId1" Type="http://schemas.openxmlformats.org/officeDocument/2006/relationships/slideLayout" Target="../slideLayouts/slideLayout14.xml"/><Relationship Id="rId6" Type="http://schemas.openxmlformats.org/officeDocument/2006/relationships/image" Target="../media/image160.png"/><Relationship Id="rId5" Type="http://schemas.openxmlformats.org/officeDocument/2006/relationships/image" Target="../media/image155.png"/><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34.xml"/><Relationship Id="rId1" Type="http://schemas.openxmlformats.org/officeDocument/2006/relationships/slideLayout" Target="../slideLayouts/slideLayout14.xml"/><Relationship Id="rId6" Type="http://schemas.openxmlformats.org/officeDocument/2006/relationships/image" Target="../media/image172.png"/><Relationship Id="rId5" Type="http://schemas.openxmlformats.org/officeDocument/2006/relationships/image" Target="../media/image166.png"/><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5.xml"/><Relationship Id="rId1" Type="http://schemas.openxmlformats.org/officeDocument/2006/relationships/slideLayout" Target="../slideLayouts/slideLayout14.xml"/><Relationship Id="rId6" Type="http://schemas.openxmlformats.org/officeDocument/2006/relationships/image" Target="../media/image164.png"/><Relationship Id="rId5" Type="http://schemas.openxmlformats.org/officeDocument/2006/relationships/image" Target="../media/image154.png"/><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36.xml"/><Relationship Id="rId1" Type="http://schemas.openxmlformats.org/officeDocument/2006/relationships/slideLayout" Target="../slideLayouts/slideLayout14.xml"/><Relationship Id="rId6" Type="http://schemas.openxmlformats.org/officeDocument/2006/relationships/image" Target="../media/image178.png"/><Relationship Id="rId5" Type="http://schemas.openxmlformats.org/officeDocument/2006/relationships/image" Target="../media/image1640.png"/><Relationship Id="rId4" Type="http://schemas.openxmlformats.org/officeDocument/2006/relationships/image" Target="../media/image11.png"/></Relationships>
</file>

<file path=ppt/slides/_rels/slide13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1.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791.png"/><Relationship Id="rId4" Type="http://schemas.openxmlformats.org/officeDocument/2006/relationships/image" Target="../media/image1780.png"/></Relationships>
</file>

<file path=ppt/slides/_rels/slide1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2.xml"/><Relationship Id="rId1" Type="http://schemas.openxmlformats.org/officeDocument/2006/relationships/slideLayout" Target="../slideLayouts/slideLayout14.xml"/><Relationship Id="rId6" Type="http://schemas.openxmlformats.org/officeDocument/2006/relationships/image" Target="../media/image182.png"/><Relationship Id="rId5" Type="http://schemas.openxmlformats.org/officeDocument/2006/relationships/image" Target="../media/image11.png"/><Relationship Id="rId4" Type="http://schemas.openxmlformats.org/officeDocument/2006/relationships/image" Target="../media/image181.png"/></Relationships>
</file>

<file path=ppt/slides/_rels/slide14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3.xml"/><Relationship Id="rId1" Type="http://schemas.openxmlformats.org/officeDocument/2006/relationships/slideLayout" Target="../slideLayouts/slideLayout14.xml"/><Relationship Id="rId5" Type="http://schemas.openxmlformats.org/officeDocument/2006/relationships/image" Target="../media/image184.png"/><Relationship Id="rId4" Type="http://schemas.openxmlformats.org/officeDocument/2006/relationships/image" Target="../media/image11.png"/></Relationships>
</file>

<file path=ppt/slides/_rels/slide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87.png"/><Relationship Id="rId4" Type="http://schemas.openxmlformats.org/officeDocument/2006/relationships/image" Target="../media/image186.png"/></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6.xml"/><Relationship Id="rId1" Type="http://schemas.openxmlformats.org/officeDocument/2006/relationships/slideLayout" Target="../slideLayouts/slideLayout14.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47.xml.rels><?xml version="1.0" encoding="UTF-8" standalone="yes"?>
<Relationships xmlns="http://schemas.openxmlformats.org/package/2006/relationships"><Relationship Id="rId3" Type="http://schemas.openxmlformats.org/officeDocument/2006/relationships/image" Target="../media/image1502.png"/><Relationship Id="rId2" Type="http://schemas.openxmlformats.org/officeDocument/2006/relationships/notesSlide" Target="../notesSlides/notesSlide14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13.png"/><Relationship Id="rId7" Type="http://schemas.openxmlformats.org/officeDocument/2006/relationships/image" Target="../media/image810.png"/><Relationship Id="rId2" Type="http://schemas.openxmlformats.org/officeDocument/2006/relationships/notesSlide" Target="../notesSlides/notesSlide148.xml"/><Relationship Id="rId1" Type="http://schemas.openxmlformats.org/officeDocument/2006/relationships/slideLayout" Target="../slideLayouts/slideLayout14.xml"/><Relationship Id="rId6" Type="http://schemas.openxmlformats.org/officeDocument/2006/relationships/image" Target="../media/image710.png"/><Relationship Id="rId5" Type="http://schemas.openxmlformats.org/officeDocument/2006/relationships/image" Target="../media/image1420.png"/><Relationship Id="rId4" Type="http://schemas.openxmlformats.org/officeDocument/2006/relationships/image" Target="../media/image1410.png"/></Relationships>
</file>

<file path=ppt/slides/_rels/slide149.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113.png"/><Relationship Id="rId7" Type="http://schemas.openxmlformats.org/officeDocument/2006/relationships/image" Target="../media/image1600.png"/><Relationship Id="rId2" Type="http://schemas.openxmlformats.org/officeDocument/2006/relationships/notesSlide" Target="../notesSlides/notesSlide149.xml"/><Relationship Id="rId1" Type="http://schemas.openxmlformats.org/officeDocument/2006/relationships/slideLayout" Target="../slideLayouts/slideLayout14.xml"/><Relationship Id="rId6" Type="http://schemas.openxmlformats.org/officeDocument/2006/relationships/image" Target="../media/image910.png"/><Relationship Id="rId10" Type="http://schemas.openxmlformats.org/officeDocument/2006/relationships/image" Target="../media/image11.png"/><Relationship Id="rId9" Type="http://schemas.openxmlformats.org/officeDocument/2006/relationships/image" Target="../media/image142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15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0.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92.png"/></Relationships>
</file>

<file path=ppt/slides/_rels/slide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3.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4.xml"/><Relationship Id="rId1" Type="http://schemas.openxmlformats.org/officeDocument/2006/relationships/slideLayout" Target="../slideLayouts/slideLayout14.xml"/><Relationship Id="rId5" Type="http://schemas.openxmlformats.org/officeDocument/2006/relationships/image" Target="../media/image196.png"/><Relationship Id="rId4" Type="http://schemas.openxmlformats.org/officeDocument/2006/relationships/image" Target="../media/image11.png"/></Relationships>
</file>

<file path=ppt/slides/_rels/slide15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5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9.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9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16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2.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75.png"/><Relationship Id="rId7" Type="http://schemas.openxmlformats.org/officeDocument/2006/relationships/image" Target="../media/image197.png"/><Relationship Id="rId2" Type="http://schemas.openxmlformats.org/officeDocument/2006/relationships/notesSlide" Target="../notesSlides/notesSlide163.xml"/><Relationship Id="rId1" Type="http://schemas.openxmlformats.org/officeDocument/2006/relationships/slideLayout" Target="../slideLayouts/slideLayout14.xml"/><Relationship Id="rId6" Type="http://schemas.openxmlformats.org/officeDocument/2006/relationships/image" Target="../media/image198.svg"/><Relationship Id="rId5" Type="http://schemas.openxmlformats.org/officeDocument/2006/relationships/image" Target="../media/image177.png"/><Relationship Id="rId4" Type="http://schemas.openxmlformats.org/officeDocument/2006/relationships/image" Target="../media/image178.svg"/><Relationship Id="rId9" Type="http://schemas.openxmlformats.org/officeDocument/2006/relationships/image" Target="../media/image11.png"/></Relationships>
</file>

<file path=ppt/slides/_rels/slide1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67.xml.rels><?xml version="1.0" encoding="UTF-8" standalone="yes"?>
<Relationships xmlns="http://schemas.openxmlformats.org/package/2006/relationships"><Relationship Id="rId3" Type="http://schemas.openxmlformats.org/officeDocument/2006/relationships/image" Target="../media/image2011.png"/><Relationship Id="rId2" Type="http://schemas.openxmlformats.org/officeDocument/2006/relationships/notesSlide" Target="../notesSlides/notesSlide16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202.png"/><Relationship Id="rId4" Type="http://schemas.openxmlformats.org/officeDocument/2006/relationships/image" Target="../media/image2010.png"/></Relationships>
</file>

<file path=ppt/slides/_rels/slide1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8.xml"/><Relationship Id="rId1" Type="http://schemas.openxmlformats.org/officeDocument/2006/relationships/slideLayout" Target="../slideLayouts/slideLayout14.xml"/><Relationship Id="rId6" Type="http://schemas.openxmlformats.org/officeDocument/2006/relationships/image" Target="../media/image202.png"/><Relationship Id="rId5" Type="http://schemas.openxmlformats.org/officeDocument/2006/relationships/image" Target="../media/image203.png"/><Relationship Id="rId4" Type="http://schemas.openxmlformats.org/officeDocument/2006/relationships/image" Target="../media/image2011.png"/></Relationships>
</file>

<file path=ppt/slides/_rels/slide16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040.png"/><Relationship Id="rId7" Type="http://schemas.openxmlformats.org/officeDocument/2006/relationships/image" Target="../media/image208.png"/><Relationship Id="rId2" Type="http://schemas.openxmlformats.org/officeDocument/2006/relationships/notesSlide" Target="../notesSlides/notesSlide171.xml"/><Relationship Id="rId1" Type="http://schemas.openxmlformats.org/officeDocument/2006/relationships/slideLayout" Target="../slideLayouts/slideLayout1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09.png"/></Relationships>
</file>

<file path=ppt/slides/_rels/slide17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13.png"/><Relationship Id="rId7" Type="http://schemas.openxmlformats.org/officeDocument/2006/relationships/image" Target="../media/image1820.png"/><Relationship Id="rId2" Type="http://schemas.openxmlformats.org/officeDocument/2006/relationships/notesSlide" Target="../notesSlides/notesSlide172.xml"/><Relationship Id="rId1" Type="http://schemas.openxmlformats.org/officeDocument/2006/relationships/slideLayout" Target="../slideLayouts/slideLayout14.xml"/><Relationship Id="rId6" Type="http://schemas.openxmlformats.org/officeDocument/2006/relationships/image" Target="../media/image1810.png"/><Relationship Id="rId5" Type="http://schemas.openxmlformats.org/officeDocument/2006/relationships/image" Target="../media/image1790.png"/><Relationship Id="rId9" Type="http://schemas.openxmlformats.org/officeDocument/2006/relationships/image" Target="../media/image210.png"/></Relationships>
</file>

<file path=ppt/slides/_rels/slide17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13.png"/><Relationship Id="rId7" Type="http://schemas.openxmlformats.org/officeDocument/2006/relationships/image" Target="../media/image330.png"/><Relationship Id="rId2" Type="http://schemas.openxmlformats.org/officeDocument/2006/relationships/notesSlide" Target="../notesSlides/notesSlide173.xml"/><Relationship Id="rId1" Type="http://schemas.openxmlformats.org/officeDocument/2006/relationships/slideLayout" Target="../slideLayouts/slideLayout14.xml"/><Relationship Id="rId6" Type="http://schemas.openxmlformats.org/officeDocument/2006/relationships/image" Target="../media/image290.png"/><Relationship Id="rId5" Type="http://schemas.openxmlformats.org/officeDocument/2006/relationships/image" Target="../media/image320.png"/><Relationship Id="rId9" Type="http://schemas.openxmlformats.org/officeDocument/2006/relationships/image" Target="../media/image211.png"/></Relationships>
</file>

<file path=ppt/slides/_rels/slide174.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13.png"/><Relationship Id="rId7" Type="http://schemas.openxmlformats.org/officeDocument/2006/relationships/image" Target="../media/image215.png"/><Relationship Id="rId2" Type="http://schemas.openxmlformats.org/officeDocument/2006/relationships/notesSlide" Target="../notesSlides/notesSlide174.xml"/><Relationship Id="rId1" Type="http://schemas.openxmlformats.org/officeDocument/2006/relationships/slideLayout" Target="../slideLayouts/slideLayout14.xml"/><Relationship Id="rId6" Type="http://schemas.openxmlformats.org/officeDocument/2006/relationships/image" Target="../media/image214.png"/><Relationship Id="rId11" Type="http://schemas.openxmlformats.org/officeDocument/2006/relationships/image" Target="../media/image212.png"/><Relationship Id="rId5" Type="http://schemas.openxmlformats.org/officeDocument/2006/relationships/image" Target="../media/image213.png"/><Relationship Id="rId10" Type="http://schemas.openxmlformats.org/officeDocument/2006/relationships/image" Target="../media/image11.png"/><Relationship Id="rId9" Type="http://schemas.openxmlformats.org/officeDocument/2006/relationships/image" Target="../media/image217.png"/></Relationships>
</file>

<file path=ppt/slides/_rels/slide175.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75.xml"/><Relationship Id="rId1" Type="http://schemas.openxmlformats.org/officeDocument/2006/relationships/slideLayout" Target="../slideLayouts/slideLayout14.xml"/><Relationship Id="rId6" Type="http://schemas.openxmlformats.org/officeDocument/2006/relationships/image" Target="../media/image221.png"/><Relationship Id="rId5" Type="http://schemas.openxmlformats.org/officeDocument/2006/relationships/image" Target="../media/image220.png"/><Relationship Id="rId10" Type="http://schemas.openxmlformats.org/officeDocument/2006/relationships/image" Target="../media/image11.png"/><Relationship Id="rId4" Type="http://schemas.openxmlformats.org/officeDocument/2006/relationships/image" Target="../media/image219.png"/><Relationship Id="rId9" Type="http://schemas.openxmlformats.org/officeDocument/2006/relationships/image" Target="../media/image1960.png"/></Relationships>
</file>

<file path=ppt/slides/_rels/slide176.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11.png"/><Relationship Id="rId2" Type="http://schemas.openxmlformats.org/officeDocument/2006/relationships/notesSlide" Target="../notesSlides/notesSlide176.xml"/><Relationship Id="rId1" Type="http://schemas.openxmlformats.org/officeDocument/2006/relationships/slideLayout" Target="../slideLayouts/slideLayout14.xml"/><Relationship Id="rId6" Type="http://schemas.openxmlformats.org/officeDocument/2006/relationships/image" Target="../media/image198.png"/><Relationship Id="rId5" Type="http://schemas.openxmlformats.org/officeDocument/2006/relationships/image" Target="../media/image225.png"/><Relationship Id="rId4" Type="http://schemas.openxmlformats.org/officeDocument/2006/relationships/image" Target="../media/image224.png"/></Relationships>
</file>

<file path=ppt/slides/_rels/slide1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22.png"/><Relationship Id="rId7" Type="http://schemas.openxmlformats.org/officeDocument/2006/relationships/image" Target="../media/image1960.png"/><Relationship Id="rId2" Type="http://schemas.openxmlformats.org/officeDocument/2006/relationships/notesSlide" Target="../notesSlides/notesSlide177.xml"/><Relationship Id="rId1" Type="http://schemas.openxmlformats.org/officeDocument/2006/relationships/slideLayout" Target="../slideLayouts/slideLayout14.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19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7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7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18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8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1.xml"/><Relationship Id="rId1" Type="http://schemas.openxmlformats.org/officeDocument/2006/relationships/slideLayout" Target="../slideLayouts/slideLayout14.xml"/><Relationship Id="rId5" Type="http://schemas.openxmlformats.org/officeDocument/2006/relationships/image" Target="../media/image231.png"/><Relationship Id="rId4" Type="http://schemas.openxmlformats.org/officeDocument/2006/relationships/image" Target="../media/image2290.png"/></Relationships>
</file>

<file path=ppt/slides/_rels/slide18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8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3.xml"/><Relationship Id="rId1" Type="http://schemas.openxmlformats.org/officeDocument/2006/relationships/slideLayout" Target="../slideLayouts/slideLayout14.xml"/><Relationship Id="rId5" Type="http://schemas.openxmlformats.org/officeDocument/2006/relationships/image" Target="../media/image233.png"/><Relationship Id="rId4" Type="http://schemas.openxmlformats.org/officeDocument/2006/relationships/image" Target="../media/image2310.png"/></Relationships>
</file>

<file path=ppt/slides/_rels/slide18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34.png"/><Relationship Id="rId7" Type="http://schemas.openxmlformats.org/officeDocument/2006/relationships/image" Target="../media/image208.png"/><Relationship Id="rId2" Type="http://schemas.openxmlformats.org/officeDocument/2006/relationships/notesSlide" Target="../notesSlides/notesSlide186.xml"/><Relationship Id="rId1" Type="http://schemas.openxmlformats.org/officeDocument/2006/relationships/slideLayout" Target="../slideLayouts/slideLayout1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7.xml"/><Relationship Id="rId1" Type="http://schemas.openxmlformats.org/officeDocument/2006/relationships/slideLayout" Target="../slideLayouts/slideLayout14.xml"/><Relationship Id="rId4" Type="http://schemas.openxmlformats.org/officeDocument/2006/relationships/image" Target="../media/image2330.png"/></Relationships>
</file>

<file path=ppt/slides/_rels/slide18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236.png"/><Relationship Id="rId7" Type="http://schemas.openxmlformats.org/officeDocument/2006/relationships/image" Target="../media/image222.png"/><Relationship Id="rId2" Type="http://schemas.openxmlformats.org/officeDocument/2006/relationships/notesSlide" Target="../notesSlides/notesSlide189.xml"/><Relationship Id="rId1" Type="http://schemas.openxmlformats.org/officeDocument/2006/relationships/slideLayout" Target="../slideLayouts/slideLayout14.xml"/><Relationship Id="rId6" Type="http://schemas.openxmlformats.org/officeDocument/2006/relationships/image" Target="../media/image221.png"/><Relationship Id="rId5" Type="http://schemas.openxmlformats.org/officeDocument/2006/relationships/image" Target="../media/image237.png"/><Relationship Id="rId10" Type="http://schemas.openxmlformats.org/officeDocument/2006/relationships/image" Target="../media/image11.png"/><Relationship Id="rId4" Type="http://schemas.openxmlformats.org/officeDocument/2006/relationships/image" Target="../media/image235.png"/><Relationship Id="rId9" Type="http://schemas.openxmlformats.org/officeDocument/2006/relationships/image" Target="../media/image196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0.xml"/><Relationship Id="rId1" Type="http://schemas.openxmlformats.org/officeDocument/2006/relationships/slideLayout" Target="../slideLayouts/slideLayout14.xml"/><Relationship Id="rId5" Type="http://schemas.openxmlformats.org/officeDocument/2006/relationships/image" Target="../media/image239.png"/><Relationship Id="rId4" Type="http://schemas.openxmlformats.org/officeDocument/2006/relationships/image" Target="../media/image238.png"/></Relationships>
</file>

<file path=ppt/slides/_rels/slide1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1.xml"/><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40.png"/><Relationship Id="rId5"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1.png"/><Relationship Id="rId7"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1.png"/><Relationship Id="rId7"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350.png"/><Relationship Id="rId5" Type="http://schemas.openxmlformats.org/officeDocument/2006/relationships/image" Target="NUL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7"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370.png"/><Relationship Id="rId5"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83.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410.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700.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93.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0.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4.xml"/><Relationship Id="rId5" Type="http://schemas.openxmlformats.org/officeDocument/2006/relationships/image" Target="../media/image100.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11.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52.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510.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4.xml"/><Relationship Id="rId5" Type="http://schemas.openxmlformats.org/officeDocument/2006/relationships/image" Target="../media/image11.png"/><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03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4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14.xml"/><Relationship Id="rId5" Type="http://schemas.openxmlformats.org/officeDocument/2006/relationships/image" Target="../media/image1070.png"/><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74.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750.png"/><Relationship Id="rId4" Type="http://schemas.openxmlformats.org/officeDocument/2006/relationships/image" Target="../media/image740.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1101.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7"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14.xml"/><Relationship Id="rId6" Type="http://schemas.openxmlformats.org/officeDocument/2006/relationships/image" Target="../media/image800.png"/><Relationship Id="rId5" Type="http://schemas.openxmlformats.org/officeDocument/2006/relationships/image" Target="../media/image970.png"/><Relationship Id="rId4" Type="http://schemas.openxmlformats.org/officeDocument/2006/relationships/image" Target="../media/image320.png"/></Relationships>
</file>

<file path=ppt/slides/_rels/slide79.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79.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830.png"/><Relationship Id="rId4" Type="http://schemas.openxmlformats.org/officeDocument/2006/relationships/image" Target="../media/image8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11.png"/><Relationship Id="rId4" Type="http://schemas.openxmlformats.org/officeDocument/2006/relationships/image" Target="../media/image22.png"/><Relationship Id="rId9"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1.xml"/><Relationship Id="rId1" Type="http://schemas.openxmlformats.org/officeDocument/2006/relationships/slideLayout" Target="../slideLayouts/slideLayout14.xml"/><Relationship Id="rId5" Type="http://schemas.openxmlformats.org/officeDocument/2006/relationships/image" Target="../media/image1140.png"/><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2.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750.png"/></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5.png"/><Relationship Id="rId2" Type="http://schemas.openxmlformats.org/officeDocument/2006/relationships/notesSlide" Target="../notesSlides/notesSlide8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22.png"/><Relationship Id="rId4" Type="http://schemas.openxmlformats.org/officeDocument/2006/relationships/image" Target="../media/image121.png"/></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4.xml"/><Relationship Id="rId1" Type="http://schemas.openxmlformats.org/officeDocument/2006/relationships/slideLayout" Target="../slideLayouts/slideLayout14.xml"/><Relationship Id="rId5" Type="http://schemas.openxmlformats.org/officeDocument/2006/relationships/image" Target="../media/image124.png"/><Relationship Id="rId4"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5.xml"/><Relationship Id="rId1" Type="http://schemas.openxmlformats.org/officeDocument/2006/relationships/slideLayout" Target="../slideLayouts/slideLayout14.xml"/><Relationship Id="rId5" Type="http://schemas.openxmlformats.org/officeDocument/2006/relationships/image" Target="../media/image126.png"/><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8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8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110.png"/><Relationship Id="rId4" Type="http://schemas.openxmlformats.org/officeDocument/2006/relationships/image" Target="../media/image1100.png"/></Relationships>
</file>

<file path=ppt/slides/_rels/slide88.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88.xml"/><Relationship Id="rId1" Type="http://schemas.openxmlformats.org/officeDocument/2006/relationships/slideLayout" Target="../slideLayouts/slideLayout14.xml"/><Relationship Id="rId6" Type="http://schemas.openxmlformats.org/officeDocument/2006/relationships/image" Target="../media/image1150.png"/><Relationship Id="rId5" Type="http://schemas.openxmlformats.org/officeDocument/2006/relationships/image" Target="../media/image11.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9.xml"/><Relationship Id="rId1" Type="http://schemas.openxmlformats.org/officeDocument/2006/relationships/slideLayout" Target="../slideLayouts/slideLayout14.xml"/><Relationship Id="rId6" Type="http://schemas.openxmlformats.org/officeDocument/2006/relationships/image" Target="../media/image119.png"/><Relationship Id="rId5" Type="http://schemas.openxmlformats.org/officeDocument/2006/relationships/image" Target="../media/image13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8" Type="http://schemas.openxmlformats.org/officeDocument/2006/relationships/image" Target="../media/image11.png"/><Relationship Id="rId7" Type="http://schemas.openxmlformats.org/officeDocument/2006/relationships/image" Target="../media/image128.png"/><Relationship Id="rId2" Type="http://schemas.openxmlformats.org/officeDocument/2006/relationships/notesSlide" Target="../notesSlides/notesSlide91.xml"/><Relationship Id="rId1" Type="http://schemas.openxmlformats.org/officeDocument/2006/relationships/slideLayout" Target="../slideLayouts/slideLayout14.xml"/><Relationship Id="rId6" Type="http://schemas.openxmlformats.org/officeDocument/2006/relationships/image" Target="../media/image990.png"/><Relationship Id="rId5" Type="http://schemas.openxmlformats.org/officeDocument/2006/relationships/image" Target="../media/image1160.png"/><Relationship Id="rId4" Type="http://schemas.openxmlformats.org/officeDocument/2006/relationships/image" Target="../media/image580.png"/></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2.xml"/><Relationship Id="rId1" Type="http://schemas.openxmlformats.org/officeDocument/2006/relationships/slideLayout" Target="../slideLayouts/slideLayout14.xml"/><Relationship Id="rId6" Type="http://schemas.openxmlformats.org/officeDocument/2006/relationships/image" Target="../media/image129.png"/><Relationship Id="rId5" Type="http://schemas.openxmlformats.org/officeDocument/2006/relationships/image" Target="../media/image134.png"/><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4.xml.rels><?xml version="1.0" encoding="UTF-8" standalone="yes"?>
<Relationships xmlns="http://schemas.openxmlformats.org/package/2006/relationships"><Relationship Id="rId3" Type="http://schemas.openxmlformats.org/officeDocument/2006/relationships/image" Target="../media/image1181.png"/><Relationship Id="rId7"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image" Target="../media/image1230.png"/><Relationship Id="rId5" Type="http://schemas.openxmlformats.org/officeDocument/2006/relationships/image" Target="../media/image1091.png"/><Relationship Id="rId4" Type="http://schemas.openxmlformats.org/officeDocument/2006/relationships/image" Target="../media/image1210.png"/></Relationships>
</file>

<file path=ppt/slides/_rels/slide9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90.png"/><Relationship Id="rId7" Type="http://schemas.openxmlformats.org/officeDocument/2006/relationships/image" Target="../media/image1250.png"/><Relationship Id="rId2" Type="http://schemas.openxmlformats.org/officeDocument/2006/relationships/notesSlide" Target="../notesSlides/notesSlide97.xml"/><Relationship Id="rId1" Type="http://schemas.openxmlformats.org/officeDocument/2006/relationships/slideLayout" Target="../slideLayouts/slideLayout14.xml"/><Relationship Id="rId6" Type="http://schemas.openxmlformats.org/officeDocument/2006/relationships/image" Target="../media/image1240.png"/><Relationship Id="rId5" Type="http://schemas.openxmlformats.org/officeDocument/2006/relationships/image" Target="../media/image11.png"/><Relationship Id="rId4" Type="http://schemas.openxmlformats.org/officeDocument/2006/relationships/image" Target="../media/image1201.png"/></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14.xml"/><Relationship Id="rId5" Type="http://schemas.openxmlformats.org/officeDocument/2006/relationships/image" Target="../media/image136.png"/><Relationship Id="rId4" Type="http://schemas.openxmlformats.org/officeDocument/2006/relationships/image" Target="../media/image11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xmlns=""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a16="http://schemas.microsoft.com/office/drawing/2014/main" xmlns=""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xmlns=""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a16="http://schemas.microsoft.com/office/drawing/2014/main" xmlns=""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E02D1CE-2859-45A1-90B6-A62349DC71E3}"/>
                  </a:ext>
                </a:extLst>
              </p:cNvPr>
              <p:cNvSpPr/>
              <p:nvPr/>
            </p:nvSpPr>
            <p:spPr>
              <a:xfrm>
                <a:off x="671261" y="169618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Sample space: </a:t>
                </a: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𝑆</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𝐻</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𝐻</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𝐻</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𝑇</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𝐻</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𝑇</m:t>
                            </m:r>
                          </m:e>
                        </m:d>
                      </m:e>
                    </m:d>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8E02D1CE-2859-45A1-90B6-A62349DC71E3}"/>
                  </a:ext>
                </a:extLst>
              </p:cNvPr>
              <p:cNvSpPr>
                <a:spLocks noRot="1" noChangeAspect="1" noMove="1" noResize="1" noEditPoints="1" noAdjustHandles="1" noChangeArrowheads="1" noChangeShapeType="1" noTextEdit="1"/>
              </p:cNvSpPr>
              <p:nvPr/>
            </p:nvSpPr>
            <p:spPr>
              <a:xfrm>
                <a:off x="671261" y="1696188"/>
                <a:ext cx="8632825" cy="360850"/>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5549A296-464B-4821-AB9A-55332127792D}"/>
              </a:ext>
            </a:extLst>
          </p:cNvPr>
          <p:cNvGrpSpPr/>
          <p:nvPr/>
        </p:nvGrpSpPr>
        <p:grpSpPr>
          <a:xfrm>
            <a:off x="850766" y="2062496"/>
            <a:ext cx="6979589" cy="1070713"/>
            <a:chOff x="883511" y="2062496"/>
            <a:chExt cx="6979589" cy="1070713"/>
          </a:xfrm>
        </p:grpSpPr>
        <p:grpSp>
          <p:nvGrpSpPr>
            <p:cNvPr id="2" name="그룹 1">
              <a:extLst>
                <a:ext uri="{FF2B5EF4-FFF2-40B4-BE49-F238E27FC236}">
                  <a16:creationId xmlns:a16="http://schemas.microsoft.com/office/drawing/2014/main" xmlns="" id="{BD4EFA23-DA4B-4525-967B-5938BA95E681}"/>
                </a:ext>
              </a:extLst>
            </p:cNvPr>
            <p:cNvGrpSpPr/>
            <p:nvPr/>
          </p:nvGrpSpPr>
          <p:grpSpPr>
            <a:xfrm>
              <a:off x="883511" y="2062496"/>
              <a:ext cx="6979589" cy="345461"/>
              <a:chOff x="903506" y="2429380"/>
              <a:chExt cx="6979589" cy="345461"/>
            </a:xfrm>
          </p:grpSpPr>
          <p:sp>
            <p:nvSpPr>
              <p:cNvPr id="16" name="사각형: 둥근 모서리 2">
                <a:extLst>
                  <a:ext uri="{FF2B5EF4-FFF2-40B4-BE49-F238E27FC236}">
                    <a16:creationId xmlns:a16="http://schemas.microsoft.com/office/drawing/2014/main" xmlns="" id="{9EA698C4-EFE8-429E-836E-B534C1295DB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7887FD57-95D0-41BA-B858-7428A3345884}"/>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both coins showing the tail side: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𝐸</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e>
                            </m:d>
                          </m:e>
                        </m: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a16="http://schemas.microsoft.com/office/drawing/2014/main" id="{7887FD57-95D0-41BA-B858-7428A3345884}"/>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4"/>
                    <a:stretch>
                      <a:fillRect/>
                    </a:stretch>
                  </a:blipFill>
                  <a:ln>
                    <a:noFill/>
                  </a:ln>
                </p:spPr>
                <p:txBody>
                  <a:bodyPr/>
                  <a:lstStyle/>
                  <a:p>
                    <a:r>
                      <a:rPr lang="ko-KR" altLang="en-US">
                        <a:noFill/>
                      </a:rPr>
                      <a:t> </a:t>
                    </a:r>
                  </a:p>
                </p:txBody>
              </p:sp>
            </mc:Fallback>
          </mc:AlternateContent>
        </p:grpSp>
        <p:grpSp>
          <p:nvGrpSpPr>
            <p:cNvPr id="19" name="그룹 18">
              <a:extLst>
                <a:ext uri="{FF2B5EF4-FFF2-40B4-BE49-F238E27FC236}">
                  <a16:creationId xmlns:a16="http://schemas.microsoft.com/office/drawing/2014/main" xmlns="" id="{34682C4D-894A-4862-A088-20C7DC1ECC32}"/>
                </a:ext>
              </a:extLst>
            </p:cNvPr>
            <p:cNvGrpSpPr/>
            <p:nvPr/>
          </p:nvGrpSpPr>
          <p:grpSpPr>
            <a:xfrm>
              <a:off x="883511" y="2425122"/>
              <a:ext cx="6979589" cy="345461"/>
              <a:chOff x="903506" y="2429380"/>
              <a:chExt cx="6979589" cy="345461"/>
            </a:xfrm>
          </p:grpSpPr>
          <p:sp>
            <p:nvSpPr>
              <p:cNvPr id="20" name="사각형: 둥근 모서리 2">
                <a:extLst>
                  <a:ext uri="{FF2B5EF4-FFF2-40B4-BE49-F238E27FC236}">
                    <a16:creationId xmlns:a16="http://schemas.microsoft.com/office/drawing/2014/main" xmlns="" id="{3480C79B-47A3-4383-B59F-7654837026BA}"/>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B7EA0F1B-E8B7-4CA5-8A04-F54D787386BA}"/>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both coins showing the same side: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𝐸</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e>
                            </m:d>
                          </m:e>
                        </m:d>
                      </m:oMath>
                    </a14:m>
                    <a:r>
                      <a:rPr lang="en-US" altLang="ko-KR" sz="1300" dirty="0">
                        <a:solidFill>
                          <a:schemeClr val="tx1">
                            <a:lumMod val="85000"/>
                            <a:lumOff val="15000"/>
                          </a:schemeClr>
                        </a:solidFill>
                        <a:latin typeface="Noto Sans CJK KR Regular" panose="020B0500000000000000" pitchFamily="34" charset="-127"/>
                        <a:ea typeface="Noto Sans CJK KR Regular" panose="020B0500000000000000" pitchFamily="34" charset="-127"/>
                        <a:cs typeface="Times New Roman" panose="02020603050405020304" pitchFamily="18"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1" name="직사각형 20">
                    <a:extLst>
                      <a:ext uri="{FF2B5EF4-FFF2-40B4-BE49-F238E27FC236}">
                        <a16:creationId xmlns:a16="http://schemas.microsoft.com/office/drawing/2014/main" id="{B7EA0F1B-E8B7-4CA5-8A04-F54D787386BA}"/>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5"/>
                    <a:stretch>
                      <a:fillRect/>
                    </a:stretch>
                  </a:blipFill>
                  <a:ln>
                    <a:noFill/>
                  </a:ln>
                </p:spPr>
                <p:txBody>
                  <a:bodyPr/>
                  <a:lstStyle/>
                  <a:p>
                    <a:r>
                      <a:rPr lang="ko-KR" altLang="en-US">
                        <a:noFill/>
                      </a:rPr>
                      <a:t> </a:t>
                    </a:r>
                  </a:p>
                </p:txBody>
              </p:sp>
            </mc:Fallback>
          </mc:AlternateContent>
        </p:grpSp>
        <p:grpSp>
          <p:nvGrpSpPr>
            <p:cNvPr id="18" name="그룹 17">
              <a:extLst>
                <a:ext uri="{FF2B5EF4-FFF2-40B4-BE49-F238E27FC236}">
                  <a16:creationId xmlns:a16="http://schemas.microsoft.com/office/drawing/2014/main" xmlns="" id="{98DEFF14-EBBC-476E-A46E-F63A9F22A2BB}"/>
                </a:ext>
              </a:extLst>
            </p:cNvPr>
            <p:cNvGrpSpPr/>
            <p:nvPr/>
          </p:nvGrpSpPr>
          <p:grpSpPr>
            <a:xfrm>
              <a:off x="883511" y="2787748"/>
              <a:ext cx="6979589" cy="345461"/>
              <a:chOff x="903506" y="2429380"/>
              <a:chExt cx="6979589" cy="345461"/>
            </a:xfrm>
          </p:grpSpPr>
          <p:sp>
            <p:nvSpPr>
              <p:cNvPr id="26" name="사각형: 둥근 모서리 2">
                <a:extLst>
                  <a:ext uri="{FF2B5EF4-FFF2-40B4-BE49-F238E27FC236}">
                    <a16:creationId xmlns:a16="http://schemas.microsoft.com/office/drawing/2014/main" xmlns="" id="{BB8BA0EC-1D44-4D3C-B46F-036C678531E7}"/>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xmlns="" id="{98AA76CD-E160-473F-AB65-9B829D2C1107}"/>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at least one coin showing the tail side: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𝐸</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e>
                            </m:d>
                          </m:e>
                        </m:d>
                      </m:oMath>
                    </a14:m>
                    <a:endPar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7" name="직사각형 26">
                    <a:extLst>
                      <a:ext uri="{FF2B5EF4-FFF2-40B4-BE49-F238E27FC236}">
                        <a16:creationId xmlns:a16="http://schemas.microsoft.com/office/drawing/2014/main" id="{98AA76CD-E160-473F-AB65-9B829D2C1107}"/>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6"/>
                    <a:stretch>
                      <a:fillRect/>
                    </a:stretch>
                  </a:blipFill>
                  <a:ln>
                    <a:noFill/>
                  </a:ln>
                </p:spPr>
                <p:txBody>
                  <a:bodyPr/>
                  <a:lstStyle/>
                  <a:p>
                    <a:r>
                      <a:rPr lang="ko-KR" altLang="en-US">
                        <a:noFill/>
                      </a:rPr>
                      <a:t> </a:t>
                    </a:r>
                  </a:p>
                </p:txBody>
              </p:sp>
            </mc:Fallback>
          </mc:AlternateContent>
        </p:grpSp>
      </p:grpSp>
      <p:sp>
        <p:nvSpPr>
          <p:cNvPr id="29" name="직사각형 28">
            <a:extLst>
              <a:ext uri="{FF2B5EF4-FFF2-40B4-BE49-F238E27FC236}">
                <a16:creationId xmlns:a16="http://schemas.microsoft.com/office/drawing/2014/main" xmlns="" id="{59FD026D-D947-4DAF-9001-D2329379B4F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Events of flipping two coins: one dime (10 cents) and one quarter (25 cents)</a:t>
            </a:r>
          </a:p>
        </p:txBody>
      </p:sp>
    </p:spTree>
    <p:extLst>
      <p:ext uri="{BB962C8B-B14F-4D97-AF65-F5344CB8AC3E}">
        <p14:creationId xmlns:p14="http://schemas.microsoft.com/office/powerpoint/2010/main" val="25176082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4" name="그룹 3">
            <a:extLst>
              <a:ext uri="{FF2B5EF4-FFF2-40B4-BE49-F238E27FC236}">
                <a16:creationId xmlns:a16="http://schemas.microsoft.com/office/drawing/2014/main" xmlns="" id="{BD096AEA-785F-4D93-8521-84314B13D3CB}"/>
              </a:ext>
            </a:extLst>
          </p:cNvPr>
          <p:cNvGrpSpPr/>
          <p:nvPr/>
        </p:nvGrpSpPr>
        <p:grpSpPr>
          <a:xfrm>
            <a:off x="2754381" y="1916832"/>
            <a:ext cx="4176464" cy="3656017"/>
            <a:chOff x="2863180" y="1773237"/>
            <a:chExt cx="4176464" cy="3656017"/>
          </a:xfrm>
        </p:grpSpPr>
        <p:sp>
          <p:nvSpPr>
            <p:cNvPr id="9" name="직사각형 8">
              <a:extLst>
                <a:ext uri="{FF2B5EF4-FFF2-40B4-BE49-F238E27FC236}">
                  <a16:creationId xmlns:a16="http://schemas.microsoft.com/office/drawing/2014/main" xmlns="" id="{10386AD8-C191-4FBB-A754-A3027DC056E6}"/>
                </a:ext>
              </a:extLst>
            </p:cNvPr>
            <p:cNvSpPr/>
            <p:nvPr/>
          </p:nvSpPr>
          <p:spPr>
            <a:xfrm>
              <a:off x="2863180" y="1773237"/>
              <a:ext cx="4176464"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xmlns="" id="{051D42F3-428B-4F4A-BCAB-D9F6B9E2A80F}"/>
                </a:ext>
              </a:extLst>
            </p:cNvPr>
            <p:cNvGrpSpPr/>
            <p:nvPr/>
          </p:nvGrpSpPr>
          <p:grpSpPr>
            <a:xfrm>
              <a:off x="3372634" y="1841515"/>
              <a:ext cx="3117257" cy="3360466"/>
              <a:chOff x="3372634" y="2615673"/>
              <a:chExt cx="3117257" cy="3360466"/>
            </a:xfrm>
          </p:grpSpPr>
          <p:sp>
            <p:nvSpPr>
              <p:cNvPr id="10" name="TextBox 9">
                <a:extLst>
                  <a:ext uri="{FF2B5EF4-FFF2-40B4-BE49-F238E27FC236}">
                    <a16:creationId xmlns:a16="http://schemas.microsoft.com/office/drawing/2014/main" xmlns="" id="{D240AA17-D5AF-447F-8DA7-EF3703D122A5}"/>
                  </a:ext>
                </a:extLst>
              </p:cNvPr>
              <p:cNvSpPr txBox="1"/>
              <p:nvPr/>
            </p:nvSpPr>
            <p:spPr>
              <a:xfrm>
                <a:off x="3474550" y="5606807"/>
                <a:ext cx="3015341" cy="369332"/>
              </a:xfrm>
              <a:prstGeom prst="rect">
                <a:avLst/>
              </a:prstGeom>
              <a:noFill/>
            </p:spPr>
            <p:txBody>
              <a:bodyPr wrap="square" rtlCol="0">
                <a:spAutoFit/>
                <a:scene3d>
                  <a:camera prst="orthographicFront"/>
                  <a:lightRig rig="threePt" dir="t"/>
                </a:scene3d>
                <a:sp3d>
                  <a:bevelT w="0" h="6350"/>
                </a:sp3d>
              </a:bodyPr>
              <a:lstStyle/>
              <a:p>
                <a:pPr algn="ctr"/>
                <a:r>
                  <a:rPr lang="en-US" altLang="ko-KR" b="1" dirty="0">
                    <a:latin typeface="SamsungOne 400" panose="020B0503030303020204" pitchFamily="34" charset="0"/>
                    <a:ea typeface="SamsungOne 400" panose="020B0503030303020204" pitchFamily="34" charset="0"/>
                    <a:cs typeface="Times New Roman" panose="02020603050405020304" pitchFamily="18" charset="0"/>
                  </a:rPr>
                  <a:t>No linear relationship</a:t>
                </a:r>
                <a:endParaRPr lang="ko-KR" altLang="en-US" b="1" dirty="0">
                  <a:latin typeface="SamsungOne 400" panose="020B0503030303020204" pitchFamily="34" charset="0"/>
                  <a:cs typeface="Times New Roman" panose="02020603050405020304" pitchFamily="18" charset="0"/>
                </a:endParaRPr>
              </a:p>
            </p:txBody>
          </p:sp>
          <p:grpSp>
            <p:nvGrpSpPr>
              <p:cNvPr id="11" name="그룹 10">
                <a:extLst>
                  <a:ext uri="{FF2B5EF4-FFF2-40B4-BE49-F238E27FC236}">
                    <a16:creationId xmlns:a16="http://schemas.microsoft.com/office/drawing/2014/main" xmlns="" id="{4AC42FE9-8CB8-4DD8-BACA-869649F97426}"/>
                  </a:ext>
                </a:extLst>
              </p:cNvPr>
              <p:cNvGrpSpPr/>
              <p:nvPr/>
            </p:nvGrpSpPr>
            <p:grpSpPr>
              <a:xfrm>
                <a:off x="3372634" y="2615673"/>
                <a:ext cx="2851855" cy="2886337"/>
                <a:chOff x="3372634" y="2615673"/>
                <a:chExt cx="2851855" cy="2886337"/>
              </a:xfrm>
            </p:grpSpPr>
            <p:grpSp>
              <p:nvGrpSpPr>
                <p:cNvPr id="12" name="그룹 11">
                  <a:extLst>
                    <a:ext uri="{FF2B5EF4-FFF2-40B4-BE49-F238E27FC236}">
                      <a16:creationId xmlns:a16="http://schemas.microsoft.com/office/drawing/2014/main" xmlns="" id="{CBABF61A-3950-4566-AC03-E7B7FC45EC41}"/>
                    </a:ext>
                  </a:extLst>
                </p:cNvPr>
                <p:cNvGrpSpPr/>
                <p:nvPr/>
              </p:nvGrpSpPr>
              <p:grpSpPr>
                <a:xfrm>
                  <a:off x="3372634" y="2615673"/>
                  <a:ext cx="2851855" cy="2886337"/>
                  <a:chOff x="1682045" y="2052347"/>
                  <a:chExt cx="2851855" cy="2886337"/>
                </a:xfrm>
              </p:grpSpPr>
              <p:grpSp>
                <p:nvGrpSpPr>
                  <p:cNvPr id="62" name="그룹 61">
                    <a:extLst>
                      <a:ext uri="{FF2B5EF4-FFF2-40B4-BE49-F238E27FC236}">
                        <a16:creationId xmlns:a16="http://schemas.microsoft.com/office/drawing/2014/main" xmlns="" id="{7F327687-5376-47E3-8DA2-17631ABCB5D4}"/>
                      </a:ext>
                    </a:extLst>
                  </p:cNvPr>
                  <p:cNvGrpSpPr/>
                  <p:nvPr/>
                </p:nvGrpSpPr>
                <p:grpSpPr>
                  <a:xfrm>
                    <a:off x="2117473" y="2237014"/>
                    <a:ext cx="2340429" cy="2280558"/>
                    <a:chOff x="2084614" y="1638300"/>
                    <a:chExt cx="2340429" cy="2280558"/>
                  </a:xfrm>
                </p:grpSpPr>
                <p:cxnSp>
                  <p:nvCxnSpPr>
                    <p:cNvPr id="65" name="직선 화살표 연결선 64">
                      <a:extLst>
                        <a:ext uri="{FF2B5EF4-FFF2-40B4-BE49-F238E27FC236}">
                          <a16:creationId xmlns:a16="http://schemas.microsoft.com/office/drawing/2014/main" xmlns="" id="{93BE3998-9A01-4DC1-9F0D-FC8FCF25EA6C}"/>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xmlns="" id="{6B1799AE-D76A-4134-A5D2-A2C25D07C0F7}"/>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xmlns="" id="{184501D4-2BF0-44AD-86B8-B3D9BD397EB9}"/>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i="1" dirty="0">
                                  <a:solidFill>
                                    <a:srgbClr val="FF0000"/>
                                  </a:solidFill>
                                  <a:latin typeface="Cambria Math" panose="02040503050406030204" pitchFamily="18" charset="0"/>
                                  <a:cs typeface="Times New Roman" panose="02020603050405020304" pitchFamily="18" charset="0"/>
                                </a:rPr>
                                <m:t>𝑋</m:t>
                              </m:r>
                            </m:oMath>
                          </m:oMathPara>
                        </a14:m>
                        <a:endParaRPr lang="ko-KR" altLang="en-US" i="1" dirty="0">
                          <a:solidFill>
                            <a:srgbClr val="FF0000"/>
                          </a:solidFill>
                          <a:latin typeface="SamsungOne 400" panose="020B0503030303020204" pitchFamily="34"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693FD306-526F-4989-A269-612AA234F995}"/>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xmlns="" id="{CCBB9993-BEA8-4FC7-8825-3580CFE43B1A}"/>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i="1" dirty="0" smtClean="0">
                                  <a:solidFill>
                                    <a:srgbClr val="1429A0"/>
                                  </a:solidFill>
                                  <a:latin typeface="Cambria Math" panose="02040503050406030204" pitchFamily="18" charset="0"/>
                                  <a:cs typeface="Times New Roman" panose="02020603050405020304" pitchFamily="18" charset="0"/>
                                </a:rPr>
                                <m:t>𝑌</m:t>
                              </m:r>
                            </m:oMath>
                          </m:oMathPara>
                        </a14:m>
                        <a:endParaRPr lang="ko-KR" altLang="en-US" i="1" dirty="0">
                          <a:solidFill>
                            <a:srgbClr val="1429A0"/>
                          </a:solidFill>
                          <a:latin typeface="SamsungOne 400" panose="020B0503030303020204" pitchFamily="34" charset="0"/>
                          <a:cs typeface="Times New Roman" panose="02020603050405020304" pitchFamily="18" charset="0"/>
                        </a:endParaRPr>
                      </a:p>
                    </p:txBody>
                  </p:sp>
                </mc:Choice>
                <mc:Fallback xmlns="">
                  <p:sp>
                    <p:nvSpPr>
                      <p:cNvPr id="64" name="TextBox 63">
                        <a:extLst>
                          <a:ext uri="{FF2B5EF4-FFF2-40B4-BE49-F238E27FC236}">
                            <a16:creationId xmlns:a16="http://schemas.microsoft.com/office/drawing/2014/main" id="{CCBB9993-BEA8-4FC7-8825-3580CFE43B1A}"/>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13" name="타원 12">
                  <a:extLst>
                    <a:ext uri="{FF2B5EF4-FFF2-40B4-BE49-F238E27FC236}">
                      <a16:creationId xmlns:a16="http://schemas.microsoft.com/office/drawing/2014/main" xmlns="" id="{2C1D022F-1947-4545-AB59-DA4565393191}"/>
                    </a:ext>
                  </a:extLst>
                </p:cNvPr>
                <p:cNvSpPr/>
                <p:nvPr/>
              </p:nvSpPr>
              <p:spPr>
                <a:xfrm>
                  <a:off x="4361449" y="315939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4" name="타원 13">
                  <a:extLst>
                    <a:ext uri="{FF2B5EF4-FFF2-40B4-BE49-F238E27FC236}">
                      <a16:creationId xmlns:a16="http://schemas.microsoft.com/office/drawing/2014/main" xmlns="" id="{0B856797-FD93-440F-8463-521AC39CEA4B}"/>
                    </a:ext>
                  </a:extLst>
                </p:cNvPr>
                <p:cNvSpPr/>
                <p:nvPr/>
              </p:nvSpPr>
              <p:spPr>
                <a:xfrm>
                  <a:off x="4410089" y="38912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5" name="타원 14">
                  <a:extLst>
                    <a:ext uri="{FF2B5EF4-FFF2-40B4-BE49-F238E27FC236}">
                      <a16:creationId xmlns:a16="http://schemas.microsoft.com/office/drawing/2014/main" xmlns="" id="{2FECD23B-F8B0-4619-90F5-CB13B0D78C08}"/>
                    </a:ext>
                  </a:extLst>
                </p:cNvPr>
                <p:cNvSpPr/>
                <p:nvPr/>
              </p:nvSpPr>
              <p:spPr>
                <a:xfrm>
                  <a:off x="4154396" y="438905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6" name="타원 15">
                  <a:extLst>
                    <a:ext uri="{FF2B5EF4-FFF2-40B4-BE49-F238E27FC236}">
                      <a16:creationId xmlns:a16="http://schemas.microsoft.com/office/drawing/2014/main" xmlns="" id="{2F121034-3AA8-4A78-958D-90445E8C6E10}"/>
                    </a:ext>
                  </a:extLst>
                </p:cNvPr>
                <p:cNvSpPr/>
                <p:nvPr/>
              </p:nvSpPr>
              <p:spPr>
                <a:xfrm>
                  <a:off x="4565471" y="431672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7" name="타원 16">
                  <a:extLst>
                    <a:ext uri="{FF2B5EF4-FFF2-40B4-BE49-F238E27FC236}">
                      <a16:creationId xmlns:a16="http://schemas.microsoft.com/office/drawing/2014/main" xmlns="" id="{0B1CE0EF-F8F2-4FFA-A06F-4EE1155355E8}"/>
                    </a:ext>
                  </a:extLst>
                </p:cNvPr>
                <p:cNvSpPr/>
                <p:nvPr/>
              </p:nvSpPr>
              <p:spPr>
                <a:xfrm>
                  <a:off x="4931178" y="42264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22" name="타원 21">
                  <a:extLst>
                    <a:ext uri="{FF2B5EF4-FFF2-40B4-BE49-F238E27FC236}">
                      <a16:creationId xmlns:a16="http://schemas.microsoft.com/office/drawing/2014/main" xmlns="" id="{046E5BB6-FF7B-4824-8844-E9E6FAE52EB2}"/>
                    </a:ext>
                  </a:extLst>
                </p:cNvPr>
                <p:cNvSpPr/>
                <p:nvPr/>
              </p:nvSpPr>
              <p:spPr>
                <a:xfrm>
                  <a:off x="4169053" y="382197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26" name="타원 25">
                  <a:extLst>
                    <a:ext uri="{FF2B5EF4-FFF2-40B4-BE49-F238E27FC236}">
                      <a16:creationId xmlns:a16="http://schemas.microsoft.com/office/drawing/2014/main" xmlns="" id="{28D63F2F-0A25-4CB1-8EF0-E70592B31808}"/>
                    </a:ext>
                  </a:extLst>
                </p:cNvPr>
                <p:cNvSpPr/>
                <p:nvPr/>
              </p:nvSpPr>
              <p:spPr>
                <a:xfrm>
                  <a:off x="4796228" y="376619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27" name="타원 26">
                  <a:extLst>
                    <a:ext uri="{FF2B5EF4-FFF2-40B4-BE49-F238E27FC236}">
                      <a16:creationId xmlns:a16="http://schemas.microsoft.com/office/drawing/2014/main" xmlns="" id="{0F1CEE44-0CBA-4B65-9205-99823785C6EC}"/>
                    </a:ext>
                  </a:extLst>
                </p:cNvPr>
                <p:cNvSpPr/>
                <p:nvPr/>
              </p:nvSpPr>
              <p:spPr>
                <a:xfrm>
                  <a:off x="4285402" y="414498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28" name="타원 27">
                  <a:extLst>
                    <a:ext uri="{FF2B5EF4-FFF2-40B4-BE49-F238E27FC236}">
                      <a16:creationId xmlns:a16="http://schemas.microsoft.com/office/drawing/2014/main" xmlns="" id="{57450038-C4FD-4174-B062-E1BA0525BB1F}"/>
                    </a:ext>
                  </a:extLst>
                </p:cNvPr>
                <p:cNvSpPr/>
                <p:nvPr/>
              </p:nvSpPr>
              <p:spPr>
                <a:xfrm>
                  <a:off x="4923865" y="413287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29" name="타원 28">
                  <a:extLst>
                    <a:ext uri="{FF2B5EF4-FFF2-40B4-BE49-F238E27FC236}">
                      <a16:creationId xmlns:a16="http://schemas.microsoft.com/office/drawing/2014/main" xmlns="" id="{0C582623-DD9A-496E-8D62-D8A3D27CB89F}"/>
                    </a:ext>
                  </a:extLst>
                </p:cNvPr>
                <p:cNvSpPr/>
                <p:nvPr/>
              </p:nvSpPr>
              <p:spPr>
                <a:xfrm>
                  <a:off x="4932861" y="341215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0" name="타원 29">
                  <a:extLst>
                    <a:ext uri="{FF2B5EF4-FFF2-40B4-BE49-F238E27FC236}">
                      <a16:creationId xmlns:a16="http://schemas.microsoft.com/office/drawing/2014/main" xmlns="" id="{A5CAA074-6563-43A2-9EA6-D498E96999AF}"/>
                    </a:ext>
                  </a:extLst>
                </p:cNvPr>
                <p:cNvSpPr/>
                <p:nvPr/>
              </p:nvSpPr>
              <p:spPr>
                <a:xfrm>
                  <a:off x="5025755" y="474996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1" name="타원 30">
                  <a:extLst>
                    <a:ext uri="{FF2B5EF4-FFF2-40B4-BE49-F238E27FC236}">
                      <a16:creationId xmlns:a16="http://schemas.microsoft.com/office/drawing/2014/main" xmlns="" id="{CE29DE69-9947-46F2-9D01-5415D8A1E821}"/>
                    </a:ext>
                  </a:extLst>
                </p:cNvPr>
                <p:cNvSpPr/>
                <p:nvPr/>
              </p:nvSpPr>
              <p:spPr>
                <a:xfrm>
                  <a:off x="4872860" y="45577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2" name="타원 31">
                  <a:extLst>
                    <a:ext uri="{FF2B5EF4-FFF2-40B4-BE49-F238E27FC236}">
                      <a16:creationId xmlns:a16="http://schemas.microsoft.com/office/drawing/2014/main" xmlns="" id="{3C3C6FCF-6373-430F-AF67-F27E87E6ED6F}"/>
                    </a:ext>
                  </a:extLst>
                </p:cNvPr>
                <p:cNvSpPr/>
                <p:nvPr/>
              </p:nvSpPr>
              <p:spPr>
                <a:xfrm>
                  <a:off x="4418520" y="44854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3" name="타원 32">
                  <a:extLst>
                    <a:ext uri="{FF2B5EF4-FFF2-40B4-BE49-F238E27FC236}">
                      <a16:creationId xmlns:a16="http://schemas.microsoft.com/office/drawing/2014/main" xmlns="" id="{6363A9BD-F13E-4D56-B880-3ACA17BFEC60}"/>
                    </a:ext>
                  </a:extLst>
                </p:cNvPr>
                <p:cNvSpPr/>
                <p:nvPr/>
              </p:nvSpPr>
              <p:spPr>
                <a:xfrm>
                  <a:off x="4522973" y="3268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4" name="타원 33">
                  <a:extLst>
                    <a:ext uri="{FF2B5EF4-FFF2-40B4-BE49-F238E27FC236}">
                      <a16:creationId xmlns:a16="http://schemas.microsoft.com/office/drawing/2014/main" xmlns="" id="{00F3330B-66E1-4DFB-BDA6-BB7A6D26104C}"/>
                    </a:ext>
                  </a:extLst>
                </p:cNvPr>
                <p:cNvSpPr/>
                <p:nvPr/>
              </p:nvSpPr>
              <p:spPr>
                <a:xfrm>
                  <a:off x="4337786" y="358248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5" name="타원 34">
                  <a:extLst>
                    <a:ext uri="{FF2B5EF4-FFF2-40B4-BE49-F238E27FC236}">
                      <a16:creationId xmlns:a16="http://schemas.microsoft.com/office/drawing/2014/main" xmlns="" id="{92AD9201-D423-47E8-AFB4-0AF08337C1C7}"/>
                    </a:ext>
                  </a:extLst>
                </p:cNvPr>
                <p:cNvSpPr/>
                <p:nvPr/>
              </p:nvSpPr>
              <p:spPr>
                <a:xfrm>
                  <a:off x="4502318" y="393492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6" name="타원 35">
                  <a:extLst>
                    <a:ext uri="{FF2B5EF4-FFF2-40B4-BE49-F238E27FC236}">
                      <a16:creationId xmlns:a16="http://schemas.microsoft.com/office/drawing/2014/main" xmlns="" id="{99ADB894-25A4-4815-A085-4C6FADC30697}"/>
                    </a:ext>
                  </a:extLst>
                </p:cNvPr>
                <p:cNvSpPr/>
                <p:nvPr/>
              </p:nvSpPr>
              <p:spPr>
                <a:xfrm>
                  <a:off x="4629955" y="43016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7" name="타원 36">
                  <a:extLst>
                    <a:ext uri="{FF2B5EF4-FFF2-40B4-BE49-F238E27FC236}">
                      <a16:creationId xmlns:a16="http://schemas.microsoft.com/office/drawing/2014/main" xmlns="" id="{6BCBB37E-C815-4C46-9323-DF5C67C887BD}"/>
                    </a:ext>
                  </a:extLst>
                </p:cNvPr>
                <p:cNvSpPr/>
                <p:nvPr/>
              </p:nvSpPr>
              <p:spPr>
                <a:xfrm>
                  <a:off x="4306939" y="380404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8" name="타원 37">
                  <a:extLst>
                    <a:ext uri="{FF2B5EF4-FFF2-40B4-BE49-F238E27FC236}">
                      <a16:creationId xmlns:a16="http://schemas.microsoft.com/office/drawing/2014/main" xmlns="" id="{66D82322-E9D8-48C1-A7B0-69F8C67D61CB}"/>
                    </a:ext>
                  </a:extLst>
                </p:cNvPr>
                <p:cNvSpPr/>
                <p:nvPr/>
              </p:nvSpPr>
              <p:spPr>
                <a:xfrm>
                  <a:off x="4982221" y="390632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9" name="타원 38">
                  <a:extLst>
                    <a:ext uri="{FF2B5EF4-FFF2-40B4-BE49-F238E27FC236}">
                      <a16:creationId xmlns:a16="http://schemas.microsoft.com/office/drawing/2014/main" xmlns="" id="{469B5D86-C6A5-409E-A1FF-A2D2EFA50F85}"/>
                    </a:ext>
                  </a:extLst>
                </p:cNvPr>
                <p:cNvSpPr/>
                <p:nvPr/>
              </p:nvSpPr>
              <p:spPr>
                <a:xfrm>
                  <a:off x="5178155" y="449414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0" name="타원 39">
                  <a:extLst>
                    <a:ext uri="{FF2B5EF4-FFF2-40B4-BE49-F238E27FC236}">
                      <a16:creationId xmlns:a16="http://schemas.microsoft.com/office/drawing/2014/main" xmlns="" id="{CF058E00-5017-4184-8F58-AF0B83EC986E}"/>
                    </a:ext>
                  </a:extLst>
                </p:cNvPr>
                <p:cNvSpPr/>
                <p:nvPr/>
              </p:nvSpPr>
              <p:spPr>
                <a:xfrm>
                  <a:off x="4174499" y="33865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1" name="타원 40">
                  <a:extLst>
                    <a:ext uri="{FF2B5EF4-FFF2-40B4-BE49-F238E27FC236}">
                      <a16:creationId xmlns:a16="http://schemas.microsoft.com/office/drawing/2014/main" xmlns="" id="{B5B45054-5A84-4627-8649-77E969C2B0FD}"/>
                    </a:ext>
                  </a:extLst>
                </p:cNvPr>
                <p:cNvSpPr/>
                <p:nvPr/>
              </p:nvSpPr>
              <p:spPr>
                <a:xfrm>
                  <a:off x="4764221" y="3028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2" name="타원 41">
                  <a:extLst>
                    <a:ext uri="{FF2B5EF4-FFF2-40B4-BE49-F238E27FC236}">
                      <a16:creationId xmlns:a16="http://schemas.microsoft.com/office/drawing/2014/main" xmlns="" id="{1E99C96B-752D-44D1-A714-522C26EC1B59}"/>
                    </a:ext>
                  </a:extLst>
                </p:cNvPr>
                <p:cNvSpPr/>
                <p:nvPr/>
              </p:nvSpPr>
              <p:spPr>
                <a:xfrm>
                  <a:off x="4350218" y="398379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3" name="타원 42">
                  <a:extLst>
                    <a:ext uri="{FF2B5EF4-FFF2-40B4-BE49-F238E27FC236}">
                      <a16:creationId xmlns:a16="http://schemas.microsoft.com/office/drawing/2014/main" xmlns="" id="{2C9F9E5B-51C9-45BD-9312-41FC7EC8A6C1}"/>
                    </a:ext>
                  </a:extLst>
                </p:cNvPr>
                <p:cNvSpPr/>
                <p:nvPr/>
              </p:nvSpPr>
              <p:spPr>
                <a:xfrm>
                  <a:off x="4557168" y="425842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4" name="타원 43">
                  <a:extLst>
                    <a:ext uri="{FF2B5EF4-FFF2-40B4-BE49-F238E27FC236}">
                      <a16:creationId xmlns:a16="http://schemas.microsoft.com/office/drawing/2014/main" xmlns="" id="{C19AD199-F0D0-4B72-A133-ABEF4FF1559B}"/>
                    </a:ext>
                  </a:extLst>
                </p:cNvPr>
                <p:cNvSpPr/>
                <p:nvPr/>
              </p:nvSpPr>
              <p:spPr>
                <a:xfrm>
                  <a:off x="4968243" y="418609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5" name="타원 44">
                  <a:extLst>
                    <a:ext uri="{FF2B5EF4-FFF2-40B4-BE49-F238E27FC236}">
                      <a16:creationId xmlns:a16="http://schemas.microsoft.com/office/drawing/2014/main" xmlns="" id="{1030FE6B-1BE7-4245-BE6E-B9D4BC7D03E3}"/>
                    </a:ext>
                  </a:extLst>
                </p:cNvPr>
                <p:cNvSpPr/>
                <p:nvPr/>
              </p:nvSpPr>
              <p:spPr>
                <a:xfrm>
                  <a:off x="5333950" y="409583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6" name="타원 45">
                  <a:extLst>
                    <a:ext uri="{FF2B5EF4-FFF2-40B4-BE49-F238E27FC236}">
                      <a16:creationId xmlns:a16="http://schemas.microsoft.com/office/drawing/2014/main" xmlns="" id="{CBD84F0E-DF8D-4BEE-8E9B-39793C0FC891}"/>
                    </a:ext>
                  </a:extLst>
                </p:cNvPr>
                <p:cNvSpPr/>
                <p:nvPr/>
              </p:nvSpPr>
              <p:spPr>
                <a:xfrm>
                  <a:off x="5034468" y="346818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7" name="타원 46">
                  <a:extLst>
                    <a:ext uri="{FF2B5EF4-FFF2-40B4-BE49-F238E27FC236}">
                      <a16:creationId xmlns:a16="http://schemas.microsoft.com/office/drawing/2014/main" xmlns="" id="{F8AAF550-84B0-4569-BD0B-CCA033448D6D}"/>
                    </a:ext>
                  </a:extLst>
                </p:cNvPr>
                <p:cNvSpPr/>
                <p:nvPr/>
              </p:nvSpPr>
              <p:spPr>
                <a:xfrm>
                  <a:off x="5661643" y="341240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8" name="타원 47">
                  <a:extLst>
                    <a:ext uri="{FF2B5EF4-FFF2-40B4-BE49-F238E27FC236}">
                      <a16:creationId xmlns:a16="http://schemas.microsoft.com/office/drawing/2014/main" xmlns="" id="{0B2D0127-7C37-4FE5-B11C-8F20D429B4FC}"/>
                    </a:ext>
                  </a:extLst>
                </p:cNvPr>
                <p:cNvSpPr/>
                <p:nvPr/>
              </p:nvSpPr>
              <p:spPr>
                <a:xfrm>
                  <a:off x="4688174" y="401435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9" name="타원 48">
                  <a:extLst>
                    <a:ext uri="{FF2B5EF4-FFF2-40B4-BE49-F238E27FC236}">
                      <a16:creationId xmlns:a16="http://schemas.microsoft.com/office/drawing/2014/main" xmlns="" id="{E88BB835-99D9-44DF-AD0A-F26616B874C2}"/>
                    </a:ext>
                  </a:extLst>
                </p:cNvPr>
                <p:cNvSpPr/>
                <p:nvPr/>
              </p:nvSpPr>
              <p:spPr>
                <a:xfrm>
                  <a:off x="5326637" y="40022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0" name="타원 49">
                  <a:extLst>
                    <a:ext uri="{FF2B5EF4-FFF2-40B4-BE49-F238E27FC236}">
                      <a16:creationId xmlns:a16="http://schemas.microsoft.com/office/drawing/2014/main" xmlns="" id="{A57FA610-C064-4AD8-A58F-B174E48CC1DA}"/>
                    </a:ext>
                  </a:extLst>
                </p:cNvPr>
                <p:cNvSpPr/>
                <p:nvPr/>
              </p:nvSpPr>
              <p:spPr>
                <a:xfrm>
                  <a:off x="5335633" y="328152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1" name="타원 50">
                  <a:extLst>
                    <a:ext uri="{FF2B5EF4-FFF2-40B4-BE49-F238E27FC236}">
                      <a16:creationId xmlns:a16="http://schemas.microsoft.com/office/drawing/2014/main" xmlns="" id="{96B1D186-EB5E-4681-B1D2-8BAD476FD67F}"/>
                    </a:ext>
                  </a:extLst>
                </p:cNvPr>
                <p:cNvSpPr/>
                <p:nvPr/>
              </p:nvSpPr>
              <p:spPr>
                <a:xfrm>
                  <a:off x="5428527" y="461933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2" name="타원 51">
                  <a:extLst>
                    <a:ext uri="{FF2B5EF4-FFF2-40B4-BE49-F238E27FC236}">
                      <a16:creationId xmlns:a16="http://schemas.microsoft.com/office/drawing/2014/main" xmlns="" id="{7721B2F3-873C-472C-944C-6D2C802E7BF9}"/>
                    </a:ext>
                  </a:extLst>
                </p:cNvPr>
                <p:cNvSpPr/>
                <p:nvPr/>
              </p:nvSpPr>
              <p:spPr>
                <a:xfrm>
                  <a:off x="5275632" y="442715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3" name="타원 52">
                  <a:extLst>
                    <a:ext uri="{FF2B5EF4-FFF2-40B4-BE49-F238E27FC236}">
                      <a16:creationId xmlns:a16="http://schemas.microsoft.com/office/drawing/2014/main" xmlns="" id="{79A03327-877A-4C99-AD45-1E11444E0D43}"/>
                    </a:ext>
                  </a:extLst>
                </p:cNvPr>
                <p:cNvSpPr/>
                <p:nvPr/>
              </p:nvSpPr>
              <p:spPr>
                <a:xfrm>
                  <a:off x="4821292" y="435482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4" name="타원 53">
                  <a:extLst>
                    <a:ext uri="{FF2B5EF4-FFF2-40B4-BE49-F238E27FC236}">
                      <a16:creationId xmlns:a16="http://schemas.microsoft.com/office/drawing/2014/main" xmlns="" id="{B9DF9B1B-494F-4967-AE93-55D12ECEE252}"/>
                    </a:ext>
                  </a:extLst>
                </p:cNvPr>
                <p:cNvSpPr/>
                <p:nvPr/>
              </p:nvSpPr>
              <p:spPr>
                <a:xfrm>
                  <a:off x="4925745" y="313788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5" name="타원 54">
                  <a:extLst>
                    <a:ext uri="{FF2B5EF4-FFF2-40B4-BE49-F238E27FC236}">
                      <a16:creationId xmlns:a16="http://schemas.microsoft.com/office/drawing/2014/main" xmlns="" id="{33BC4A50-1B90-4CEE-921D-126A64B5A1FC}"/>
                    </a:ext>
                  </a:extLst>
                </p:cNvPr>
                <p:cNvSpPr/>
                <p:nvPr/>
              </p:nvSpPr>
              <p:spPr>
                <a:xfrm>
                  <a:off x="4740558" y="345185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6" name="타원 55">
                  <a:extLst>
                    <a:ext uri="{FF2B5EF4-FFF2-40B4-BE49-F238E27FC236}">
                      <a16:creationId xmlns:a16="http://schemas.microsoft.com/office/drawing/2014/main" xmlns="" id="{3268CE30-0ED3-45A2-81D7-39E6F9CFE134}"/>
                    </a:ext>
                  </a:extLst>
                </p:cNvPr>
                <p:cNvSpPr/>
                <p:nvPr/>
              </p:nvSpPr>
              <p:spPr>
                <a:xfrm>
                  <a:off x="4905090" y="380429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7" name="타원 56">
                  <a:extLst>
                    <a:ext uri="{FF2B5EF4-FFF2-40B4-BE49-F238E27FC236}">
                      <a16:creationId xmlns:a16="http://schemas.microsoft.com/office/drawing/2014/main" xmlns="" id="{E86ADFF1-0D8C-4A82-BDA2-CD18664575AF}"/>
                    </a:ext>
                  </a:extLst>
                </p:cNvPr>
                <p:cNvSpPr/>
                <p:nvPr/>
              </p:nvSpPr>
              <p:spPr>
                <a:xfrm>
                  <a:off x="5032727" y="4170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8" name="타원 57">
                  <a:extLst>
                    <a:ext uri="{FF2B5EF4-FFF2-40B4-BE49-F238E27FC236}">
                      <a16:creationId xmlns:a16="http://schemas.microsoft.com/office/drawing/2014/main" xmlns="" id="{3427CB12-D24C-4704-9664-089E437FC9B0}"/>
                    </a:ext>
                  </a:extLst>
                </p:cNvPr>
                <p:cNvSpPr/>
                <p:nvPr/>
              </p:nvSpPr>
              <p:spPr>
                <a:xfrm>
                  <a:off x="5172354" y="345025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9" name="타원 58">
                  <a:extLst>
                    <a:ext uri="{FF2B5EF4-FFF2-40B4-BE49-F238E27FC236}">
                      <a16:creationId xmlns:a16="http://schemas.microsoft.com/office/drawing/2014/main" xmlns="" id="{393BF6F6-9FEB-4B72-A3AC-DA2DCDF26830}"/>
                    </a:ext>
                  </a:extLst>
                </p:cNvPr>
                <p:cNvSpPr/>
                <p:nvPr/>
              </p:nvSpPr>
              <p:spPr>
                <a:xfrm>
                  <a:off x="5384993" y="377569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0" name="타원 59">
                  <a:extLst>
                    <a:ext uri="{FF2B5EF4-FFF2-40B4-BE49-F238E27FC236}">
                      <a16:creationId xmlns:a16="http://schemas.microsoft.com/office/drawing/2014/main" xmlns="" id="{EA923996-228A-4F5B-A120-3F484736F8C4}"/>
                    </a:ext>
                  </a:extLst>
                </p:cNvPr>
                <p:cNvSpPr/>
                <p:nvPr/>
              </p:nvSpPr>
              <p:spPr>
                <a:xfrm>
                  <a:off x="5580927" y="436351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1" name="타원 60">
                  <a:extLst>
                    <a:ext uri="{FF2B5EF4-FFF2-40B4-BE49-F238E27FC236}">
                      <a16:creationId xmlns:a16="http://schemas.microsoft.com/office/drawing/2014/main" xmlns="" id="{2F368187-7FE7-4D13-B945-1A28B8CDC283}"/>
                    </a:ext>
                  </a:extLst>
                </p:cNvPr>
                <p:cNvSpPr/>
                <p:nvPr/>
              </p:nvSpPr>
              <p:spPr>
                <a:xfrm>
                  <a:off x="4577271" y="325591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grpSp>
        </p:grpSp>
      </p:grpSp>
      <p:sp>
        <p:nvSpPr>
          <p:cNvPr id="67" name="직사각형 66">
            <a:extLst>
              <a:ext uri="{FF2B5EF4-FFF2-40B4-BE49-F238E27FC236}">
                <a16:creationId xmlns:a16="http://schemas.microsoft.com/office/drawing/2014/main" xmlns="" id="{2618E9FC-10CE-4C03-9B9C-7858BA9582D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Correlation</a:t>
            </a:r>
          </a:p>
        </p:txBody>
      </p:sp>
    </p:spTree>
    <p:extLst>
      <p:ext uri="{BB962C8B-B14F-4D97-AF65-F5344CB8AC3E}">
        <p14:creationId xmlns:p14="http://schemas.microsoft.com/office/powerpoint/2010/main" val="14651803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 name="그룹 2"/>
          <p:cNvGrpSpPr/>
          <p:nvPr/>
        </p:nvGrpSpPr>
        <p:grpSpPr>
          <a:xfrm>
            <a:off x="830943" y="1880828"/>
            <a:ext cx="8023340" cy="3656017"/>
            <a:chOff x="990972" y="1792521"/>
            <a:chExt cx="8023340" cy="3656017"/>
          </a:xfrm>
        </p:grpSpPr>
        <p:sp>
          <p:nvSpPr>
            <p:cNvPr id="9" name="직사각형 8">
              <a:extLst>
                <a:ext uri="{FF2B5EF4-FFF2-40B4-BE49-F238E27FC236}">
                  <a16:creationId xmlns:a16="http://schemas.microsoft.com/office/drawing/2014/main" xmlns="" id="{10386AD8-C191-4FBB-A754-A3027DC056E6}"/>
                </a:ext>
              </a:extLst>
            </p:cNvPr>
            <p:cNvSpPr/>
            <p:nvPr/>
          </p:nvSpPr>
          <p:spPr>
            <a:xfrm>
              <a:off x="990972" y="1792521"/>
              <a:ext cx="8023340"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FDDACB68-5C86-4E42-8EDE-03B0296C2F47}"/>
                </a:ext>
              </a:extLst>
            </p:cNvPr>
            <p:cNvGrpSpPr/>
            <p:nvPr/>
          </p:nvGrpSpPr>
          <p:grpSpPr>
            <a:xfrm>
              <a:off x="1279593" y="1844824"/>
              <a:ext cx="7297945" cy="3443250"/>
              <a:chOff x="1279593" y="1844824"/>
              <a:chExt cx="7297945" cy="3443250"/>
            </a:xfrm>
          </p:grpSpPr>
          <p:grpSp>
            <p:nvGrpSpPr>
              <p:cNvPr id="67" name="그룹 66">
                <a:extLst>
                  <a:ext uri="{FF2B5EF4-FFF2-40B4-BE49-F238E27FC236}">
                    <a16:creationId xmlns:a16="http://schemas.microsoft.com/office/drawing/2014/main" xmlns="" id="{AA2685BC-A678-4813-A352-287EF1ADB029}"/>
                  </a:ext>
                </a:extLst>
              </p:cNvPr>
              <p:cNvGrpSpPr/>
              <p:nvPr/>
            </p:nvGrpSpPr>
            <p:grpSpPr>
              <a:xfrm>
                <a:off x="1279593" y="1844824"/>
                <a:ext cx="3113312" cy="3441737"/>
                <a:chOff x="1186303" y="2614800"/>
                <a:chExt cx="3113312" cy="3441737"/>
              </a:xfrm>
            </p:grpSpPr>
            <p:grpSp>
              <p:nvGrpSpPr>
                <p:cNvPr id="68" name="그룹 67">
                  <a:extLst>
                    <a:ext uri="{FF2B5EF4-FFF2-40B4-BE49-F238E27FC236}">
                      <a16:creationId xmlns:a16="http://schemas.microsoft.com/office/drawing/2014/main" xmlns="" id="{6661F0D9-C2D4-45C0-91E7-C001305624A1}"/>
                    </a:ext>
                  </a:extLst>
                </p:cNvPr>
                <p:cNvGrpSpPr/>
                <p:nvPr/>
              </p:nvGrpSpPr>
              <p:grpSpPr>
                <a:xfrm>
                  <a:off x="1186303" y="2614800"/>
                  <a:ext cx="2851855" cy="2886337"/>
                  <a:chOff x="1682045" y="2052347"/>
                  <a:chExt cx="2851855" cy="2886337"/>
                </a:xfrm>
              </p:grpSpPr>
              <p:grpSp>
                <p:nvGrpSpPr>
                  <p:cNvPr id="82" name="그룹 81">
                    <a:extLst>
                      <a:ext uri="{FF2B5EF4-FFF2-40B4-BE49-F238E27FC236}">
                        <a16:creationId xmlns:a16="http://schemas.microsoft.com/office/drawing/2014/main" xmlns="" id="{C8B7CDED-1622-4A57-AAA0-A562520B9F09}"/>
                      </a:ext>
                    </a:extLst>
                  </p:cNvPr>
                  <p:cNvGrpSpPr/>
                  <p:nvPr/>
                </p:nvGrpSpPr>
                <p:grpSpPr>
                  <a:xfrm>
                    <a:off x="2117473" y="2237014"/>
                    <a:ext cx="2340429" cy="2280558"/>
                    <a:chOff x="2084614" y="1638300"/>
                    <a:chExt cx="2340429" cy="2280558"/>
                  </a:xfrm>
                </p:grpSpPr>
                <p:cxnSp>
                  <p:nvCxnSpPr>
                    <p:cNvPr id="85" name="직선 화살표 연결선 84">
                      <a:extLst>
                        <a:ext uri="{FF2B5EF4-FFF2-40B4-BE49-F238E27FC236}">
                          <a16:creationId xmlns:a16="http://schemas.microsoft.com/office/drawing/2014/main" xmlns="" id="{FA68B12A-7E6C-426E-BF81-820D5899875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xmlns="" id="{5FD28A9C-2186-4423-A428-34B8B2D9CE7F}"/>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xmlns="" id="{9789A57C-FB38-4555-9976-A1DA18900B02}"/>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17" name="TextBox 16">
                        <a:extLst>
                          <a:ext uri="{FF2B5EF4-FFF2-40B4-BE49-F238E27FC236}">
                            <a16:creationId xmlns:a16="http://schemas.microsoft.com/office/drawing/2014/main" xmlns:a14="http://schemas.microsoft.com/office/drawing/2010/main" xmlns="" id="{FA542A04-B52F-4357-A467-70E2CC3CB814}"/>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xmlns="" id="{C269C7FB-E95F-4E32-9AA8-8469AB2E425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84" name="TextBox 83">
                        <a:extLst>
                          <a:ext uri="{FF2B5EF4-FFF2-40B4-BE49-F238E27FC236}">
                            <a16:creationId xmlns:a16="http://schemas.microsoft.com/office/drawing/2014/main" id="{C269C7FB-E95F-4E32-9AA8-8469AB2E425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69" name="타원 68">
                  <a:extLst>
                    <a:ext uri="{FF2B5EF4-FFF2-40B4-BE49-F238E27FC236}">
                      <a16:creationId xmlns:a16="http://schemas.microsoft.com/office/drawing/2014/main" xmlns="" id="{FD8E1BF5-745E-4CDC-9F2F-11AAEBA601BC}"/>
                    </a:ext>
                  </a:extLst>
                </p:cNvPr>
                <p:cNvSpPr/>
                <p:nvPr/>
              </p:nvSpPr>
              <p:spPr>
                <a:xfrm>
                  <a:off x="1871740" y="47189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0" name="타원 69">
                  <a:extLst>
                    <a:ext uri="{FF2B5EF4-FFF2-40B4-BE49-F238E27FC236}">
                      <a16:creationId xmlns:a16="http://schemas.microsoft.com/office/drawing/2014/main" xmlns="" id="{E0363457-5337-4ED5-8376-D8A1C435D6F7}"/>
                    </a:ext>
                  </a:extLst>
                </p:cNvPr>
                <p:cNvSpPr/>
                <p:nvPr/>
              </p:nvSpPr>
              <p:spPr>
                <a:xfrm>
                  <a:off x="2149114" y="449565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1" name="타원 70">
                  <a:extLst>
                    <a:ext uri="{FF2B5EF4-FFF2-40B4-BE49-F238E27FC236}">
                      <a16:creationId xmlns:a16="http://schemas.microsoft.com/office/drawing/2014/main" xmlns="" id="{D9675CD2-4B1D-4C3C-9B44-398D43AA7C35}"/>
                    </a:ext>
                  </a:extLst>
                </p:cNvPr>
                <p:cNvSpPr/>
                <p:nvPr/>
              </p:nvSpPr>
              <p:spPr>
                <a:xfrm>
                  <a:off x="2437013" y="42563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2" name="타원 71">
                  <a:extLst>
                    <a:ext uri="{FF2B5EF4-FFF2-40B4-BE49-F238E27FC236}">
                      <a16:creationId xmlns:a16="http://schemas.microsoft.com/office/drawing/2014/main" xmlns="" id="{D16448D2-3B66-40DF-B437-6D657435F816}"/>
                    </a:ext>
                  </a:extLst>
                </p:cNvPr>
                <p:cNvSpPr/>
                <p:nvPr/>
              </p:nvSpPr>
              <p:spPr>
                <a:xfrm>
                  <a:off x="2818012" y="39397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3" name="타원 72">
                  <a:extLst>
                    <a:ext uri="{FF2B5EF4-FFF2-40B4-BE49-F238E27FC236}">
                      <a16:creationId xmlns:a16="http://schemas.microsoft.com/office/drawing/2014/main" xmlns="" id="{C9222D4A-0C49-4A0E-8EBE-44F25EE12288}"/>
                    </a:ext>
                  </a:extLst>
                </p:cNvPr>
                <p:cNvSpPr/>
                <p:nvPr/>
              </p:nvSpPr>
              <p:spPr>
                <a:xfrm>
                  <a:off x="3149602" y="365311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4" name="타원 73">
                  <a:extLst>
                    <a:ext uri="{FF2B5EF4-FFF2-40B4-BE49-F238E27FC236}">
                      <a16:creationId xmlns:a16="http://schemas.microsoft.com/office/drawing/2014/main" xmlns="" id="{7636015B-0A89-4369-8D4C-FD10B62C957C}"/>
                    </a:ext>
                  </a:extLst>
                </p:cNvPr>
                <p:cNvSpPr/>
                <p:nvPr/>
              </p:nvSpPr>
              <p:spPr>
                <a:xfrm>
                  <a:off x="2611386" y="41093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5" name="타원 74">
                  <a:extLst>
                    <a:ext uri="{FF2B5EF4-FFF2-40B4-BE49-F238E27FC236}">
                      <a16:creationId xmlns:a16="http://schemas.microsoft.com/office/drawing/2014/main" xmlns="" id="{2BBB5101-7706-433C-8471-118634F7539C}"/>
                    </a:ext>
                  </a:extLst>
                </p:cNvPr>
                <p:cNvSpPr/>
                <p:nvPr/>
              </p:nvSpPr>
              <p:spPr>
                <a:xfrm>
                  <a:off x="3005790" y="37774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6" name="타원 75">
                  <a:extLst>
                    <a:ext uri="{FF2B5EF4-FFF2-40B4-BE49-F238E27FC236}">
                      <a16:creationId xmlns:a16="http://schemas.microsoft.com/office/drawing/2014/main" xmlns="" id="{7AE16215-D086-4BB9-B5AE-57EDDD2B7D00}"/>
                    </a:ext>
                  </a:extLst>
                </p:cNvPr>
                <p:cNvSpPr/>
                <p:nvPr/>
              </p:nvSpPr>
              <p:spPr>
                <a:xfrm>
                  <a:off x="2034915" y="458320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7" name="타원 76">
                  <a:extLst>
                    <a:ext uri="{FF2B5EF4-FFF2-40B4-BE49-F238E27FC236}">
                      <a16:creationId xmlns:a16="http://schemas.microsoft.com/office/drawing/2014/main" xmlns="" id="{00FEE628-B6C2-40BB-B06D-CD1D3E2E1113}"/>
                    </a:ext>
                  </a:extLst>
                </p:cNvPr>
                <p:cNvSpPr/>
                <p:nvPr/>
              </p:nvSpPr>
              <p:spPr>
                <a:xfrm>
                  <a:off x="3446662" y="34113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8" name="타원 77">
                  <a:extLst>
                    <a:ext uri="{FF2B5EF4-FFF2-40B4-BE49-F238E27FC236}">
                      <a16:creationId xmlns:a16="http://schemas.microsoft.com/office/drawing/2014/main" xmlns="" id="{395E53FE-ECB8-4506-94AF-13296644B122}"/>
                    </a:ext>
                  </a:extLst>
                </p:cNvPr>
                <p:cNvSpPr/>
                <p:nvPr/>
              </p:nvSpPr>
              <p:spPr>
                <a:xfrm>
                  <a:off x="3280655" y="353710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9" name="타원 78">
                  <a:extLst>
                    <a:ext uri="{FF2B5EF4-FFF2-40B4-BE49-F238E27FC236}">
                      <a16:creationId xmlns:a16="http://schemas.microsoft.com/office/drawing/2014/main" xmlns="" id="{7B33305F-9A60-48AF-A251-145B737F4F40}"/>
                    </a:ext>
                  </a:extLst>
                </p:cNvPr>
                <p:cNvSpPr/>
                <p:nvPr/>
              </p:nvSpPr>
              <p:spPr>
                <a:xfrm>
                  <a:off x="3657159" y="32512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cxnSp>
              <p:nvCxnSpPr>
                <p:cNvPr id="80" name="직선 연결선 79">
                  <a:extLst>
                    <a:ext uri="{FF2B5EF4-FFF2-40B4-BE49-F238E27FC236}">
                      <a16:creationId xmlns:a16="http://schemas.microsoft.com/office/drawing/2014/main" xmlns="" id="{2AAFC691-EC42-4F91-AD74-029AA576F8BD}"/>
                    </a:ext>
                  </a:extLst>
                </p:cNvPr>
                <p:cNvCxnSpPr>
                  <a:cxnSpLocks/>
                </p:cNvCxnSpPr>
                <p:nvPr/>
              </p:nvCxnSpPr>
              <p:spPr>
                <a:xfrm flipV="1">
                  <a:off x="1852297" y="3195352"/>
                  <a:ext cx="1931429" cy="1606716"/>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xmlns="" id="{76B24F36-00EA-499B-A5C6-6D53E3AC63DA}"/>
                    </a:ext>
                  </a:extLst>
                </p:cNvPr>
                <p:cNvSpPr txBox="1"/>
                <p:nvPr/>
              </p:nvSpPr>
              <p:spPr>
                <a:xfrm>
                  <a:off x="1284274" y="5687205"/>
                  <a:ext cx="3015341"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b="1" dirty="0">
                      <a:solidFill>
                        <a:schemeClr val="tx1"/>
                      </a:solidFill>
                    </a:rPr>
                    <a:t>Strong positive correlation</a:t>
                  </a:r>
                  <a:endParaRPr lang="ko-KR" altLang="en-US" b="1" dirty="0">
                    <a:solidFill>
                      <a:schemeClr val="tx1"/>
                    </a:solidFill>
                  </a:endParaRPr>
                </a:p>
              </p:txBody>
            </p:sp>
          </p:grpSp>
          <p:grpSp>
            <p:nvGrpSpPr>
              <p:cNvPr id="87" name="그룹 86">
                <a:extLst>
                  <a:ext uri="{FF2B5EF4-FFF2-40B4-BE49-F238E27FC236}">
                    <a16:creationId xmlns:a16="http://schemas.microsoft.com/office/drawing/2014/main" xmlns="" id="{EBC9EB6B-0AC0-4ECF-BDB2-E4ED3EEC15AF}"/>
                  </a:ext>
                </a:extLst>
              </p:cNvPr>
              <p:cNvGrpSpPr/>
              <p:nvPr/>
            </p:nvGrpSpPr>
            <p:grpSpPr>
              <a:xfrm>
                <a:off x="5467094" y="1844824"/>
                <a:ext cx="3110444" cy="3443250"/>
                <a:chOff x="5584052" y="2614800"/>
                <a:chExt cx="3110444" cy="3443250"/>
              </a:xfrm>
            </p:grpSpPr>
            <p:grpSp>
              <p:nvGrpSpPr>
                <p:cNvPr id="88" name="그룹 87">
                  <a:extLst>
                    <a:ext uri="{FF2B5EF4-FFF2-40B4-BE49-F238E27FC236}">
                      <a16:creationId xmlns:a16="http://schemas.microsoft.com/office/drawing/2014/main" xmlns="" id="{61AD5E6C-BD37-4DA8-802C-F4302713767A}"/>
                    </a:ext>
                  </a:extLst>
                </p:cNvPr>
                <p:cNvGrpSpPr/>
                <p:nvPr/>
              </p:nvGrpSpPr>
              <p:grpSpPr>
                <a:xfrm>
                  <a:off x="5584052" y="2614800"/>
                  <a:ext cx="2851855" cy="2886337"/>
                  <a:chOff x="1682045" y="2052347"/>
                  <a:chExt cx="2851855" cy="2886337"/>
                </a:xfrm>
              </p:grpSpPr>
              <p:grpSp>
                <p:nvGrpSpPr>
                  <p:cNvPr id="112" name="그룹 111">
                    <a:extLst>
                      <a:ext uri="{FF2B5EF4-FFF2-40B4-BE49-F238E27FC236}">
                        <a16:creationId xmlns:a16="http://schemas.microsoft.com/office/drawing/2014/main" xmlns="" id="{29E8575B-B0FA-4A7E-A197-FC90DE0450F5}"/>
                      </a:ext>
                    </a:extLst>
                  </p:cNvPr>
                  <p:cNvGrpSpPr/>
                  <p:nvPr/>
                </p:nvGrpSpPr>
                <p:grpSpPr>
                  <a:xfrm>
                    <a:off x="2117473" y="2237014"/>
                    <a:ext cx="2340429" cy="2280558"/>
                    <a:chOff x="2084614" y="1638300"/>
                    <a:chExt cx="2340429" cy="2280558"/>
                  </a:xfrm>
                </p:grpSpPr>
                <p:cxnSp>
                  <p:nvCxnSpPr>
                    <p:cNvPr id="115" name="직선 화살표 연결선 114">
                      <a:extLst>
                        <a:ext uri="{FF2B5EF4-FFF2-40B4-BE49-F238E27FC236}">
                          <a16:creationId xmlns:a16="http://schemas.microsoft.com/office/drawing/2014/main" xmlns="" id="{C632DB66-C5EB-44D4-9FB3-6F92E5AC52C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xmlns="" id="{088B3892-6D75-4EF2-9CE5-65DEF5B7D3F0}"/>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xmlns="" id="{0F80A781-78D6-4F4A-B93B-1132D8CD5E5D}"/>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37" name="TextBox 36">
                        <a:extLst>
                          <a:ext uri="{FF2B5EF4-FFF2-40B4-BE49-F238E27FC236}">
                            <a16:creationId xmlns:a16="http://schemas.microsoft.com/office/drawing/2014/main" xmlns:a14="http://schemas.microsoft.com/office/drawing/2010/main" xmlns="" id="{693FD306-526F-4989-A269-612AA234F995}"/>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xmlns="" id="{F9781BA7-7AC2-48E9-8476-0DC46051E8A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114" name="TextBox 113">
                        <a:extLst>
                          <a:ext uri="{FF2B5EF4-FFF2-40B4-BE49-F238E27FC236}">
                            <a16:creationId xmlns:a16="http://schemas.microsoft.com/office/drawing/2014/main" id="{F9781BA7-7AC2-48E9-8476-0DC46051E8A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cxnSp>
              <p:nvCxnSpPr>
                <p:cNvPr id="89" name="직선 연결선 88">
                  <a:extLst>
                    <a:ext uri="{FF2B5EF4-FFF2-40B4-BE49-F238E27FC236}">
                      <a16:creationId xmlns:a16="http://schemas.microsoft.com/office/drawing/2014/main" xmlns="" id="{ABFBF8C3-053F-4314-A38F-F56CCACA5D62}"/>
                    </a:ext>
                  </a:extLst>
                </p:cNvPr>
                <p:cNvCxnSpPr>
                  <a:cxnSpLocks/>
                </p:cNvCxnSpPr>
                <p:nvPr/>
              </p:nvCxnSpPr>
              <p:spPr>
                <a:xfrm flipV="1">
                  <a:off x="6280897" y="3251231"/>
                  <a:ext cx="1931429" cy="1606716"/>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sp>
              <p:nvSpPr>
                <p:cNvPr id="90" name="타원 89">
                  <a:extLst>
                    <a:ext uri="{FF2B5EF4-FFF2-40B4-BE49-F238E27FC236}">
                      <a16:creationId xmlns:a16="http://schemas.microsoft.com/office/drawing/2014/main" xmlns="" id="{CAA878AC-5E5D-4BCA-9190-626FC92B5D28}"/>
                    </a:ext>
                  </a:extLst>
                </p:cNvPr>
                <p:cNvSpPr/>
                <p:nvPr/>
              </p:nvSpPr>
              <p:spPr>
                <a:xfrm>
                  <a:off x="6241708" y="462266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1" name="타원 90">
                  <a:extLst>
                    <a:ext uri="{FF2B5EF4-FFF2-40B4-BE49-F238E27FC236}">
                      <a16:creationId xmlns:a16="http://schemas.microsoft.com/office/drawing/2014/main" xmlns="" id="{B30AA523-A25A-45C9-BCA3-78BE83A26C5B}"/>
                    </a:ext>
                  </a:extLst>
                </p:cNvPr>
                <p:cNvSpPr/>
                <p:nvPr/>
              </p:nvSpPr>
              <p:spPr>
                <a:xfrm>
                  <a:off x="6698568" y="41843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2" name="타원 91">
                  <a:extLst>
                    <a:ext uri="{FF2B5EF4-FFF2-40B4-BE49-F238E27FC236}">
                      <a16:creationId xmlns:a16="http://schemas.microsoft.com/office/drawing/2014/main" xmlns="" id="{B362A091-38B3-4485-BBA8-CF4E6AD2578D}"/>
                    </a:ext>
                  </a:extLst>
                </p:cNvPr>
                <p:cNvSpPr/>
                <p:nvPr/>
              </p:nvSpPr>
              <p:spPr>
                <a:xfrm>
                  <a:off x="6905518" y="43283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3" name="타원 92">
                  <a:extLst>
                    <a:ext uri="{FF2B5EF4-FFF2-40B4-BE49-F238E27FC236}">
                      <a16:creationId xmlns:a16="http://schemas.microsoft.com/office/drawing/2014/main" xmlns="" id="{DA51B7C2-3B2D-4B84-978B-3A7AE73070C8}"/>
                    </a:ext>
                  </a:extLst>
                </p:cNvPr>
                <p:cNvSpPr/>
                <p:nvPr/>
              </p:nvSpPr>
              <p:spPr>
                <a:xfrm>
                  <a:off x="7316593" y="425597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4" name="타원 93">
                  <a:extLst>
                    <a:ext uri="{FF2B5EF4-FFF2-40B4-BE49-F238E27FC236}">
                      <a16:creationId xmlns:a16="http://schemas.microsoft.com/office/drawing/2014/main" xmlns="" id="{028C420C-3B88-4C91-AFAD-2E3DC9D0318A}"/>
                    </a:ext>
                  </a:extLst>
                </p:cNvPr>
                <p:cNvSpPr/>
                <p:nvPr/>
              </p:nvSpPr>
              <p:spPr>
                <a:xfrm>
                  <a:off x="7932676" y="315334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5" name="타원 94">
                  <a:extLst>
                    <a:ext uri="{FF2B5EF4-FFF2-40B4-BE49-F238E27FC236}">
                      <a16:creationId xmlns:a16="http://schemas.microsoft.com/office/drawing/2014/main" xmlns="" id="{8508A7E6-C136-47E0-AAAA-39E50E299412}"/>
                    </a:ext>
                  </a:extLst>
                </p:cNvPr>
                <p:cNvSpPr/>
                <p:nvPr/>
              </p:nvSpPr>
              <p:spPr>
                <a:xfrm>
                  <a:off x="6920175" y="376122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6" name="타원 95">
                  <a:extLst>
                    <a:ext uri="{FF2B5EF4-FFF2-40B4-BE49-F238E27FC236}">
                      <a16:creationId xmlns:a16="http://schemas.microsoft.com/office/drawing/2014/main" xmlns="" id="{87C98236-3CC7-4544-924F-361C3E254D63}"/>
                    </a:ext>
                  </a:extLst>
                </p:cNvPr>
                <p:cNvSpPr/>
                <p:nvPr/>
              </p:nvSpPr>
              <p:spPr>
                <a:xfrm>
                  <a:off x="7547350" y="37054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7" name="타원 96">
                  <a:extLst>
                    <a:ext uri="{FF2B5EF4-FFF2-40B4-BE49-F238E27FC236}">
                      <a16:creationId xmlns:a16="http://schemas.microsoft.com/office/drawing/2014/main" xmlns="" id="{17ACD647-04FA-423D-891E-8D4F35EE2E5A}"/>
                    </a:ext>
                  </a:extLst>
                </p:cNvPr>
                <p:cNvSpPr/>
                <p:nvPr/>
              </p:nvSpPr>
              <p:spPr>
                <a:xfrm>
                  <a:off x="6573881" y="46829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8" name="타원 97">
                  <a:extLst>
                    <a:ext uri="{FF2B5EF4-FFF2-40B4-BE49-F238E27FC236}">
                      <a16:creationId xmlns:a16="http://schemas.microsoft.com/office/drawing/2014/main" xmlns="" id="{DAFEBD69-B88C-4D16-B75E-ECD6F1F45A24}"/>
                    </a:ext>
                  </a:extLst>
                </p:cNvPr>
                <p:cNvSpPr/>
                <p:nvPr/>
              </p:nvSpPr>
              <p:spPr>
                <a:xfrm>
                  <a:off x="7674987" y="407212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9" name="타원 98">
                  <a:extLst>
                    <a:ext uri="{FF2B5EF4-FFF2-40B4-BE49-F238E27FC236}">
                      <a16:creationId xmlns:a16="http://schemas.microsoft.com/office/drawing/2014/main" xmlns="" id="{DDB30610-C455-4EE7-A530-9D3F74E2A626}"/>
                    </a:ext>
                  </a:extLst>
                </p:cNvPr>
                <p:cNvSpPr/>
                <p:nvPr/>
              </p:nvSpPr>
              <p:spPr>
                <a:xfrm>
                  <a:off x="7351971" y="357457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0" name="타원 99">
                  <a:extLst>
                    <a:ext uri="{FF2B5EF4-FFF2-40B4-BE49-F238E27FC236}">
                      <a16:creationId xmlns:a16="http://schemas.microsoft.com/office/drawing/2014/main" xmlns="" id="{6E35D3F6-8C1B-44A7-A57C-ED6831AA8520}"/>
                    </a:ext>
                  </a:extLst>
                </p:cNvPr>
                <p:cNvSpPr/>
                <p:nvPr/>
              </p:nvSpPr>
              <p:spPr>
                <a:xfrm>
                  <a:off x="8027253" y="36768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1" name="타원 100">
                  <a:extLst>
                    <a:ext uri="{FF2B5EF4-FFF2-40B4-BE49-F238E27FC236}">
                      <a16:creationId xmlns:a16="http://schemas.microsoft.com/office/drawing/2014/main" xmlns="" id="{E2679B3E-0458-47BE-ACD1-F7E48947B0E1}"/>
                    </a:ext>
                  </a:extLst>
                </p:cNvPr>
                <p:cNvSpPr/>
                <p:nvPr/>
              </p:nvSpPr>
              <p:spPr>
                <a:xfrm>
                  <a:off x="6611608" y="44970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2" name="타원 101">
                  <a:extLst>
                    <a:ext uri="{FF2B5EF4-FFF2-40B4-BE49-F238E27FC236}">
                      <a16:creationId xmlns:a16="http://schemas.microsoft.com/office/drawing/2014/main" xmlns="" id="{FA65B60A-57A8-4145-B06E-7109D90D3639}"/>
                    </a:ext>
                  </a:extLst>
                </p:cNvPr>
                <p:cNvSpPr/>
                <p:nvPr/>
              </p:nvSpPr>
              <p:spPr>
                <a:xfrm>
                  <a:off x="7022683" y="44247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3" name="타원 102">
                  <a:extLst>
                    <a:ext uri="{FF2B5EF4-FFF2-40B4-BE49-F238E27FC236}">
                      <a16:creationId xmlns:a16="http://schemas.microsoft.com/office/drawing/2014/main" xmlns="" id="{FC30A8D8-8857-4EE7-AF39-5621250632DA}"/>
                    </a:ext>
                  </a:extLst>
                </p:cNvPr>
                <p:cNvSpPr/>
                <p:nvPr/>
              </p:nvSpPr>
              <p:spPr>
                <a:xfrm>
                  <a:off x="7638766" y="332207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4" name="타원 103">
                  <a:extLst>
                    <a:ext uri="{FF2B5EF4-FFF2-40B4-BE49-F238E27FC236}">
                      <a16:creationId xmlns:a16="http://schemas.microsoft.com/office/drawing/2014/main" xmlns="" id="{9B257CAB-6610-4AAA-AC9A-AF8EA48C6CD9}"/>
                    </a:ext>
                  </a:extLst>
                </p:cNvPr>
                <p:cNvSpPr/>
                <p:nvPr/>
              </p:nvSpPr>
              <p:spPr>
                <a:xfrm>
                  <a:off x="6626265" y="392995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5" name="타원 104">
                  <a:extLst>
                    <a:ext uri="{FF2B5EF4-FFF2-40B4-BE49-F238E27FC236}">
                      <a16:creationId xmlns:a16="http://schemas.microsoft.com/office/drawing/2014/main" xmlns="" id="{76A74262-1B65-4986-A3F7-535B24052350}"/>
                    </a:ext>
                  </a:extLst>
                </p:cNvPr>
                <p:cNvSpPr/>
                <p:nvPr/>
              </p:nvSpPr>
              <p:spPr>
                <a:xfrm>
                  <a:off x="7253440" y="38741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6" name="타원 105">
                  <a:extLst>
                    <a:ext uri="{FF2B5EF4-FFF2-40B4-BE49-F238E27FC236}">
                      <a16:creationId xmlns:a16="http://schemas.microsoft.com/office/drawing/2014/main" xmlns="" id="{219A26E1-308E-4F39-B1B2-06F5ACC80D69}"/>
                    </a:ext>
                  </a:extLst>
                </p:cNvPr>
                <p:cNvSpPr/>
                <p:nvPr/>
              </p:nvSpPr>
              <p:spPr>
                <a:xfrm>
                  <a:off x="7381077" y="424085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7" name="타원 106">
                  <a:extLst>
                    <a:ext uri="{FF2B5EF4-FFF2-40B4-BE49-F238E27FC236}">
                      <a16:creationId xmlns:a16="http://schemas.microsoft.com/office/drawing/2014/main" xmlns="" id="{066D4BEF-FFEA-4936-89BA-67D99F1F5D44}"/>
                    </a:ext>
                  </a:extLst>
                </p:cNvPr>
                <p:cNvSpPr/>
                <p:nvPr/>
              </p:nvSpPr>
              <p:spPr>
                <a:xfrm>
                  <a:off x="7058061" y="374330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8" name="타원 107">
                  <a:extLst>
                    <a:ext uri="{FF2B5EF4-FFF2-40B4-BE49-F238E27FC236}">
                      <a16:creationId xmlns:a16="http://schemas.microsoft.com/office/drawing/2014/main" xmlns="" id="{188504C5-3BB2-48D4-B64B-4F52D9346A88}"/>
                    </a:ext>
                  </a:extLst>
                </p:cNvPr>
                <p:cNvSpPr/>
                <p:nvPr/>
              </p:nvSpPr>
              <p:spPr>
                <a:xfrm>
                  <a:off x="7733343" y="38455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9" name="타원 108">
                  <a:extLst>
                    <a:ext uri="{FF2B5EF4-FFF2-40B4-BE49-F238E27FC236}">
                      <a16:creationId xmlns:a16="http://schemas.microsoft.com/office/drawing/2014/main" xmlns="" id="{369D6B97-B38F-4691-BA2D-818706CFC718}"/>
                    </a:ext>
                  </a:extLst>
                </p:cNvPr>
                <p:cNvSpPr/>
                <p:nvPr/>
              </p:nvSpPr>
              <p:spPr>
                <a:xfrm>
                  <a:off x="8179653" y="342102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0" name="타원 109">
                  <a:extLst>
                    <a:ext uri="{FF2B5EF4-FFF2-40B4-BE49-F238E27FC236}">
                      <a16:creationId xmlns:a16="http://schemas.microsoft.com/office/drawing/2014/main" xmlns="" id="{B4FDF68D-BA31-496F-8333-7DB32C8AD604}"/>
                    </a:ext>
                  </a:extLst>
                </p:cNvPr>
                <p:cNvSpPr/>
                <p:nvPr/>
              </p:nvSpPr>
              <p:spPr>
                <a:xfrm>
                  <a:off x="6462978" y="4354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1" name="TextBox 110">
                  <a:extLst>
                    <a:ext uri="{FF2B5EF4-FFF2-40B4-BE49-F238E27FC236}">
                      <a16:creationId xmlns:a16="http://schemas.microsoft.com/office/drawing/2014/main" xmlns="" id="{4580E216-9F4C-4AE2-86C9-E0BA2172C383}"/>
                    </a:ext>
                  </a:extLst>
                </p:cNvPr>
                <p:cNvSpPr txBox="1"/>
                <p:nvPr/>
              </p:nvSpPr>
              <p:spPr>
                <a:xfrm>
                  <a:off x="5679155" y="5688718"/>
                  <a:ext cx="3015341"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b="1" dirty="0">
                      <a:solidFill>
                        <a:schemeClr val="tx1"/>
                      </a:solidFill>
                    </a:rPr>
                    <a:t>Weak positive correlation</a:t>
                  </a:r>
                  <a:endParaRPr lang="ko-KR" altLang="en-US" b="1" dirty="0">
                    <a:solidFill>
                      <a:schemeClr val="tx1"/>
                    </a:solidFill>
                  </a:endParaRPr>
                </a:p>
              </p:txBody>
            </p:sp>
          </p:grpSp>
        </p:grpSp>
      </p:grpSp>
      <p:sp>
        <p:nvSpPr>
          <p:cNvPr id="60" name="직사각형 59">
            <a:extLst>
              <a:ext uri="{FF2B5EF4-FFF2-40B4-BE49-F238E27FC236}">
                <a16:creationId xmlns:a16="http://schemas.microsoft.com/office/drawing/2014/main" xmlns="" id="{318A7AD6-3D21-4A93-8517-8FA5DB02EEA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Correlation</a:t>
            </a:r>
          </a:p>
        </p:txBody>
      </p:sp>
    </p:spTree>
    <p:extLst>
      <p:ext uri="{BB962C8B-B14F-4D97-AF65-F5344CB8AC3E}">
        <p14:creationId xmlns:p14="http://schemas.microsoft.com/office/powerpoint/2010/main" val="108109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p:cNvGrpSpPr/>
          <p:nvPr/>
        </p:nvGrpSpPr>
        <p:grpSpPr>
          <a:xfrm>
            <a:off x="830943" y="1880828"/>
            <a:ext cx="8023340" cy="3656017"/>
            <a:chOff x="990972" y="1792521"/>
            <a:chExt cx="8023340" cy="3656017"/>
          </a:xfrm>
        </p:grpSpPr>
        <p:sp>
          <p:nvSpPr>
            <p:cNvPr id="9" name="직사각형 8">
              <a:extLst>
                <a:ext uri="{FF2B5EF4-FFF2-40B4-BE49-F238E27FC236}">
                  <a16:creationId xmlns:a16="http://schemas.microsoft.com/office/drawing/2014/main" xmlns="" id="{10386AD8-C191-4FBB-A754-A3027DC056E6}"/>
                </a:ext>
              </a:extLst>
            </p:cNvPr>
            <p:cNvSpPr/>
            <p:nvPr/>
          </p:nvSpPr>
          <p:spPr>
            <a:xfrm>
              <a:off x="990972" y="1792521"/>
              <a:ext cx="8023340"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xmlns="" id="{C3470160-07D2-4D1B-98F9-41DAA84F5790}"/>
                </a:ext>
              </a:extLst>
            </p:cNvPr>
            <p:cNvGrpSpPr/>
            <p:nvPr/>
          </p:nvGrpSpPr>
          <p:grpSpPr>
            <a:xfrm>
              <a:off x="1279593" y="1844824"/>
              <a:ext cx="7297945" cy="3443250"/>
              <a:chOff x="1279593" y="1844824"/>
              <a:chExt cx="7297945" cy="3443250"/>
            </a:xfrm>
          </p:grpSpPr>
          <p:grpSp>
            <p:nvGrpSpPr>
              <p:cNvPr id="68" name="그룹 67">
                <a:extLst>
                  <a:ext uri="{FF2B5EF4-FFF2-40B4-BE49-F238E27FC236}">
                    <a16:creationId xmlns:a16="http://schemas.microsoft.com/office/drawing/2014/main" xmlns="" id="{6661F0D9-C2D4-45C0-91E7-C001305624A1}"/>
                  </a:ext>
                </a:extLst>
              </p:cNvPr>
              <p:cNvGrpSpPr/>
              <p:nvPr/>
            </p:nvGrpSpPr>
            <p:grpSpPr>
              <a:xfrm>
                <a:off x="1279593" y="1844824"/>
                <a:ext cx="2851855" cy="2886337"/>
                <a:chOff x="1682045" y="2052347"/>
                <a:chExt cx="2851855" cy="2886337"/>
              </a:xfrm>
            </p:grpSpPr>
            <p:grpSp>
              <p:nvGrpSpPr>
                <p:cNvPr id="82" name="그룹 81">
                  <a:extLst>
                    <a:ext uri="{FF2B5EF4-FFF2-40B4-BE49-F238E27FC236}">
                      <a16:creationId xmlns:a16="http://schemas.microsoft.com/office/drawing/2014/main" xmlns="" id="{C8B7CDED-1622-4A57-AAA0-A562520B9F09}"/>
                    </a:ext>
                  </a:extLst>
                </p:cNvPr>
                <p:cNvGrpSpPr/>
                <p:nvPr/>
              </p:nvGrpSpPr>
              <p:grpSpPr>
                <a:xfrm>
                  <a:off x="2117473" y="2237014"/>
                  <a:ext cx="2340429" cy="2280558"/>
                  <a:chOff x="2084614" y="1638300"/>
                  <a:chExt cx="2340429" cy="2280558"/>
                </a:xfrm>
              </p:grpSpPr>
              <p:cxnSp>
                <p:nvCxnSpPr>
                  <p:cNvPr id="85" name="직선 화살표 연결선 84">
                    <a:extLst>
                      <a:ext uri="{FF2B5EF4-FFF2-40B4-BE49-F238E27FC236}">
                        <a16:creationId xmlns:a16="http://schemas.microsoft.com/office/drawing/2014/main" xmlns="" id="{FA68B12A-7E6C-426E-BF81-820D5899875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xmlns="" id="{5FD28A9C-2186-4423-A428-34B8B2D9CE7F}"/>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xmlns="" id="{9789A57C-FB38-4555-9976-A1DA18900B02}"/>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17" name="TextBox 16">
                      <a:extLst>
                        <a:ext uri="{FF2B5EF4-FFF2-40B4-BE49-F238E27FC236}">
                          <a16:creationId xmlns:a16="http://schemas.microsoft.com/office/drawing/2014/main" xmlns:a14="http://schemas.microsoft.com/office/drawing/2010/main" xmlns="" id="{FA542A04-B52F-4357-A467-70E2CC3CB814}"/>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xmlns="" id="{C269C7FB-E95F-4E32-9AA8-8469AB2E425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84" name="TextBox 83">
                      <a:extLst>
                        <a:ext uri="{FF2B5EF4-FFF2-40B4-BE49-F238E27FC236}">
                          <a16:creationId xmlns:a16="http://schemas.microsoft.com/office/drawing/2014/main" id="{C269C7FB-E95F-4E32-9AA8-8469AB2E425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81" name="TextBox 80">
                <a:extLst>
                  <a:ext uri="{FF2B5EF4-FFF2-40B4-BE49-F238E27FC236}">
                    <a16:creationId xmlns:a16="http://schemas.microsoft.com/office/drawing/2014/main" xmlns="" id="{76B24F36-00EA-499B-A5C6-6D53E3AC63DA}"/>
                  </a:ext>
                </a:extLst>
              </p:cNvPr>
              <p:cNvSpPr txBox="1"/>
              <p:nvPr/>
            </p:nvSpPr>
            <p:spPr>
              <a:xfrm>
                <a:off x="1377564" y="4917229"/>
                <a:ext cx="3015341"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b="1" dirty="0">
                    <a:solidFill>
                      <a:schemeClr val="tx1"/>
                    </a:solidFill>
                  </a:rPr>
                  <a:t>Strong negative correlation</a:t>
                </a:r>
              </a:p>
            </p:txBody>
          </p:sp>
          <p:grpSp>
            <p:nvGrpSpPr>
              <p:cNvPr id="88" name="그룹 87">
                <a:extLst>
                  <a:ext uri="{FF2B5EF4-FFF2-40B4-BE49-F238E27FC236}">
                    <a16:creationId xmlns:a16="http://schemas.microsoft.com/office/drawing/2014/main" xmlns="" id="{61AD5E6C-BD37-4DA8-802C-F4302713767A}"/>
                  </a:ext>
                </a:extLst>
              </p:cNvPr>
              <p:cNvGrpSpPr/>
              <p:nvPr/>
            </p:nvGrpSpPr>
            <p:grpSpPr>
              <a:xfrm>
                <a:off x="5467094" y="1844824"/>
                <a:ext cx="2851855" cy="2886337"/>
                <a:chOff x="1682045" y="2052347"/>
                <a:chExt cx="2851855" cy="2886337"/>
              </a:xfrm>
            </p:grpSpPr>
            <p:grpSp>
              <p:nvGrpSpPr>
                <p:cNvPr id="112" name="그룹 111">
                  <a:extLst>
                    <a:ext uri="{FF2B5EF4-FFF2-40B4-BE49-F238E27FC236}">
                      <a16:creationId xmlns:a16="http://schemas.microsoft.com/office/drawing/2014/main" xmlns="" id="{29E8575B-B0FA-4A7E-A197-FC90DE0450F5}"/>
                    </a:ext>
                  </a:extLst>
                </p:cNvPr>
                <p:cNvGrpSpPr/>
                <p:nvPr/>
              </p:nvGrpSpPr>
              <p:grpSpPr>
                <a:xfrm>
                  <a:off x="2117473" y="2237014"/>
                  <a:ext cx="2340429" cy="2280558"/>
                  <a:chOff x="2084614" y="1638300"/>
                  <a:chExt cx="2340429" cy="2280558"/>
                </a:xfrm>
              </p:grpSpPr>
              <p:cxnSp>
                <p:nvCxnSpPr>
                  <p:cNvPr id="115" name="직선 화살표 연결선 114">
                    <a:extLst>
                      <a:ext uri="{FF2B5EF4-FFF2-40B4-BE49-F238E27FC236}">
                        <a16:creationId xmlns:a16="http://schemas.microsoft.com/office/drawing/2014/main" xmlns="" id="{C632DB66-C5EB-44D4-9FB3-6F92E5AC52C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xmlns="" id="{088B3892-6D75-4EF2-9CE5-65DEF5B7D3F0}"/>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xmlns="" id="{0F80A781-78D6-4F4A-B93B-1132D8CD5E5D}"/>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37" name="TextBox 36">
                      <a:extLst>
                        <a:ext uri="{FF2B5EF4-FFF2-40B4-BE49-F238E27FC236}">
                          <a16:creationId xmlns:a16="http://schemas.microsoft.com/office/drawing/2014/main" xmlns:a14="http://schemas.microsoft.com/office/drawing/2010/main" xmlns="" id="{693FD306-526F-4989-A269-612AA234F995}"/>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xmlns="" id="{F9781BA7-7AC2-48E9-8476-0DC46051E8A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114" name="TextBox 113">
                      <a:extLst>
                        <a:ext uri="{FF2B5EF4-FFF2-40B4-BE49-F238E27FC236}">
                          <a16:creationId xmlns:a16="http://schemas.microsoft.com/office/drawing/2014/main" id="{F9781BA7-7AC2-48E9-8476-0DC46051E8A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111" name="TextBox 110">
                <a:extLst>
                  <a:ext uri="{FF2B5EF4-FFF2-40B4-BE49-F238E27FC236}">
                    <a16:creationId xmlns:a16="http://schemas.microsoft.com/office/drawing/2014/main" xmlns="" id="{4580E216-9F4C-4AE2-86C9-E0BA2172C383}"/>
                  </a:ext>
                </a:extLst>
              </p:cNvPr>
              <p:cNvSpPr txBox="1"/>
              <p:nvPr/>
            </p:nvSpPr>
            <p:spPr>
              <a:xfrm>
                <a:off x="5562197" y="4918742"/>
                <a:ext cx="3015341"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b="1" dirty="0">
                    <a:solidFill>
                      <a:schemeClr val="tx1"/>
                    </a:solidFill>
                  </a:rPr>
                  <a:t>Weak negative correlation</a:t>
                </a:r>
              </a:p>
            </p:txBody>
          </p:sp>
          <p:grpSp>
            <p:nvGrpSpPr>
              <p:cNvPr id="60" name="그룹 59">
                <a:extLst>
                  <a:ext uri="{FF2B5EF4-FFF2-40B4-BE49-F238E27FC236}">
                    <a16:creationId xmlns:a16="http://schemas.microsoft.com/office/drawing/2014/main" xmlns="" id="{C69ACD62-6BB9-46D3-A232-59CCC1488116}"/>
                  </a:ext>
                </a:extLst>
              </p:cNvPr>
              <p:cNvGrpSpPr/>
              <p:nvPr/>
            </p:nvGrpSpPr>
            <p:grpSpPr>
              <a:xfrm>
                <a:off x="1927444" y="2345935"/>
                <a:ext cx="1913326" cy="1671430"/>
                <a:chOff x="1852297" y="3130638"/>
                <a:chExt cx="1913326" cy="1671430"/>
              </a:xfrm>
            </p:grpSpPr>
            <p:sp>
              <p:nvSpPr>
                <p:cNvPr id="61" name="타원 60">
                  <a:extLst>
                    <a:ext uri="{FF2B5EF4-FFF2-40B4-BE49-F238E27FC236}">
                      <a16:creationId xmlns:a16="http://schemas.microsoft.com/office/drawing/2014/main" xmlns="" id="{5CDB6F11-0ADC-45AB-AB49-FF1E40A98613}"/>
                    </a:ext>
                  </a:extLst>
                </p:cNvPr>
                <p:cNvSpPr/>
                <p:nvPr/>
              </p:nvSpPr>
              <p:spPr>
                <a:xfrm>
                  <a:off x="1909338" y="317893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2" name="타원 61">
                  <a:extLst>
                    <a:ext uri="{FF2B5EF4-FFF2-40B4-BE49-F238E27FC236}">
                      <a16:creationId xmlns:a16="http://schemas.microsoft.com/office/drawing/2014/main" xmlns="" id="{C644DFC5-A077-4767-B9E6-D3A7F0ECD74B}"/>
                    </a:ext>
                  </a:extLst>
                </p:cNvPr>
                <p:cNvSpPr/>
                <p:nvPr/>
              </p:nvSpPr>
              <p:spPr>
                <a:xfrm>
                  <a:off x="2203824" y="34114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3" name="타원 62">
                  <a:extLst>
                    <a:ext uri="{FF2B5EF4-FFF2-40B4-BE49-F238E27FC236}">
                      <a16:creationId xmlns:a16="http://schemas.microsoft.com/office/drawing/2014/main" xmlns="" id="{75511E97-67C9-48D1-8195-0D047FBCF6CD}"/>
                    </a:ext>
                  </a:extLst>
                </p:cNvPr>
                <p:cNvSpPr/>
                <p:nvPr/>
              </p:nvSpPr>
              <p:spPr>
                <a:xfrm>
                  <a:off x="2390798" y="35919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4" name="타원 63">
                  <a:extLst>
                    <a:ext uri="{FF2B5EF4-FFF2-40B4-BE49-F238E27FC236}">
                      <a16:creationId xmlns:a16="http://schemas.microsoft.com/office/drawing/2014/main" xmlns="" id="{0AC76D6E-5E07-48D2-A304-EA2A9E59A737}"/>
                    </a:ext>
                  </a:extLst>
                </p:cNvPr>
                <p:cNvSpPr/>
                <p:nvPr/>
              </p:nvSpPr>
              <p:spPr>
                <a:xfrm>
                  <a:off x="2763192" y="38908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5" name="타원 64">
                  <a:extLst>
                    <a:ext uri="{FF2B5EF4-FFF2-40B4-BE49-F238E27FC236}">
                      <a16:creationId xmlns:a16="http://schemas.microsoft.com/office/drawing/2014/main" xmlns="" id="{C4452829-9F97-460E-A83C-46A47A4044CC}"/>
                    </a:ext>
                  </a:extLst>
                </p:cNvPr>
                <p:cNvSpPr/>
                <p:nvPr/>
              </p:nvSpPr>
              <p:spPr>
                <a:xfrm>
                  <a:off x="3094782" y="42083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6" name="타원 65">
                  <a:extLst>
                    <a:ext uri="{FF2B5EF4-FFF2-40B4-BE49-F238E27FC236}">
                      <a16:creationId xmlns:a16="http://schemas.microsoft.com/office/drawing/2014/main" xmlns="" id="{1436E49A-CDC2-425A-86F9-465DDF62E637}"/>
                    </a:ext>
                  </a:extLst>
                </p:cNvPr>
                <p:cNvSpPr/>
                <p:nvPr/>
              </p:nvSpPr>
              <p:spPr>
                <a:xfrm>
                  <a:off x="2566626" y="37620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7" name="타원 116">
                  <a:extLst>
                    <a:ext uri="{FF2B5EF4-FFF2-40B4-BE49-F238E27FC236}">
                      <a16:creationId xmlns:a16="http://schemas.microsoft.com/office/drawing/2014/main" xmlns="" id="{0C113970-3B65-4C06-92F0-6B4632232232}"/>
                    </a:ext>
                  </a:extLst>
                </p:cNvPr>
                <p:cNvSpPr/>
                <p:nvPr/>
              </p:nvSpPr>
              <p:spPr>
                <a:xfrm>
                  <a:off x="2882934" y="401723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8" name="타원 117">
                  <a:extLst>
                    <a:ext uri="{FF2B5EF4-FFF2-40B4-BE49-F238E27FC236}">
                      <a16:creationId xmlns:a16="http://schemas.microsoft.com/office/drawing/2014/main" xmlns="" id="{795ACB87-85FF-4110-AB16-11C5C3BE6AF8}"/>
                    </a:ext>
                  </a:extLst>
                </p:cNvPr>
                <p:cNvSpPr/>
                <p:nvPr/>
              </p:nvSpPr>
              <p:spPr>
                <a:xfrm>
                  <a:off x="2069818" y="3313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9" name="타원 118">
                  <a:extLst>
                    <a:ext uri="{FF2B5EF4-FFF2-40B4-BE49-F238E27FC236}">
                      <a16:creationId xmlns:a16="http://schemas.microsoft.com/office/drawing/2014/main" xmlns="" id="{7F46315F-55BA-4459-873B-80B101A5D6DD}"/>
                    </a:ext>
                  </a:extLst>
                </p:cNvPr>
                <p:cNvSpPr/>
                <p:nvPr/>
              </p:nvSpPr>
              <p:spPr>
                <a:xfrm>
                  <a:off x="3391842" y="44672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20" name="타원 119">
                  <a:extLst>
                    <a:ext uri="{FF2B5EF4-FFF2-40B4-BE49-F238E27FC236}">
                      <a16:creationId xmlns:a16="http://schemas.microsoft.com/office/drawing/2014/main" xmlns="" id="{DBCE3B7C-F794-416A-9752-93A7E895A41F}"/>
                    </a:ext>
                  </a:extLst>
                </p:cNvPr>
                <p:cNvSpPr/>
                <p:nvPr/>
              </p:nvSpPr>
              <p:spPr>
                <a:xfrm>
                  <a:off x="3225835" y="43263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21" name="타원 120">
                  <a:extLst>
                    <a:ext uri="{FF2B5EF4-FFF2-40B4-BE49-F238E27FC236}">
                      <a16:creationId xmlns:a16="http://schemas.microsoft.com/office/drawing/2014/main" xmlns="" id="{9553346D-8456-4741-935D-71531C36A71A}"/>
                    </a:ext>
                  </a:extLst>
                </p:cNvPr>
                <p:cNvSpPr/>
                <p:nvPr/>
              </p:nvSpPr>
              <p:spPr>
                <a:xfrm>
                  <a:off x="3602339" y="46500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cxnSp>
              <p:nvCxnSpPr>
                <p:cNvPr id="122" name="직선 연결선 121">
                  <a:extLst>
                    <a:ext uri="{FF2B5EF4-FFF2-40B4-BE49-F238E27FC236}">
                      <a16:creationId xmlns:a16="http://schemas.microsoft.com/office/drawing/2014/main" xmlns="" id="{04AE6FBD-930B-43F6-83F4-B77F5CF85A31}"/>
                    </a:ext>
                  </a:extLst>
                </p:cNvPr>
                <p:cNvCxnSpPr>
                  <a:cxnSpLocks/>
                </p:cNvCxnSpPr>
                <p:nvPr/>
              </p:nvCxnSpPr>
              <p:spPr>
                <a:xfrm>
                  <a:off x="1852297" y="3130638"/>
                  <a:ext cx="1913326" cy="1671430"/>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그룹 122">
                <a:extLst>
                  <a:ext uri="{FF2B5EF4-FFF2-40B4-BE49-F238E27FC236}">
                    <a16:creationId xmlns:a16="http://schemas.microsoft.com/office/drawing/2014/main" xmlns="" id="{C6D7E2A7-4D3B-4ABA-9E08-8CB777A1C808}"/>
                  </a:ext>
                </a:extLst>
              </p:cNvPr>
              <p:cNvGrpSpPr/>
              <p:nvPr/>
            </p:nvGrpSpPr>
            <p:grpSpPr>
              <a:xfrm>
                <a:off x="6155308" y="2401814"/>
                <a:ext cx="1913326" cy="1671430"/>
                <a:chOff x="6241708" y="3186517"/>
                <a:chExt cx="1913326" cy="1671430"/>
              </a:xfrm>
            </p:grpSpPr>
            <p:sp>
              <p:nvSpPr>
                <p:cNvPr id="124" name="타원 123">
                  <a:extLst>
                    <a:ext uri="{FF2B5EF4-FFF2-40B4-BE49-F238E27FC236}">
                      <a16:creationId xmlns:a16="http://schemas.microsoft.com/office/drawing/2014/main" xmlns="" id="{1AA43D8B-955E-4367-8615-427FE4D374B1}"/>
                    </a:ext>
                  </a:extLst>
                </p:cNvPr>
                <p:cNvSpPr/>
                <p:nvPr/>
              </p:nvSpPr>
              <p:spPr>
                <a:xfrm>
                  <a:off x="6658605" y="335522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25" name="타원 124">
                  <a:extLst>
                    <a:ext uri="{FF2B5EF4-FFF2-40B4-BE49-F238E27FC236}">
                      <a16:creationId xmlns:a16="http://schemas.microsoft.com/office/drawing/2014/main" xmlns="" id="{9514B7C3-441F-4FD6-9E1D-2486CD007FEF}"/>
                    </a:ext>
                  </a:extLst>
                </p:cNvPr>
                <p:cNvSpPr/>
                <p:nvPr/>
              </p:nvSpPr>
              <p:spPr>
                <a:xfrm>
                  <a:off x="6707245" y="408709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26" name="타원 125">
                  <a:extLst>
                    <a:ext uri="{FF2B5EF4-FFF2-40B4-BE49-F238E27FC236}">
                      <a16:creationId xmlns:a16="http://schemas.microsoft.com/office/drawing/2014/main" xmlns="" id="{68B2CAE8-2308-4B82-9555-3E6194E01A7A}"/>
                    </a:ext>
                  </a:extLst>
                </p:cNvPr>
                <p:cNvSpPr/>
                <p:nvPr/>
              </p:nvSpPr>
              <p:spPr>
                <a:xfrm>
                  <a:off x="6914195" y="436172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27" name="타원 126">
                  <a:extLst>
                    <a:ext uri="{FF2B5EF4-FFF2-40B4-BE49-F238E27FC236}">
                      <a16:creationId xmlns:a16="http://schemas.microsoft.com/office/drawing/2014/main" xmlns="" id="{3D293029-003D-429D-BF97-1B7B6AA9D7AE}"/>
                    </a:ext>
                  </a:extLst>
                </p:cNvPr>
                <p:cNvSpPr/>
                <p:nvPr/>
              </p:nvSpPr>
              <p:spPr>
                <a:xfrm>
                  <a:off x="7325270" y="428938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28" name="타원 127">
                  <a:extLst>
                    <a:ext uri="{FF2B5EF4-FFF2-40B4-BE49-F238E27FC236}">
                      <a16:creationId xmlns:a16="http://schemas.microsoft.com/office/drawing/2014/main" xmlns="" id="{9C5B9519-7107-490B-8E3B-C254AC83DEA9}"/>
                    </a:ext>
                  </a:extLst>
                </p:cNvPr>
                <p:cNvSpPr/>
                <p:nvPr/>
              </p:nvSpPr>
              <p:spPr>
                <a:xfrm>
                  <a:off x="7690977" y="419913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29" name="타원 128">
                  <a:extLst>
                    <a:ext uri="{FF2B5EF4-FFF2-40B4-BE49-F238E27FC236}">
                      <a16:creationId xmlns:a16="http://schemas.microsoft.com/office/drawing/2014/main" xmlns="" id="{44948276-323F-4DC8-95C5-2C47D2561330}"/>
                    </a:ext>
                  </a:extLst>
                </p:cNvPr>
                <p:cNvSpPr/>
                <p:nvPr/>
              </p:nvSpPr>
              <p:spPr>
                <a:xfrm>
                  <a:off x="6928852" y="379464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30" name="타원 129">
                  <a:extLst>
                    <a:ext uri="{FF2B5EF4-FFF2-40B4-BE49-F238E27FC236}">
                      <a16:creationId xmlns:a16="http://schemas.microsoft.com/office/drawing/2014/main" xmlns="" id="{E2480575-0B30-4F99-8DD8-487E9846B0A8}"/>
                    </a:ext>
                  </a:extLst>
                </p:cNvPr>
                <p:cNvSpPr/>
                <p:nvPr/>
              </p:nvSpPr>
              <p:spPr>
                <a:xfrm>
                  <a:off x="7556027" y="373885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31" name="타원 130">
                  <a:extLst>
                    <a:ext uri="{FF2B5EF4-FFF2-40B4-BE49-F238E27FC236}">
                      <a16:creationId xmlns:a16="http://schemas.microsoft.com/office/drawing/2014/main" xmlns="" id="{3446DC93-86D7-41F7-A995-9CA44D77DAB4}"/>
                    </a:ext>
                  </a:extLst>
                </p:cNvPr>
                <p:cNvSpPr/>
                <p:nvPr/>
              </p:nvSpPr>
              <p:spPr>
                <a:xfrm>
                  <a:off x="7045201" y="411765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32" name="타원 131">
                  <a:extLst>
                    <a:ext uri="{FF2B5EF4-FFF2-40B4-BE49-F238E27FC236}">
                      <a16:creationId xmlns:a16="http://schemas.microsoft.com/office/drawing/2014/main" xmlns="" id="{2D9FED63-4970-457A-99DA-42099A126C2A}"/>
                    </a:ext>
                  </a:extLst>
                </p:cNvPr>
                <p:cNvSpPr/>
                <p:nvPr/>
              </p:nvSpPr>
              <p:spPr>
                <a:xfrm>
                  <a:off x="7683664" y="410554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33" name="타원 132">
                  <a:extLst>
                    <a:ext uri="{FF2B5EF4-FFF2-40B4-BE49-F238E27FC236}">
                      <a16:creationId xmlns:a16="http://schemas.microsoft.com/office/drawing/2014/main" xmlns="" id="{BD58D46E-14AB-400A-9E57-147B0E00EBD5}"/>
                    </a:ext>
                  </a:extLst>
                </p:cNvPr>
                <p:cNvSpPr/>
                <p:nvPr/>
              </p:nvSpPr>
              <p:spPr>
                <a:xfrm>
                  <a:off x="7230017" y="360798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34" name="타원 133">
                  <a:extLst>
                    <a:ext uri="{FF2B5EF4-FFF2-40B4-BE49-F238E27FC236}">
                      <a16:creationId xmlns:a16="http://schemas.microsoft.com/office/drawing/2014/main" xmlns="" id="{C7F8FFC9-FF5C-4382-BDF1-63CBBD833CD3}"/>
                    </a:ext>
                  </a:extLst>
                </p:cNvPr>
                <p:cNvSpPr/>
                <p:nvPr/>
              </p:nvSpPr>
              <p:spPr>
                <a:xfrm>
                  <a:off x="7785554" y="472263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35" name="타원 134">
                  <a:extLst>
                    <a:ext uri="{FF2B5EF4-FFF2-40B4-BE49-F238E27FC236}">
                      <a16:creationId xmlns:a16="http://schemas.microsoft.com/office/drawing/2014/main" xmlns="" id="{63B0114A-9CBD-4CFF-8543-2674E4CACE68}"/>
                    </a:ext>
                  </a:extLst>
                </p:cNvPr>
                <p:cNvSpPr/>
                <p:nvPr/>
              </p:nvSpPr>
              <p:spPr>
                <a:xfrm>
                  <a:off x="7632659" y="45304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36" name="타원 135">
                  <a:extLst>
                    <a:ext uri="{FF2B5EF4-FFF2-40B4-BE49-F238E27FC236}">
                      <a16:creationId xmlns:a16="http://schemas.microsoft.com/office/drawing/2014/main" xmlns="" id="{2A2E29A0-D4B1-4D12-83C5-23C24F02D262}"/>
                    </a:ext>
                  </a:extLst>
                </p:cNvPr>
                <p:cNvSpPr/>
                <p:nvPr/>
              </p:nvSpPr>
              <p:spPr>
                <a:xfrm>
                  <a:off x="7178319" y="44581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37" name="타원 136">
                  <a:extLst>
                    <a:ext uri="{FF2B5EF4-FFF2-40B4-BE49-F238E27FC236}">
                      <a16:creationId xmlns:a16="http://schemas.microsoft.com/office/drawing/2014/main" xmlns="" id="{F49352F7-5547-4A64-985B-C2757ABA8F93}"/>
                    </a:ext>
                  </a:extLst>
                </p:cNvPr>
                <p:cNvSpPr/>
                <p:nvPr/>
              </p:nvSpPr>
              <p:spPr>
                <a:xfrm>
                  <a:off x="6820129" y="3464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38" name="타원 137">
                  <a:extLst>
                    <a:ext uri="{FF2B5EF4-FFF2-40B4-BE49-F238E27FC236}">
                      <a16:creationId xmlns:a16="http://schemas.microsoft.com/office/drawing/2014/main" xmlns="" id="{4EF36E85-74F9-4379-85C7-66C932FC650E}"/>
                    </a:ext>
                  </a:extLst>
                </p:cNvPr>
                <p:cNvSpPr/>
                <p:nvPr/>
              </p:nvSpPr>
              <p:spPr>
                <a:xfrm>
                  <a:off x="6634942" y="377831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39" name="타원 138">
                  <a:extLst>
                    <a:ext uri="{FF2B5EF4-FFF2-40B4-BE49-F238E27FC236}">
                      <a16:creationId xmlns:a16="http://schemas.microsoft.com/office/drawing/2014/main" xmlns="" id="{1854C9EA-EED9-43A6-A442-F49B6902C951}"/>
                    </a:ext>
                  </a:extLst>
                </p:cNvPr>
                <p:cNvSpPr/>
                <p:nvPr/>
              </p:nvSpPr>
              <p:spPr>
                <a:xfrm>
                  <a:off x="7262117" y="3907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40" name="타원 139">
                  <a:extLst>
                    <a:ext uri="{FF2B5EF4-FFF2-40B4-BE49-F238E27FC236}">
                      <a16:creationId xmlns:a16="http://schemas.microsoft.com/office/drawing/2014/main" xmlns="" id="{B5342B8A-DD3A-4A05-9669-6FC948DF33C0}"/>
                    </a:ext>
                  </a:extLst>
                </p:cNvPr>
                <p:cNvSpPr/>
                <p:nvPr/>
              </p:nvSpPr>
              <p:spPr>
                <a:xfrm>
                  <a:off x="7389754" y="427427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41" name="타원 140">
                  <a:extLst>
                    <a:ext uri="{FF2B5EF4-FFF2-40B4-BE49-F238E27FC236}">
                      <a16:creationId xmlns:a16="http://schemas.microsoft.com/office/drawing/2014/main" xmlns="" id="{E169F5CB-8A7B-4D68-BBB0-DD015FFF5E9A}"/>
                    </a:ext>
                  </a:extLst>
                </p:cNvPr>
                <p:cNvSpPr/>
                <p:nvPr/>
              </p:nvSpPr>
              <p:spPr>
                <a:xfrm>
                  <a:off x="7066738" y="377671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42" name="타원 141">
                  <a:extLst>
                    <a:ext uri="{FF2B5EF4-FFF2-40B4-BE49-F238E27FC236}">
                      <a16:creationId xmlns:a16="http://schemas.microsoft.com/office/drawing/2014/main" xmlns="" id="{6D99C962-7306-469D-B415-C12FCFB244B6}"/>
                    </a:ext>
                  </a:extLst>
                </p:cNvPr>
                <p:cNvSpPr/>
                <p:nvPr/>
              </p:nvSpPr>
              <p:spPr>
                <a:xfrm>
                  <a:off x="7742020" y="38789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43" name="타원 142">
                  <a:extLst>
                    <a:ext uri="{FF2B5EF4-FFF2-40B4-BE49-F238E27FC236}">
                      <a16:creationId xmlns:a16="http://schemas.microsoft.com/office/drawing/2014/main" xmlns="" id="{AA4C84F6-BFDA-467B-8ADD-9F69D690D973}"/>
                    </a:ext>
                  </a:extLst>
                </p:cNvPr>
                <p:cNvSpPr/>
                <p:nvPr/>
              </p:nvSpPr>
              <p:spPr>
                <a:xfrm>
                  <a:off x="7937954" y="446681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44" name="타원 143">
                  <a:extLst>
                    <a:ext uri="{FF2B5EF4-FFF2-40B4-BE49-F238E27FC236}">
                      <a16:creationId xmlns:a16="http://schemas.microsoft.com/office/drawing/2014/main" xmlns="" id="{190B8E73-DDA5-44D0-A612-D5390509D384}"/>
                    </a:ext>
                  </a:extLst>
                </p:cNvPr>
                <p:cNvSpPr/>
                <p:nvPr/>
              </p:nvSpPr>
              <p:spPr>
                <a:xfrm>
                  <a:off x="6471655" y="358237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cxnSp>
              <p:nvCxnSpPr>
                <p:cNvPr id="145" name="직선 연결선 144">
                  <a:extLst>
                    <a:ext uri="{FF2B5EF4-FFF2-40B4-BE49-F238E27FC236}">
                      <a16:creationId xmlns:a16="http://schemas.microsoft.com/office/drawing/2014/main" xmlns="" id="{46C418AC-EB56-46E9-BD4F-A1280F0610FF}"/>
                    </a:ext>
                  </a:extLst>
                </p:cNvPr>
                <p:cNvCxnSpPr>
                  <a:cxnSpLocks/>
                </p:cNvCxnSpPr>
                <p:nvPr/>
              </p:nvCxnSpPr>
              <p:spPr>
                <a:xfrm>
                  <a:off x="6241708" y="3186517"/>
                  <a:ext cx="1913326" cy="1671430"/>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67" name="직사각형 66">
            <a:extLst>
              <a:ext uri="{FF2B5EF4-FFF2-40B4-BE49-F238E27FC236}">
                <a16:creationId xmlns:a16="http://schemas.microsoft.com/office/drawing/2014/main" xmlns="" id="{EDE93619-283F-4196-916C-FEBB08FCA75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Correlation</a:t>
            </a:r>
          </a:p>
        </p:txBody>
      </p:sp>
    </p:spTree>
    <p:extLst>
      <p:ext uri="{BB962C8B-B14F-4D97-AF65-F5344CB8AC3E}">
        <p14:creationId xmlns:p14="http://schemas.microsoft.com/office/powerpoint/2010/main" val="38618718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 name="그룹 2"/>
          <p:cNvGrpSpPr/>
          <p:nvPr/>
        </p:nvGrpSpPr>
        <p:grpSpPr>
          <a:xfrm>
            <a:off x="830943" y="1880828"/>
            <a:ext cx="8023340" cy="3656017"/>
            <a:chOff x="990972" y="1792521"/>
            <a:chExt cx="8023340" cy="3656017"/>
          </a:xfrm>
        </p:grpSpPr>
        <p:sp>
          <p:nvSpPr>
            <p:cNvPr id="9" name="직사각형 8">
              <a:extLst>
                <a:ext uri="{FF2B5EF4-FFF2-40B4-BE49-F238E27FC236}">
                  <a16:creationId xmlns:a16="http://schemas.microsoft.com/office/drawing/2014/main" xmlns="" id="{10386AD8-C191-4FBB-A754-A3027DC056E6}"/>
                </a:ext>
              </a:extLst>
            </p:cNvPr>
            <p:cNvSpPr/>
            <p:nvPr/>
          </p:nvSpPr>
          <p:spPr>
            <a:xfrm>
              <a:off x="990972" y="1792521"/>
              <a:ext cx="8023340"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BD97BDAD-C716-4484-97F0-73248A892E1B}"/>
                </a:ext>
              </a:extLst>
            </p:cNvPr>
            <p:cNvGrpSpPr/>
            <p:nvPr/>
          </p:nvGrpSpPr>
          <p:grpSpPr>
            <a:xfrm>
              <a:off x="1279593" y="1844824"/>
              <a:ext cx="7297945" cy="3443250"/>
              <a:chOff x="1279593" y="1844824"/>
              <a:chExt cx="7297945" cy="3443250"/>
            </a:xfrm>
          </p:grpSpPr>
          <p:grpSp>
            <p:nvGrpSpPr>
              <p:cNvPr id="68" name="그룹 67">
                <a:extLst>
                  <a:ext uri="{FF2B5EF4-FFF2-40B4-BE49-F238E27FC236}">
                    <a16:creationId xmlns:a16="http://schemas.microsoft.com/office/drawing/2014/main" xmlns="" id="{6661F0D9-C2D4-45C0-91E7-C001305624A1}"/>
                  </a:ext>
                </a:extLst>
              </p:cNvPr>
              <p:cNvGrpSpPr/>
              <p:nvPr/>
            </p:nvGrpSpPr>
            <p:grpSpPr>
              <a:xfrm>
                <a:off x="1279593" y="1844824"/>
                <a:ext cx="2851855" cy="2886337"/>
                <a:chOff x="1682045" y="2052347"/>
                <a:chExt cx="2851855" cy="2886337"/>
              </a:xfrm>
            </p:grpSpPr>
            <p:grpSp>
              <p:nvGrpSpPr>
                <p:cNvPr id="82" name="그룹 81">
                  <a:extLst>
                    <a:ext uri="{FF2B5EF4-FFF2-40B4-BE49-F238E27FC236}">
                      <a16:creationId xmlns:a16="http://schemas.microsoft.com/office/drawing/2014/main" xmlns="" id="{C8B7CDED-1622-4A57-AAA0-A562520B9F09}"/>
                    </a:ext>
                  </a:extLst>
                </p:cNvPr>
                <p:cNvGrpSpPr/>
                <p:nvPr/>
              </p:nvGrpSpPr>
              <p:grpSpPr>
                <a:xfrm>
                  <a:off x="2117473" y="2237014"/>
                  <a:ext cx="2340429" cy="2280558"/>
                  <a:chOff x="2084614" y="1638300"/>
                  <a:chExt cx="2340429" cy="2280558"/>
                </a:xfrm>
              </p:grpSpPr>
              <p:cxnSp>
                <p:nvCxnSpPr>
                  <p:cNvPr id="85" name="직선 화살표 연결선 84">
                    <a:extLst>
                      <a:ext uri="{FF2B5EF4-FFF2-40B4-BE49-F238E27FC236}">
                        <a16:creationId xmlns:a16="http://schemas.microsoft.com/office/drawing/2014/main" xmlns="" id="{FA68B12A-7E6C-426E-BF81-820D5899875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xmlns="" id="{5FD28A9C-2186-4423-A428-34B8B2D9CE7F}"/>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xmlns="" id="{9789A57C-FB38-4555-9976-A1DA18900B02}"/>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17" name="TextBox 16">
                      <a:extLst>
                        <a:ext uri="{FF2B5EF4-FFF2-40B4-BE49-F238E27FC236}">
                          <a16:creationId xmlns:a16="http://schemas.microsoft.com/office/drawing/2014/main" xmlns:a14="http://schemas.microsoft.com/office/drawing/2010/main" xmlns="" id="{FA542A04-B52F-4357-A467-70E2CC3CB814}"/>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xmlns="" id="{C269C7FB-E95F-4E32-9AA8-8469AB2E425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84" name="TextBox 83">
                      <a:extLst>
                        <a:ext uri="{FF2B5EF4-FFF2-40B4-BE49-F238E27FC236}">
                          <a16:creationId xmlns:a16="http://schemas.microsoft.com/office/drawing/2014/main" id="{C269C7FB-E95F-4E32-9AA8-8469AB2E425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81" name="TextBox 80">
                <a:extLst>
                  <a:ext uri="{FF2B5EF4-FFF2-40B4-BE49-F238E27FC236}">
                    <a16:creationId xmlns:a16="http://schemas.microsoft.com/office/drawing/2014/main" xmlns="" id="{76B24F36-00EA-499B-A5C6-6D53E3AC63DA}"/>
                  </a:ext>
                </a:extLst>
              </p:cNvPr>
              <p:cNvSpPr txBox="1"/>
              <p:nvPr/>
            </p:nvSpPr>
            <p:spPr>
              <a:xfrm>
                <a:off x="1377564" y="4917229"/>
                <a:ext cx="3015341"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b="1" dirty="0">
                    <a:solidFill>
                      <a:schemeClr val="tx1"/>
                    </a:solidFill>
                  </a:rPr>
                  <a:t>Strong positive correlation</a:t>
                </a:r>
              </a:p>
            </p:txBody>
          </p:sp>
          <p:grpSp>
            <p:nvGrpSpPr>
              <p:cNvPr id="88" name="그룹 87">
                <a:extLst>
                  <a:ext uri="{FF2B5EF4-FFF2-40B4-BE49-F238E27FC236}">
                    <a16:creationId xmlns:a16="http://schemas.microsoft.com/office/drawing/2014/main" xmlns="" id="{61AD5E6C-BD37-4DA8-802C-F4302713767A}"/>
                  </a:ext>
                </a:extLst>
              </p:cNvPr>
              <p:cNvGrpSpPr/>
              <p:nvPr/>
            </p:nvGrpSpPr>
            <p:grpSpPr>
              <a:xfrm>
                <a:off x="5467094" y="1844824"/>
                <a:ext cx="2851855" cy="2886337"/>
                <a:chOff x="1682045" y="2052347"/>
                <a:chExt cx="2851855" cy="2886337"/>
              </a:xfrm>
            </p:grpSpPr>
            <p:grpSp>
              <p:nvGrpSpPr>
                <p:cNvPr id="112" name="그룹 111">
                  <a:extLst>
                    <a:ext uri="{FF2B5EF4-FFF2-40B4-BE49-F238E27FC236}">
                      <a16:creationId xmlns:a16="http://schemas.microsoft.com/office/drawing/2014/main" xmlns="" id="{29E8575B-B0FA-4A7E-A197-FC90DE0450F5}"/>
                    </a:ext>
                  </a:extLst>
                </p:cNvPr>
                <p:cNvGrpSpPr/>
                <p:nvPr/>
              </p:nvGrpSpPr>
              <p:grpSpPr>
                <a:xfrm>
                  <a:off x="2117473" y="2237014"/>
                  <a:ext cx="2340429" cy="2280558"/>
                  <a:chOff x="2084614" y="1638300"/>
                  <a:chExt cx="2340429" cy="2280558"/>
                </a:xfrm>
              </p:grpSpPr>
              <p:cxnSp>
                <p:nvCxnSpPr>
                  <p:cNvPr id="115" name="직선 화살표 연결선 114">
                    <a:extLst>
                      <a:ext uri="{FF2B5EF4-FFF2-40B4-BE49-F238E27FC236}">
                        <a16:creationId xmlns:a16="http://schemas.microsoft.com/office/drawing/2014/main" xmlns="" id="{C632DB66-C5EB-44D4-9FB3-6F92E5AC52C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xmlns="" id="{088B3892-6D75-4EF2-9CE5-65DEF5B7D3F0}"/>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xmlns="" id="{0F80A781-78D6-4F4A-B93B-1132D8CD5E5D}"/>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37" name="TextBox 36">
                      <a:extLst>
                        <a:ext uri="{FF2B5EF4-FFF2-40B4-BE49-F238E27FC236}">
                          <a16:creationId xmlns:a16="http://schemas.microsoft.com/office/drawing/2014/main" xmlns:a14="http://schemas.microsoft.com/office/drawing/2010/main" xmlns="" id="{693FD306-526F-4989-A269-612AA234F995}"/>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xmlns="" id="{F9781BA7-7AC2-48E9-8476-0DC46051E8A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114" name="TextBox 113">
                      <a:extLst>
                        <a:ext uri="{FF2B5EF4-FFF2-40B4-BE49-F238E27FC236}">
                          <a16:creationId xmlns:a16="http://schemas.microsoft.com/office/drawing/2014/main" id="{F9781BA7-7AC2-48E9-8476-0DC46051E8A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111" name="TextBox 110">
                <a:extLst>
                  <a:ext uri="{FF2B5EF4-FFF2-40B4-BE49-F238E27FC236}">
                    <a16:creationId xmlns:a16="http://schemas.microsoft.com/office/drawing/2014/main" xmlns="" id="{4580E216-9F4C-4AE2-86C9-E0BA2172C383}"/>
                  </a:ext>
                </a:extLst>
              </p:cNvPr>
              <p:cNvSpPr txBox="1"/>
              <p:nvPr/>
            </p:nvSpPr>
            <p:spPr>
              <a:xfrm>
                <a:off x="5562197" y="4918742"/>
                <a:ext cx="3015341"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b="1" dirty="0">
                    <a:solidFill>
                      <a:schemeClr val="tx1"/>
                    </a:solidFill>
                  </a:rPr>
                  <a:t>Strong positive correlation</a:t>
                </a:r>
              </a:p>
            </p:txBody>
          </p:sp>
          <p:grpSp>
            <p:nvGrpSpPr>
              <p:cNvPr id="59" name="그룹 58">
                <a:extLst>
                  <a:ext uri="{FF2B5EF4-FFF2-40B4-BE49-F238E27FC236}">
                    <a16:creationId xmlns:a16="http://schemas.microsoft.com/office/drawing/2014/main" xmlns="" id="{A54FB724-29A6-412C-922A-53338EB5C63D}"/>
                  </a:ext>
                </a:extLst>
              </p:cNvPr>
              <p:cNvGrpSpPr/>
              <p:nvPr/>
            </p:nvGrpSpPr>
            <p:grpSpPr>
              <a:xfrm>
                <a:off x="1852297" y="2480843"/>
                <a:ext cx="1931429" cy="1606716"/>
                <a:chOff x="1852297" y="3195352"/>
                <a:chExt cx="1931429" cy="1606716"/>
              </a:xfrm>
            </p:grpSpPr>
            <p:grpSp>
              <p:nvGrpSpPr>
                <p:cNvPr id="67" name="그룹 66">
                  <a:extLst>
                    <a:ext uri="{FF2B5EF4-FFF2-40B4-BE49-F238E27FC236}">
                      <a16:creationId xmlns:a16="http://schemas.microsoft.com/office/drawing/2014/main" xmlns="" id="{908EE4E1-3839-4DE2-A4A2-3066E4B8A28C}"/>
                    </a:ext>
                  </a:extLst>
                </p:cNvPr>
                <p:cNvGrpSpPr/>
                <p:nvPr/>
              </p:nvGrpSpPr>
              <p:grpSpPr>
                <a:xfrm>
                  <a:off x="1871739" y="3251232"/>
                  <a:ext cx="1856176" cy="1539725"/>
                  <a:chOff x="2460957" y="2720838"/>
                  <a:chExt cx="1856176" cy="1539725"/>
                </a:xfrm>
              </p:grpSpPr>
              <p:sp>
                <p:nvSpPr>
                  <p:cNvPr id="70" name="타원 69">
                    <a:extLst>
                      <a:ext uri="{FF2B5EF4-FFF2-40B4-BE49-F238E27FC236}">
                        <a16:creationId xmlns:a16="http://schemas.microsoft.com/office/drawing/2014/main" xmlns="" id="{7BFEC80F-051D-46A9-BC63-E54194B06ADC}"/>
                      </a:ext>
                    </a:extLst>
                  </p:cNvPr>
                  <p:cNvSpPr/>
                  <p:nvPr/>
                </p:nvSpPr>
                <p:spPr>
                  <a:xfrm>
                    <a:off x="2460957" y="418856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1" name="타원 70">
                    <a:extLst>
                      <a:ext uri="{FF2B5EF4-FFF2-40B4-BE49-F238E27FC236}">
                        <a16:creationId xmlns:a16="http://schemas.microsoft.com/office/drawing/2014/main" xmlns="" id="{0B55DF59-DF93-47A8-942B-C0C64E3A2638}"/>
                      </a:ext>
                    </a:extLst>
                  </p:cNvPr>
                  <p:cNvSpPr/>
                  <p:nvPr/>
                </p:nvSpPr>
                <p:spPr>
                  <a:xfrm>
                    <a:off x="2738331" y="396526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2" name="타원 71">
                    <a:extLst>
                      <a:ext uri="{FF2B5EF4-FFF2-40B4-BE49-F238E27FC236}">
                        <a16:creationId xmlns:a16="http://schemas.microsoft.com/office/drawing/2014/main" xmlns="" id="{89737CE1-8A7F-49BC-9FDF-92BA9BBCDB6E}"/>
                      </a:ext>
                    </a:extLst>
                  </p:cNvPr>
                  <p:cNvSpPr/>
                  <p:nvPr/>
                </p:nvSpPr>
                <p:spPr>
                  <a:xfrm>
                    <a:off x="3026230" y="372592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3" name="타원 72">
                    <a:extLst>
                      <a:ext uri="{FF2B5EF4-FFF2-40B4-BE49-F238E27FC236}">
                        <a16:creationId xmlns:a16="http://schemas.microsoft.com/office/drawing/2014/main" xmlns="" id="{96DC5CE7-5E77-4BCF-9207-8D2FCC2C7C2C}"/>
                      </a:ext>
                    </a:extLst>
                  </p:cNvPr>
                  <p:cNvSpPr/>
                  <p:nvPr/>
                </p:nvSpPr>
                <p:spPr>
                  <a:xfrm>
                    <a:off x="3407229" y="340935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4" name="타원 73">
                    <a:extLst>
                      <a:ext uri="{FF2B5EF4-FFF2-40B4-BE49-F238E27FC236}">
                        <a16:creationId xmlns:a16="http://schemas.microsoft.com/office/drawing/2014/main" xmlns="" id="{CDBE3408-DD04-41AD-A7BF-5134B5DC5032}"/>
                      </a:ext>
                    </a:extLst>
                  </p:cNvPr>
                  <p:cNvSpPr/>
                  <p:nvPr/>
                </p:nvSpPr>
                <p:spPr>
                  <a:xfrm>
                    <a:off x="3738819" y="312272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5" name="타원 74">
                    <a:extLst>
                      <a:ext uri="{FF2B5EF4-FFF2-40B4-BE49-F238E27FC236}">
                        <a16:creationId xmlns:a16="http://schemas.microsoft.com/office/drawing/2014/main" xmlns="" id="{F10EE49A-2B98-4B85-A739-6936E40DB244}"/>
                      </a:ext>
                    </a:extLst>
                  </p:cNvPr>
                  <p:cNvSpPr/>
                  <p:nvPr/>
                </p:nvSpPr>
                <p:spPr>
                  <a:xfrm>
                    <a:off x="3200603" y="357896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6" name="타원 75">
                    <a:extLst>
                      <a:ext uri="{FF2B5EF4-FFF2-40B4-BE49-F238E27FC236}">
                        <a16:creationId xmlns:a16="http://schemas.microsoft.com/office/drawing/2014/main" xmlns="" id="{8B75983B-894E-4463-A02A-2557539B8236}"/>
                      </a:ext>
                    </a:extLst>
                  </p:cNvPr>
                  <p:cNvSpPr/>
                  <p:nvPr/>
                </p:nvSpPr>
                <p:spPr>
                  <a:xfrm>
                    <a:off x="3595007" y="324705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7" name="타원 76">
                    <a:extLst>
                      <a:ext uri="{FF2B5EF4-FFF2-40B4-BE49-F238E27FC236}">
                        <a16:creationId xmlns:a16="http://schemas.microsoft.com/office/drawing/2014/main" xmlns="" id="{AFFEEB12-02E5-4F2B-8B08-E66015892456}"/>
                      </a:ext>
                    </a:extLst>
                  </p:cNvPr>
                  <p:cNvSpPr/>
                  <p:nvPr/>
                </p:nvSpPr>
                <p:spPr>
                  <a:xfrm>
                    <a:off x="2624132" y="405281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8" name="타원 77">
                    <a:extLst>
                      <a:ext uri="{FF2B5EF4-FFF2-40B4-BE49-F238E27FC236}">
                        <a16:creationId xmlns:a16="http://schemas.microsoft.com/office/drawing/2014/main" xmlns="" id="{68458F1E-479F-4FD7-9264-2555D8930196}"/>
                      </a:ext>
                    </a:extLst>
                  </p:cNvPr>
                  <p:cNvSpPr/>
                  <p:nvPr/>
                </p:nvSpPr>
                <p:spPr>
                  <a:xfrm>
                    <a:off x="4035879" y="288093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9" name="타원 78">
                    <a:extLst>
                      <a:ext uri="{FF2B5EF4-FFF2-40B4-BE49-F238E27FC236}">
                        <a16:creationId xmlns:a16="http://schemas.microsoft.com/office/drawing/2014/main" xmlns="" id="{D7646644-477C-4D11-8934-C80C51740072}"/>
                      </a:ext>
                    </a:extLst>
                  </p:cNvPr>
                  <p:cNvSpPr/>
                  <p:nvPr/>
                </p:nvSpPr>
                <p:spPr>
                  <a:xfrm>
                    <a:off x="3869872" y="300671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0" name="타원 79">
                    <a:extLst>
                      <a:ext uri="{FF2B5EF4-FFF2-40B4-BE49-F238E27FC236}">
                        <a16:creationId xmlns:a16="http://schemas.microsoft.com/office/drawing/2014/main" xmlns="" id="{1A94BE34-324D-4B03-91CC-5FC6ABA1A6FE}"/>
                      </a:ext>
                    </a:extLst>
                  </p:cNvPr>
                  <p:cNvSpPr/>
                  <p:nvPr/>
                </p:nvSpPr>
                <p:spPr>
                  <a:xfrm>
                    <a:off x="4246376" y="272083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grpSp>
            <p:cxnSp>
              <p:nvCxnSpPr>
                <p:cNvPr id="69" name="직선 연결선 68">
                  <a:extLst>
                    <a:ext uri="{FF2B5EF4-FFF2-40B4-BE49-F238E27FC236}">
                      <a16:creationId xmlns:a16="http://schemas.microsoft.com/office/drawing/2014/main" xmlns="" id="{DCA2CB05-9C97-450B-91AA-265EC0E79AE5}"/>
                    </a:ext>
                  </a:extLst>
                </p:cNvPr>
                <p:cNvCxnSpPr>
                  <a:cxnSpLocks/>
                </p:cNvCxnSpPr>
                <p:nvPr/>
              </p:nvCxnSpPr>
              <p:spPr>
                <a:xfrm flipV="1">
                  <a:off x="1852297" y="3195352"/>
                  <a:ext cx="1931429" cy="1606716"/>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grpSp>
          <p:grpSp>
            <p:nvGrpSpPr>
              <p:cNvPr id="87" name="그룹 86">
                <a:extLst>
                  <a:ext uri="{FF2B5EF4-FFF2-40B4-BE49-F238E27FC236}">
                    <a16:creationId xmlns:a16="http://schemas.microsoft.com/office/drawing/2014/main" xmlns="" id="{593A0AC2-1F15-4C3F-9AF4-A2AA1A46D2D0}"/>
                  </a:ext>
                </a:extLst>
              </p:cNvPr>
              <p:cNvGrpSpPr/>
              <p:nvPr/>
            </p:nvGrpSpPr>
            <p:grpSpPr>
              <a:xfrm>
                <a:off x="6040434" y="3494639"/>
                <a:ext cx="2144122" cy="395046"/>
                <a:chOff x="6209800" y="4209148"/>
                <a:chExt cx="2144122" cy="395046"/>
              </a:xfrm>
            </p:grpSpPr>
            <p:sp>
              <p:nvSpPr>
                <p:cNvPr id="89" name="타원 88">
                  <a:extLst>
                    <a:ext uri="{FF2B5EF4-FFF2-40B4-BE49-F238E27FC236}">
                      <a16:creationId xmlns:a16="http://schemas.microsoft.com/office/drawing/2014/main" xmlns="" id="{AA01076C-F8C5-4BA5-B477-6DE38A69083C}"/>
                    </a:ext>
                  </a:extLst>
                </p:cNvPr>
                <p:cNvSpPr/>
                <p:nvPr/>
              </p:nvSpPr>
              <p:spPr>
                <a:xfrm rot="1837327">
                  <a:off x="6260447" y="45321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0" name="타원 89">
                  <a:extLst>
                    <a:ext uri="{FF2B5EF4-FFF2-40B4-BE49-F238E27FC236}">
                      <a16:creationId xmlns:a16="http://schemas.microsoft.com/office/drawing/2014/main" xmlns="" id="{41AE694C-D1E0-4B5D-981A-1E4D881491CC}"/>
                    </a:ext>
                  </a:extLst>
                </p:cNvPr>
                <p:cNvSpPr/>
                <p:nvPr/>
              </p:nvSpPr>
              <p:spPr>
                <a:xfrm rot="1837327">
                  <a:off x="6612883" y="448132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1" name="타원 90">
                  <a:extLst>
                    <a:ext uri="{FF2B5EF4-FFF2-40B4-BE49-F238E27FC236}">
                      <a16:creationId xmlns:a16="http://schemas.microsoft.com/office/drawing/2014/main" xmlns="" id="{D10DB04F-9160-4A5E-ADA9-66CD27F16247}"/>
                    </a:ext>
                  </a:extLst>
                </p:cNvPr>
                <p:cNvSpPr/>
                <p:nvPr/>
              </p:nvSpPr>
              <p:spPr>
                <a:xfrm rot="1837327">
                  <a:off x="6933562" y="44220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2" name="타원 91">
                  <a:extLst>
                    <a:ext uri="{FF2B5EF4-FFF2-40B4-BE49-F238E27FC236}">
                      <a16:creationId xmlns:a16="http://schemas.microsoft.com/office/drawing/2014/main" xmlns="" id="{85F8134E-3EC4-4FB1-805B-DD5F60D84C10}"/>
                    </a:ext>
                  </a:extLst>
                </p:cNvPr>
                <p:cNvSpPr/>
                <p:nvPr/>
              </p:nvSpPr>
              <p:spPr>
                <a:xfrm rot="1837327">
                  <a:off x="7471667" y="434365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3" name="타원 92">
                  <a:extLst>
                    <a:ext uri="{FF2B5EF4-FFF2-40B4-BE49-F238E27FC236}">
                      <a16:creationId xmlns:a16="http://schemas.microsoft.com/office/drawing/2014/main" xmlns="" id="{03198032-8AA8-4C3C-ABC1-195A25B4AFD9}"/>
                    </a:ext>
                  </a:extLst>
                </p:cNvPr>
                <p:cNvSpPr/>
                <p:nvPr/>
              </p:nvSpPr>
              <p:spPr>
                <a:xfrm rot="1837327">
                  <a:off x="7903017" y="426589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4" name="타원 93">
                  <a:extLst>
                    <a:ext uri="{FF2B5EF4-FFF2-40B4-BE49-F238E27FC236}">
                      <a16:creationId xmlns:a16="http://schemas.microsoft.com/office/drawing/2014/main" xmlns="" id="{5594B5AD-47C7-415D-A26E-24179CCE3FF9}"/>
                    </a:ext>
                  </a:extLst>
                </p:cNvPr>
                <p:cNvSpPr/>
                <p:nvPr/>
              </p:nvSpPr>
              <p:spPr>
                <a:xfrm rot="1837327">
                  <a:off x="7207460" y="43843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5" name="타원 94">
                  <a:extLst>
                    <a:ext uri="{FF2B5EF4-FFF2-40B4-BE49-F238E27FC236}">
                      <a16:creationId xmlns:a16="http://schemas.microsoft.com/office/drawing/2014/main" xmlns="" id="{4F8057AE-2F1B-4264-9884-7CBD4CC3441A}"/>
                    </a:ext>
                  </a:extLst>
                </p:cNvPr>
                <p:cNvSpPr/>
                <p:nvPr/>
              </p:nvSpPr>
              <p:spPr>
                <a:xfrm rot="1837327">
                  <a:off x="7715930" y="429963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6" name="타원 95">
                  <a:extLst>
                    <a:ext uri="{FF2B5EF4-FFF2-40B4-BE49-F238E27FC236}">
                      <a16:creationId xmlns:a16="http://schemas.microsoft.com/office/drawing/2014/main" xmlns="" id="{CBA544CC-5ADD-41CE-ACDC-9C351717B378}"/>
                    </a:ext>
                  </a:extLst>
                </p:cNvPr>
                <p:cNvSpPr/>
                <p:nvPr/>
              </p:nvSpPr>
              <p:spPr>
                <a:xfrm rot="1837327">
                  <a:off x="6470014" y="44984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7" name="타원 96">
                  <a:extLst>
                    <a:ext uri="{FF2B5EF4-FFF2-40B4-BE49-F238E27FC236}">
                      <a16:creationId xmlns:a16="http://schemas.microsoft.com/office/drawing/2014/main" xmlns="" id="{263F167A-ACB6-4B13-8EE2-F62014C8B32C}"/>
                    </a:ext>
                  </a:extLst>
                </p:cNvPr>
                <p:cNvSpPr/>
                <p:nvPr/>
              </p:nvSpPr>
              <p:spPr>
                <a:xfrm rot="1837327">
                  <a:off x="8281808" y="420914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8" name="타원 97">
                  <a:extLst>
                    <a:ext uri="{FF2B5EF4-FFF2-40B4-BE49-F238E27FC236}">
                      <a16:creationId xmlns:a16="http://schemas.microsoft.com/office/drawing/2014/main" xmlns="" id="{88F9486B-046E-4AB4-BB21-D4562DFBBA11}"/>
                    </a:ext>
                  </a:extLst>
                </p:cNvPr>
                <p:cNvSpPr/>
                <p:nvPr/>
              </p:nvSpPr>
              <p:spPr>
                <a:xfrm rot="1837327">
                  <a:off x="8074885" y="423282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9" name="타원 98">
                  <a:extLst>
                    <a:ext uri="{FF2B5EF4-FFF2-40B4-BE49-F238E27FC236}">
                      <a16:creationId xmlns:a16="http://schemas.microsoft.com/office/drawing/2014/main" xmlns="" id="{AB475185-E5E1-48F0-B7ED-F32FB2A98014}"/>
                    </a:ext>
                  </a:extLst>
                </p:cNvPr>
                <p:cNvSpPr/>
                <p:nvPr/>
              </p:nvSpPr>
              <p:spPr>
                <a:xfrm rot="1837327">
                  <a:off x="6786452" y="444530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cxnSp>
              <p:nvCxnSpPr>
                <p:cNvPr id="100" name="직선 연결선 99">
                  <a:extLst>
                    <a:ext uri="{FF2B5EF4-FFF2-40B4-BE49-F238E27FC236}">
                      <a16:creationId xmlns:a16="http://schemas.microsoft.com/office/drawing/2014/main" xmlns="" id="{7E858CDE-D674-40CC-B37F-7797C07A550B}"/>
                    </a:ext>
                  </a:extLst>
                </p:cNvPr>
                <p:cNvCxnSpPr>
                  <a:cxnSpLocks/>
                </p:cNvCxnSpPr>
                <p:nvPr/>
              </p:nvCxnSpPr>
              <p:spPr>
                <a:xfrm flipV="1">
                  <a:off x="6209800" y="4219151"/>
                  <a:ext cx="2144122" cy="382357"/>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51" name="직사각형 50">
            <a:extLst>
              <a:ext uri="{FF2B5EF4-FFF2-40B4-BE49-F238E27FC236}">
                <a16:creationId xmlns:a16="http://schemas.microsoft.com/office/drawing/2014/main" xmlns="" id="{22D48CA9-32E5-451F-9927-60CD4BA9DA8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Correlation</a:t>
            </a:r>
          </a:p>
        </p:txBody>
      </p:sp>
    </p:spTree>
    <p:extLst>
      <p:ext uri="{BB962C8B-B14F-4D97-AF65-F5344CB8AC3E}">
        <p14:creationId xmlns:p14="http://schemas.microsoft.com/office/powerpoint/2010/main" val="29382443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 name="그룹 2"/>
          <p:cNvGrpSpPr/>
          <p:nvPr/>
        </p:nvGrpSpPr>
        <p:grpSpPr>
          <a:xfrm>
            <a:off x="830943" y="1880828"/>
            <a:ext cx="8023340" cy="3656017"/>
            <a:chOff x="990972" y="1792521"/>
            <a:chExt cx="8023340" cy="3656017"/>
          </a:xfrm>
        </p:grpSpPr>
        <p:sp>
          <p:nvSpPr>
            <p:cNvPr id="9" name="직사각형 8">
              <a:extLst>
                <a:ext uri="{FF2B5EF4-FFF2-40B4-BE49-F238E27FC236}">
                  <a16:creationId xmlns:a16="http://schemas.microsoft.com/office/drawing/2014/main" xmlns="" id="{10386AD8-C191-4FBB-A754-A3027DC056E6}"/>
                </a:ext>
              </a:extLst>
            </p:cNvPr>
            <p:cNvSpPr/>
            <p:nvPr/>
          </p:nvSpPr>
          <p:spPr>
            <a:xfrm>
              <a:off x="990972" y="1792521"/>
              <a:ext cx="8023340"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A61749B5-26A5-4214-A8BB-214188D99B1B}"/>
                </a:ext>
              </a:extLst>
            </p:cNvPr>
            <p:cNvGrpSpPr/>
            <p:nvPr/>
          </p:nvGrpSpPr>
          <p:grpSpPr>
            <a:xfrm>
              <a:off x="1279593" y="1844824"/>
              <a:ext cx="7297945" cy="3443250"/>
              <a:chOff x="1279593" y="1844824"/>
              <a:chExt cx="7297945" cy="3443250"/>
            </a:xfrm>
          </p:grpSpPr>
          <p:grpSp>
            <p:nvGrpSpPr>
              <p:cNvPr id="68" name="그룹 67">
                <a:extLst>
                  <a:ext uri="{FF2B5EF4-FFF2-40B4-BE49-F238E27FC236}">
                    <a16:creationId xmlns:a16="http://schemas.microsoft.com/office/drawing/2014/main" xmlns="" id="{6661F0D9-C2D4-45C0-91E7-C001305624A1}"/>
                  </a:ext>
                </a:extLst>
              </p:cNvPr>
              <p:cNvGrpSpPr/>
              <p:nvPr/>
            </p:nvGrpSpPr>
            <p:grpSpPr>
              <a:xfrm>
                <a:off x="1279593" y="1844824"/>
                <a:ext cx="2851855" cy="2886337"/>
                <a:chOff x="1682045" y="2052347"/>
                <a:chExt cx="2851855" cy="2886337"/>
              </a:xfrm>
            </p:grpSpPr>
            <p:grpSp>
              <p:nvGrpSpPr>
                <p:cNvPr id="82" name="그룹 81">
                  <a:extLst>
                    <a:ext uri="{FF2B5EF4-FFF2-40B4-BE49-F238E27FC236}">
                      <a16:creationId xmlns:a16="http://schemas.microsoft.com/office/drawing/2014/main" xmlns="" id="{C8B7CDED-1622-4A57-AAA0-A562520B9F09}"/>
                    </a:ext>
                  </a:extLst>
                </p:cNvPr>
                <p:cNvGrpSpPr/>
                <p:nvPr/>
              </p:nvGrpSpPr>
              <p:grpSpPr>
                <a:xfrm>
                  <a:off x="2117473" y="2237014"/>
                  <a:ext cx="2340429" cy="2280558"/>
                  <a:chOff x="2084614" y="1638300"/>
                  <a:chExt cx="2340429" cy="2280558"/>
                </a:xfrm>
              </p:grpSpPr>
              <p:cxnSp>
                <p:nvCxnSpPr>
                  <p:cNvPr id="85" name="직선 화살표 연결선 84">
                    <a:extLst>
                      <a:ext uri="{FF2B5EF4-FFF2-40B4-BE49-F238E27FC236}">
                        <a16:creationId xmlns:a16="http://schemas.microsoft.com/office/drawing/2014/main" xmlns="" id="{FA68B12A-7E6C-426E-BF81-820D5899875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xmlns="" id="{5FD28A9C-2186-4423-A428-34B8B2D9CE7F}"/>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xmlns="" id="{9789A57C-FB38-4555-9976-A1DA18900B02}"/>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17" name="TextBox 16">
                      <a:extLst>
                        <a:ext uri="{FF2B5EF4-FFF2-40B4-BE49-F238E27FC236}">
                          <a16:creationId xmlns:a16="http://schemas.microsoft.com/office/drawing/2014/main" xmlns:a14="http://schemas.microsoft.com/office/drawing/2010/main" xmlns="" id="{FA542A04-B52F-4357-A467-70E2CC3CB814}"/>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xmlns="" id="{C269C7FB-E95F-4E32-9AA8-8469AB2E425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84" name="TextBox 83">
                      <a:extLst>
                        <a:ext uri="{FF2B5EF4-FFF2-40B4-BE49-F238E27FC236}">
                          <a16:creationId xmlns:a16="http://schemas.microsoft.com/office/drawing/2014/main" id="{C269C7FB-E95F-4E32-9AA8-8469AB2E425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81" name="TextBox 80">
                <a:extLst>
                  <a:ext uri="{FF2B5EF4-FFF2-40B4-BE49-F238E27FC236}">
                    <a16:creationId xmlns:a16="http://schemas.microsoft.com/office/drawing/2014/main" xmlns="" id="{76B24F36-00EA-499B-A5C6-6D53E3AC63DA}"/>
                  </a:ext>
                </a:extLst>
              </p:cNvPr>
              <p:cNvSpPr txBox="1"/>
              <p:nvPr/>
            </p:nvSpPr>
            <p:spPr>
              <a:xfrm>
                <a:off x="1377564" y="4917229"/>
                <a:ext cx="3015341"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b="1" dirty="0">
                    <a:solidFill>
                      <a:schemeClr val="tx1"/>
                    </a:solidFill>
                  </a:rPr>
                  <a:t>No linear relationship</a:t>
                </a:r>
              </a:p>
            </p:txBody>
          </p:sp>
          <p:grpSp>
            <p:nvGrpSpPr>
              <p:cNvPr id="88" name="그룹 87">
                <a:extLst>
                  <a:ext uri="{FF2B5EF4-FFF2-40B4-BE49-F238E27FC236}">
                    <a16:creationId xmlns:a16="http://schemas.microsoft.com/office/drawing/2014/main" xmlns="" id="{61AD5E6C-BD37-4DA8-802C-F4302713767A}"/>
                  </a:ext>
                </a:extLst>
              </p:cNvPr>
              <p:cNvGrpSpPr/>
              <p:nvPr/>
            </p:nvGrpSpPr>
            <p:grpSpPr>
              <a:xfrm>
                <a:off x="5467094" y="1844824"/>
                <a:ext cx="2851855" cy="2886337"/>
                <a:chOff x="1682045" y="2052347"/>
                <a:chExt cx="2851855" cy="2886337"/>
              </a:xfrm>
            </p:grpSpPr>
            <p:grpSp>
              <p:nvGrpSpPr>
                <p:cNvPr id="112" name="그룹 111">
                  <a:extLst>
                    <a:ext uri="{FF2B5EF4-FFF2-40B4-BE49-F238E27FC236}">
                      <a16:creationId xmlns:a16="http://schemas.microsoft.com/office/drawing/2014/main" xmlns="" id="{29E8575B-B0FA-4A7E-A197-FC90DE0450F5}"/>
                    </a:ext>
                  </a:extLst>
                </p:cNvPr>
                <p:cNvGrpSpPr/>
                <p:nvPr/>
              </p:nvGrpSpPr>
              <p:grpSpPr>
                <a:xfrm>
                  <a:off x="2117473" y="2237014"/>
                  <a:ext cx="2340429" cy="2280558"/>
                  <a:chOff x="2084614" y="1638300"/>
                  <a:chExt cx="2340429" cy="2280558"/>
                </a:xfrm>
              </p:grpSpPr>
              <p:cxnSp>
                <p:nvCxnSpPr>
                  <p:cNvPr id="115" name="직선 화살표 연결선 114">
                    <a:extLst>
                      <a:ext uri="{FF2B5EF4-FFF2-40B4-BE49-F238E27FC236}">
                        <a16:creationId xmlns:a16="http://schemas.microsoft.com/office/drawing/2014/main" xmlns="" id="{C632DB66-C5EB-44D4-9FB3-6F92E5AC52C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xmlns="" id="{088B3892-6D75-4EF2-9CE5-65DEF5B7D3F0}"/>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xmlns="" id="{0F80A781-78D6-4F4A-B93B-1132D8CD5E5D}"/>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37" name="TextBox 36">
                      <a:extLst>
                        <a:ext uri="{FF2B5EF4-FFF2-40B4-BE49-F238E27FC236}">
                          <a16:creationId xmlns:a16="http://schemas.microsoft.com/office/drawing/2014/main" xmlns:a14="http://schemas.microsoft.com/office/drawing/2010/main" xmlns="" id="{693FD306-526F-4989-A269-612AA234F995}"/>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xmlns="" id="{F9781BA7-7AC2-48E9-8476-0DC46051E8A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114" name="TextBox 113">
                      <a:extLst>
                        <a:ext uri="{FF2B5EF4-FFF2-40B4-BE49-F238E27FC236}">
                          <a16:creationId xmlns:a16="http://schemas.microsoft.com/office/drawing/2014/main" id="{F9781BA7-7AC2-48E9-8476-0DC46051E8A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111" name="TextBox 110">
                <a:extLst>
                  <a:ext uri="{FF2B5EF4-FFF2-40B4-BE49-F238E27FC236}">
                    <a16:creationId xmlns:a16="http://schemas.microsoft.com/office/drawing/2014/main" xmlns="" id="{4580E216-9F4C-4AE2-86C9-E0BA2172C383}"/>
                  </a:ext>
                </a:extLst>
              </p:cNvPr>
              <p:cNvSpPr txBox="1"/>
              <p:nvPr/>
            </p:nvSpPr>
            <p:spPr>
              <a:xfrm>
                <a:off x="5562197" y="4918742"/>
                <a:ext cx="3015341"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b="1" dirty="0">
                    <a:solidFill>
                      <a:schemeClr val="tx1"/>
                    </a:solidFill>
                  </a:rPr>
                  <a:t>No linear relationship</a:t>
                </a:r>
              </a:p>
            </p:txBody>
          </p:sp>
          <p:grpSp>
            <p:nvGrpSpPr>
              <p:cNvPr id="50" name="그룹 49">
                <a:extLst>
                  <a:ext uri="{FF2B5EF4-FFF2-40B4-BE49-F238E27FC236}">
                    <a16:creationId xmlns:a16="http://schemas.microsoft.com/office/drawing/2014/main" xmlns="" id="{FC0850E7-97D4-4043-BBAC-989F1F2EA6AB}"/>
                  </a:ext>
                </a:extLst>
              </p:cNvPr>
              <p:cNvGrpSpPr/>
              <p:nvPr/>
            </p:nvGrpSpPr>
            <p:grpSpPr>
              <a:xfrm>
                <a:off x="2111119" y="2463738"/>
                <a:ext cx="1453507" cy="1669474"/>
                <a:chOff x="2700336" y="2704509"/>
                <a:chExt cx="1453507" cy="1669474"/>
              </a:xfrm>
            </p:grpSpPr>
            <p:sp>
              <p:nvSpPr>
                <p:cNvPr id="51" name="타원 50">
                  <a:extLst>
                    <a:ext uri="{FF2B5EF4-FFF2-40B4-BE49-F238E27FC236}">
                      <a16:creationId xmlns:a16="http://schemas.microsoft.com/office/drawing/2014/main" xmlns="" id="{09D53F4C-15B2-46AC-B168-112DDA070A50}"/>
                    </a:ext>
                  </a:extLst>
                </p:cNvPr>
                <p:cNvSpPr/>
                <p:nvPr/>
              </p:nvSpPr>
              <p:spPr>
                <a:xfrm>
                  <a:off x="2700336" y="271381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2" name="타원 51">
                  <a:extLst>
                    <a:ext uri="{FF2B5EF4-FFF2-40B4-BE49-F238E27FC236}">
                      <a16:creationId xmlns:a16="http://schemas.microsoft.com/office/drawing/2014/main" xmlns="" id="{0919BD68-6268-4C1B-9065-A6EF40EF4549}"/>
                    </a:ext>
                  </a:extLst>
                </p:cNvPr>
                <p:cNvSpPr/>
                <p:nvPr/>
              </p:nvSpPr>
              <p:spPr>
                <a:xfrm>
                  <a:off x="2945835" y="346343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3" name="타원 52">
                  <a:extLst>
                    <a:ext uri="{FF2B5EF4-FFF2-40B4-BE49-F238E27FC236}">
                      <a16:creationId xmlns:a16="http://schemas.microsoft.com/office/drawing/2014/main" xmlns="" id="{879E9C0B-BABC-499B-87A9-62D6E42608C2}"/>
                    </a:ext>
                  </a:extLst>
                </p:cNvPr>
                <p:cNvSpPr/>
                <p:nvPr/>
              </p:nvSpPr>
              <p:spPr>
                <a:xfrm>
                  <a:off x="3067493" y="3818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4" name="타원 53">
                  <a:extLst>
                    <a:ext uri="{FF2B5EF4-FFF2-40B4-BE49-F238E27FC236}">
                      <a16:creationId xmlns:a16="http://schemas.microsoft.com/office/drawing/2014/main" xmlns="" id="{C7041E96-FD52-463B-8D0D-42B1D403FCEC}"/>
                    </a:ext>
                  </a:extLst>
                </p:cNvPr>
                <p:cNvSpPr/>
                <p:nvPr/>
              </p:nvSpPr>
              <p:spPr>
                <a:xfrm>
                  <a:off x="3407229" y="430198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5" name="타원 54">
                  <a:extLst>
                    <a:ext uri="{FF2B5EF4-FFF2-40B4-BE49-F238E27FC236}">
                      <a16:creationId xmlns:a16="http://schemas.microsoft.com/office/drawing/2014/main" xmlns="" id="{77CA338F-BF8D-46C7-82CC-4BEE2A706291}"/>
                    </a:ext>
                  </a:extLst>
                </p:cNvPr>
                <p:cNvSpPr/>
                <p:nvPr/>
              </p:nvSpPr>
              <p:spPr>
                <a:xfrm>
                  <a:off x="3738819" y="380852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6" name="타원 55">
                  <a:extLst>
                    <a:ext uri="{FF2B5EF4-FFF2-40B4-BE49-F238E27FC236}">
                      <a16:creationId xmlns:a16="http://schemas.microsoft.com/office/drawing/2014/main" xmlns="" id="{2D58D408-2F89-46E6-9D8B-034B74BD19DF}"/>
                    </a:ext>
                  </a:extLst>
                </p:cNvPr>
                <p:cNvSpPr/>
                <p:nvPr/>
              </p:nvSpPr>
              <p:spPr>
                <a:xfrm>
                  <a:off x="3210663" y="409155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7" name="타원 56">
                  <a:extLst>
                    <a:ext uri="{FF2B5EF4-FFF2-40B4-BE49-F238E27FC236}">
                      <a16:creationId xmlns:a16="http://schemas.microsoft.com/office/drawing/2014/main" xmlns="" id="{9F4DF8F1-C1EE-49D2-8B35-A0EC7B3AFA7D}"/>
                    </a:ext>
                  </a:extLst>
                </p:cNvPr>
                <p:cNvSpPr/>
                <p:nvPr/>
              </p:nvSpPr>
              <p:spPr>
                <a:xfrm>
                  <a:off x="3603173" y="409095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8" name="타원 57">
                  <a:extLst>
                    <a:ext uri="{FF2B5EF4-FFF2-40B4-BE49-F238E27FC236}">
                      <a16:creationId xmlns:a16="http://schemas.microsoft.com/office/drawing/2014/main" xmlns="" id="{FB6CA395-E653-42F0-BEBF-4164C5E1141A}"/>
                    </a:ext>
                  </a:extLst>
                </p:cNvPr>
                <p:cNvSpPr/>
                <p:nvPr/>
              </p:nvSpPr>
              <p:spPr>
                <a:xfrm>
                  <a:off x="2811829" y="31041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0" name="타원 59">
                  <a:extLst>
                    <a:ext uri="{FF2B5EF4-FFF2-40B4-BE49-F238E27FC236}">
                      <a16:creationId xmlns:a16="http://schemas.microsoft.com/office/drawing/2014/main" xmlns="" id="{1FEB9C99-CC7A-41B1-862D-08582287BFA5}"/>
                    </a:ext>
                  </a:extLst>
                </p:cNvPr>
                <p:cNvSpPr/>
                <p:nvPr/>
              </p:nvSpPr>
              <p:spPr>
                <a:xfrm>
                  <a:off x="3997778" y="310409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1" name="타원 60">
                  <a:extLst>
                    <a:ext uri="{FF2B5EF4-FFF2-40B4-BE49-F238E27FC236}">
                      <a16:creationId xmlns:a16="http://schemas.microsoft.com/office/drawing/2014/main" xmlns="" id="{4C02D55E-6C9D-4DD0-9131-E8355C14C14B}"/>
                    </a:ext>
                  </a:extLst>
                </p:cNvPr>
                <p:cNvSpPr/>
                <p:nvPr/>
              </p:nvSpPr>
              <p:spPr>
                <a:xfrm>
                  <a:off x="3869872" y="345303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2" name="타원 61">
                  <a:extLst>
                    <a:ext uri="{FF2B5EF4-FFF2-40B4-BE49-F238E27FC236}">
                      <a16:creationId xmlns:a16="http://schemas.microsoft.com/office/drawing/2014/main" xmlns="" id="{A76D109B-E951-48BE-91C1-0603DFE18461}"/>
                    </a:ext>
                  </a:extLst>
                </p:cNvPr>
                <p:cNvSpPr/>
                <p:nvPr/>
              </p:nvSpPr>
              <p:spPr>
                <a:xfrm>
                  <a:off x="4083086" y="270450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grpSp>
          <p:grpSp>
            <p:nvGrpSpPr>
              <p:cNvPr id="63" name="그룹 62">
                <a:extLst>
                  <a:ext uri="{FF2B5EF4-FFF2-40B4-BE49-F238E27FC236}">
                    <a16:creationId xmlns:a16="http://schemas.microsoft.com/office/drawing/2014/main" xmlns="" id="{409B6D5B-0AA2-41F6-B47E-EEFDB23420F7}"/>
                  </a:ext>
                </a:extLst>
              </p:cNvPr>
              <p:cNvGrpSpPr/>
              <p:nvPr/>
            </p:nvGrpSpPr>
            <p:grpSpPr>
              <a:xfrm rot="10800000">
                <a:off x="6295032" y="2348880"/>
                <a:ext cx="1453507" cy="1669474"/>
                <a:chOff x="2700336" y="2704509"/>
                <a:chExt cx="1453507" cy="1669474"/>
              </a:xfrm>
            </p:grpSpPr>
            <p:sp>
              <p:nvSpPr>
                <p:cNvPr id="64" name="타원 63">
                  <a:extLst>
                    <a:ext uri="{FF2B5EF4-FFF2-40B4-BE49-F238E27FC236}">
                      <a16:creationId xmlns:a16="http://schemas.microsoft.com/office/drawing/2014/main" xmlns="" id="{A0376D00-2DB5-4839-BED1-5C1AFA7B2627}"/>
                    </a:ext>
                  </a:extLst>
                </p:cNvPr>
                <p:cNvSpPr/>
                <p:nvPr/>
              </p:nvSpPr>
              <p:spPr>
                <a:xfrm>
                  <a:off x="2700336" y="271381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5" name="타원 64">
                  <a:extLst>
                    <a:ext uri="{FF2B5EF4-FFF2-40B4-BE49-F238E27FC236}">
                      <a16:creationId xmlns:a16="http://schemas.microsoft.com/office/drawing/2014/main" xmlns="" id="{520DD947-692D-4424-A0BB-99BCDD06695D}"/>
                    </a:ext>
                  </a:extLst>
                </p:cNvPr>
                <p:cNvSpPr/>
                <p:nvPr/>
              </p:nvSpPr>
              <p:spPr>
                <a:xfrm>
                  <a:off x="2945835" y="346343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6" name="타원 65">
                  <a:extLst>
                    <a:ext uri="{FF2B5EF4-FFF2-40B4-BE49-F238E27FC236}">
                      <a16:creationId xmlns:a16="http://schemas.microsoft.com/office/drawing/2014/main" xmlns="" id="{34BEF1EE-3226-4302-9D39-BC8A439A993C}"/>
                    </a:ext>
                  </a:extLst>
                </p:cNvPr>
                <p:cNvSpPr/>
                <p:nvPr/>
              </p:nvSpPr>
              <p:spPr>
                <a:xfrm>
                  <a:off x="3067493" y="3818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1" name="타원 100">
                  <a:extLst>
                    <a:ext uri="{FF2B5EF4-FFF2-40B4-BE49-F238E27FC236}">
                      <a16:creationId xmlns:a16="http://schemas.microsoft.com/office/drawing/2014/main" xmlns="" id="{675430EA-933C-4EFA-89AC-529EE0AA9B27}"/>
                    </a:ext>
                  </a:extLst>
                </p:cNvPr>
                <p:cNvSpPr/>
                <p:nvPr/>
              </p:nvSpPr>
              <p:spPr>
                <a:xfrm>
                  <a:off x="3407229" y="430198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2" name="타원 101">
                  <a:extLst>
                    <a:ext uri="{FF2B5EF4-FFF2-40B4-BE49-F238E27FC236}">
                      <a16:creationId xmlns:a16="http://schemas.microsoft.com/office/drawing/2014/main" xmlns="" id="{0AE5E984-223D-436A-994A-367E04BA6D06}"/>
                    </a:ext>
                  </a:extLst>
                </p:cNvPr>
                <p:cNvSpPr/>
                <p:nvPr/>
              </p:nvSpPr>
              <p:spPr>
                <a:xfrm>
                  <a:off x="3738819" y="380852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3" name="타원 102">
                  <a:extLst>
                    <a:ext uri="{FF2B5EF4-FFF2-40B4-BE49-F238E27FC236}">
                      <a16:creationId xmlns:a16="http://schemas.microsoft.com/office/drawing/2014/main" xmlns="" id="{80820627-9BE4-43BA-AD10-73504EFA0283}"/>
                    </a:ext>
                  </a:extLst>
                </p:cNvPr>
                <p:cNvSpPr/>
                <p:nvPr/>
              </p:nvSpPr>
              <p:spPr>
                <a:xfrm>
                  <a:off x="3210663" y="409155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4" name="타원 103">
                  <a:extLst>
                    <a:ext uri="{FF2B5EF4-FFF2-40B4-BE49-F238E27FC236}">
                      <a16:creationId xmlns:a16="http://schemas.microsoft.com/office/drawing/2014/main" xmlns="" id="{63F2B183-6DBA-4565-B270-67196605DE8B}"/>
                    </a:ext>
                  </a:extLst>
                </p:cNvPr>
                <p:cNvSpPr/>
                <p:nvPr/>
              </p:nvSpPr>
              <p:spPr>
                <a:xfrm>
                  <a:off x="3603173" y="409095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5" name="타원 104">
                  <a:extLst>
                    <a:ext uri="{FF2B5EF4-FFF2-40B4-BE49-F238E27FC236}">
                      <a16:creationId xmlns:a16="http://schemas.microsoft.com/office/drawing/2014/main" xmlns="" id="{0E36AA26-0D44-4EFF-8F04-F25154CA1FC2}"/>
                    </a:ext>
                  </a:extLst>
                </p:cNvPr>
                <p:cNvSpPr/>
                <p:nvPr/>
              </p:nvSpPr>
              <p:spPr>
                <a:xfrm>
                  <a:off x="2811829" y="31041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6" name="타원 105">
                  <a:extLst>
                    <a:ext uri="{FF2B5EF4-FFF2-40B4-BE49-F238E27FC236}">
                      <a16:creationId xmlns:a16="http://schemas.microsoft.com/office/drawing/2014/main" xmlns="" id="{01009C9C-3451-458B-9AC8-930F84DF07C1}"/>
                    </a:ext>
                  </a:extLst>
                </p:cNvPr>
                <p:cNvSpPr/>
                <p:nvPr/>
              </p:nvSpPr>
              <p:spPr>
                <a:xfrm>
                  <a:off x="3997778" y="310409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7" name="타원 106">
                  <a:extLst>
                    <a:ext uri="{FF2B5EF4-FFF2-40B4-BE49-F238E27FC236}">
                      <a16:creationId xmlns:a16="http://schemas.microsoft.com/office/drawing/2014/main" xmlns="" id="{94215812-568E-4DFA-93A4-D04B01815B95}"/>
                    </a:ext>
                  </a:extLst>
                </p:cNvPr>
                <p:cNvSpPr/>
                <p:nvPr/>
              </p:nvSpPr>
              <p:spPr>
                <a:xfrm>
                  <a:off x="3869872" y="345303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8" name="타원 107">
                  <a:extLst>
                    <a:ext uri="{FF2B5EF4-FFF2-40B4-BE49-F238E27FC236}">
                      <a16:creationId xmlns:a16="http://schemas.microsoft.com/office/drawing/2014/main" xmlns="" id="{0A6345D6-8464-4297-9D2F-A33D4398780D}"/>
                    </a:ext>
                  </a:extLst>
                </p:cNvPr>
                <p:cNvSpPr/>
                <p:nvPr/>
              </p:nvSpPr>
              <p:spPr>
                <a:xfrm>
                  <a:off x="4083086" y="270450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grpSp>
        </p:grpSp>
      </p:grpSp>
      <p:sp>
        <p:nvSpPr>
          <p:cNvPr id="48" name="직사각형 47">
            <a:extLst>
              <a:ext uri="{FF2B5EF4-FFF2-40B4-BE49-F238E27FC236}">
                <a16:creationId xmlns:a16="http://schemas.microsoft.com/office/drawing/2014/main" xmlns="" id="{35824C15-1C56-4CA1-B88E-BC2BC3363EE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Correlation</a:t>
            </a:r>
          </a:p>
        </p:txBody>
      </p:sp>
    </p:spTree>
    <p:extLst>
      <p:ext uri="{BB962C8B-B14F-4D97-AF65-F5344CB8AC3E}">
        <p14:creationId xmlns:p14="http://schemas.microsoft.com/office/powerpoint/2010/main" val="20187863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580046A6-8A13-4062-ABA3-869F5F1CEBEA}"/>
                  </a:ext>
                </a:extLst>
              </p:cNvPr>
              <p:cNvSpPr/>
              <p:nvPr/>
            </p:nvSpPr>
            <p:spPr>
              <a:xfrm>
                <a:off x="675071" y="1700808"/>
                <a:ext cx="8632825" cy="1745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t>
                </a:r>
                <a14:m>
                  <m:oMath xmlns:m="http://schemas.openxmlformats.org/officeDocument/2006/math">
                    <m:r>
                      <m:rPr>
                        <m:nor/>
                      </m:rPr>
                      <a:rPr lang="ko-KR" altLang="en-US" sz="1300" dirty="0">
                        <a:solidFill>
                          <a:srgbClr val="FF0000"/>
                        </a:solidFill>
                        <a:latin typeface="Cambria Math" panose="02040503050406030204" pitchFamily="18" charset="0"/>
                        <a:ea typeface="SamsungOne 400" panose="020B0503030303020204" pitchFamily="34" charset="0"/>
                      </a:rPr>
                      <m:t>𝑋</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14:m>
                  <m:oMath xmlns:m="http://schemas.openxmlformats.org/officeDocument/2006/math">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independent: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rgbClr val="FF0000"/>
                        </a:solidFill>
                        <a:latin typeface="Cambria Math" panose="02040503050406030204" pitchFamily="18"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rgbClr val="FF0000"/>
                        </a:solidFill>
                        <a:latin typeface="Cambria Math" panose="02040503050406030204" pitchFamily="18"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or</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𝑓</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rgbClr val="FF0000"/>
                        </a:solidFill>
                        <a:latin typeface="Cambria Math" panose="02040503050406030204" pitchFamily="18"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𝑓</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rgbClr val="FF0000"/>
                        </a:solidFill>
                        <a:latin typeface="Cambria Math" panose="02040503050406030204" pitchFamily="18"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𝑓</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indent="180975">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𝐶𝑜𝑣</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rgbClr val="FF0000"/>
                        </a:solidFill>
                        <a:latin typeface="Cambria Math" panose="02040503050406030204" pitchFamily="18"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rgbClr val="FF0000"/>
                        </a:solidFill>
                        <a:latin typeface="Cambria Math" panose="02040503050406030204" pitchFamily="18" charset="0"/>
                        <a:ea typeface="SamsungOne 400" panose="020B0503030303020204" pitchFamily="34" charset="0"/>
                      </a:rPr>
                      <m:t>𝑋</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rgbClr val="FF0000"/>
                        </a:solidFill>
                        <a:latin typeface="Cambria Math" panose="02040503050406030204" pitchFamily="18"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rgbClr val="FF0000"/>
                        </a:solidFill>
                        <a:latin typeface="Cambria Math" panose="02040503050406030204" pitchFamily="18"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rgbClr val="FF0000"/>
                        </a:solidFill>
                        <a:latin typeface="Cambria Math" panose="02040503050406030204" pitchFamily="18"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]=0</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indent="180975">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a:t>
                </a:r>
                <a14:m>
                  <m:oMath xmlns:m="http://schemas.openxmlformats.org/officeDocument/2006/math">
                    <m:r>
                      <m:rPr>
                        <m:nor/>
                      </m:rPr>
                      <a:rPr lang="ko-KR" altLang="en-US" sz="1600" dirty="0">
                        <a:solidFill>
                          <a:schemeClr val="tx1">
                            <a:lumMod val="85000"/>
                            <a:lumOff val="15000"/>
                          </a:schemeClr>
                        </a:solidFill>
                        <a:latin typeface="SamsungOne 400" panose="020B0503030303020204" pitchFamily="34" charset="0"/>
                        <a:ea typeface="SamsungOne 400" panose="020B0503030303020204" pitchFamily="34" charset="0"/>
                      </a:rPr>
                      <m:t>𝐶𝑜𝑟</m:t>
                    </m:r>
                    <m:r>
                      <m:rPr>
                        <m:nor/>
                      </m:rP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600" dirty="0" smtClean="0">
                        <a:solidFill>
                          <a:schemeClr val="tx1"/>
                        </a:solidFill>
                        <a:latin typeface="Cambria Math" panose="02040503050406030204" pitchFamily="18" charset="0"/>
                        <a:ea typeface="SamsungOne 400" panose="020B0503030303020204" pitchFamily="34" charset="0"/>
                      </a:rPr>
                      <m:t>𝑋</m:t>
                    </m:r>
                    <m:r>
                      <m:rPr>
                        <m:nor/>
                      </m:rPr>
                      <a:rPr lang="en-US" altLang="ko-KR" sz="1600" dirty="0" smtClean="0">
                        <a:solidFill>
                          <a:schemeClr val="tx1"/>
                        </a:solidFill>
                        <a:latin typeface="SamsungOne 400" panose="020B0503030303020204" pitchFamily="34" charset="0"/>
                        <a:ea typeface="SamsungOne 400" panose="020B0503030303020204" pitchFamily="34" charset="0"/>
                      </a:rPr>
                      <m:t>,</m:t>
                    </m:r>
                    <m:r>
                      <m:rPr>
                        <m:nor/>
                      </m:rPr>
                      <a:rPr lang="ko-KR" altLang="en-US" sz="1600" dirty="0" smtClean="0">
                        <a:solidFill>
                          <a:schemeClr val="tx1"/>
                        </a:solidFill>
                        <a:latin typeface="Cambria Math" panose="02040503050406030204" pitchFamily="18" charset="0"/>
                        <a:ea typeface="SamsungOne 400" panose="020B0503030303020204" pitchFamily="34" charset="0"/>
                      </a:rPr>
                      <m:t>𝑌</m:t>
                    </m:r>
                    <m:r>
                      <m:rPr>
                        <m:nor/>
                      </m:rP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𝐶𝑜𝑣</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𝑌</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sub>
                        </m:sSub>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𝑌</m:t>
                            </m:r>
                          </m:sub>
                        </m:sSub>
                      </m:den>
                    </m:f>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we conclude that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𝐶𝑜𝑟</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rgbClr val="FF0000"/>
                        </a:solidFill>
                        <a:latin typeface="Cambria Math" panose="02040503050406030204" pitchFamily="18"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)=0</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indent="180975">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So, independence </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always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means uncorrelatedness.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However, </a:t>
                </a:r>
                <a14:m>
                  <m:oMath xmlns:m="http://schemas.openxmlformats.org/officeDocument/2006/math">
                    <m:r>
                      <m:rPr>
                        <m:nor/>
                      </m:rPr>
                      <a:rPr lang="ko-KR" altLang="en-US" sz="1300" dirty="0" smtClean="0">
                        <a:solidFill>
                          <a:srgbClr val="FF0000"/>
                        </a:solidFill>
                        <a:latin typeface="Cambria Math" panose="02040503050406030204" pitchFamily="18" charset="0"/>
                        <a:ea typeface="SamsungOne 400" panose="020B0503030303020204" pitchFamily="34" charset="0"/>
                      </a:rPr>
                      <m:t>𝑋</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14:m>
                  <m:oMath xmlns:m="http://schemas.openxmlformats.org/officeDocument/2006/math">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being uncorrelated (*) cannot guarantee the independence all the time.</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21" name="직사각형 20">
                <a:extLst>
                  <a:ext uri="{FF2B5EF4-FFF2-40B4-BE49-F238E27FC236}">
                    <a16:creationId xmlns="" xmlns:a16="http://schemas.microsoft.com/office/drawing/2014/main" xmlns:a14="http://schemas.microsoft.com/office/drawing/2010/main" id="{580046A6-8A13-4062-ABA3-869F5F1CEBEA}"/>
                  </a:ext>
                </a:extLst>
              </p:cNvPr>
              <p:cNvSpPr>
                <a:spLocks noRot="1" noChangeAspect="1" noMove="1" noResize="1" noEditPoints="1" noAdjustHandles="1" noChangeArrowheads="1" noChangeShapeType="1" noTextEdit="1"/>
              </p:cNvSpPr>
              <p:nvPr/>
            </p:nvSpPr>
            <p:spPr>
              <a:xfrm>
                <a:off x="675071" y="1700808"/>
                <a:ext cx="8632825" cy="1745653"/>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191C6EDF-D980-4237-8FD1-9FC8119E5FCE}"/>
                  </a:ext>
                </a:extLst>
              </p:cNvPr>
              <p:cNvSpPr/>
              <p:nvPr/>
            </p:nvSpPr>
            <p:spPr>
              <a:xfrm>
                <a:off x="675071" y="345148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that is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𝐶𝑜𝑟</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rgbClr val="FF0000"/>
                        </a:solidFill>
                        <a:latin typeface="Cambria Math" panose="02040503050406030204" pitchFamily="18" charset="0"/>
                        <a:ea typeface="SamsungOne 400" panose="020B0503030303020204" pitchFamily="34" charset="0"/>
                      </a:rPr>
                      <m:t>𝑋</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rgbClr val="1429A0"/>
                        </a:solidFill>
                        <a:latin typeface="Cambria Math" panose="02040503050406030204" pitchFamily="18" charset="0"/>
                        <a:ea typeface="SamsungOne 400" panose="020B0503030303020204" pitchFamily="34" charset="0"/>
                      </a:rPr>
                      <m:t>𝑌</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)=0</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9" name="직사각형 8">
                <a:extLst>
                  <a:ext uri="{FF2B5EF4-FFF2-40B4-BE49-F238E27FC236}">
                    <a16:creationId xmlns:a16="http://schemas.microsoft.com/office/drawing/2014/main" id="{191C6EDF-D980-4237-8FD1-9FC8119E5FCE}"/>
                  </a:ext>
                </a:extLst>
              </p:cNvPr>
              <p:cNvSpPr>
                <a:spLocks noRot="1" noChangeAspect="1" noMove="1" noResize="1" noEditPoints="1" noAdjustHandles="1" noChangeArrowheads="1" noChangeShapeType="1" noTextEdit="1"/>
              </p:cNvSpPr>
              <p:nvPr/>
            </p:nvSpPr>
            <p:spPr>
              <a:xfrm>
                <a:off x="675071" y="3451488"/>
                <a:ext cx="8632825" cy="345461"/>
              </a:xfrm>
              <a:prstGeom prst="rect">
                <a:avLst/>
              </a:prstGeom>
              <a:blipFill>
                <a:blip r:embed="rId4"/>
                <a:stretch>
                  <a:fillRect l="-71"/>
                </a:stretch>
              </a:blipFill>
              <a:ln>
                <a:noFill/>
              </a:ln>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xmlns="" id="{16235647-ACFC-4480-8BE9-C655EBAB4C0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Dependence and correlation</a:t>
            </a:r>
          </a:p>
        </p:txBody>
      </p:sp>
    </p:spTree>
    <p:extLst>
      <p:ext uri="{BB962C8B-B14F-4D97-AF65-F5344CB8AC3E}">
        <p14:creationId xmlns:p14="http://schemas.microsoft.com/office/powerpoint/2010/main" val="39521985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13" name="그룹 12">
            <a:extLst>
              <a:ext uri="{FF2B5EF4-FFF2-40B4-BE49-F238E27FC236}">
                <a16:creationId xmlns:a16="http://schemas.microsoft.com/office/drawing/2014/main" xmlns="" id="{241F881B-CBD9-46E5-8DC9-1DBA9F0E6227}"/>
              </a:ext>
            </a:extLst>
          </p:cNvPr>
          <p:cNvGrpSpPr/>
          <p:nvPr/>
        </p:nvGrpSpPr>
        <p:grpSpPr>
          <a:xfrm>
            <a:off x="846956" y="1716338"/>
            <a:ext cx="8460514" cy="1253402"/>
            <a:chOff x="903506" y="2429380"/>
            <a:chExt cx="8460514" cy="1253402"/>
          </a:xfrm>
        </p:grpSpPr>
        <p:sp>
          <p:nvSpPr>
            <p:cNvPr id="14" name="사각형: 둥근 모서리 2">
              <a:extLst>
                <a:ext uri="{FF2B5EF4-FFF2-40B4-BE49-F238E27FC236}">
                  <a16:creationId xmlns:a16="http://schemas.microsoft.com/office/drawing/2014/main" xmlns="" id="{03A608EF-3C83-42BA-B70B-9901A8DDF5C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9E83936-FD25-4619-8B2C-5D3415486435}"/>
                    </a:ext>
                  </a:extLst>
                </p:cNvPr>
                <p:cNvSpPr/>
                <p:nvPr/>
              </p:nvSpPr>
              <p:spPr>
                <a:xfrm>
                  <a:off x="1279004" y="2429380"/>
                  <a:ext cx="8085016"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consider tossing two coins represented by the random variables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𝑋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𝑌</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sample space is composed of </a:t>
                  </a:r>
                  <a14:m>
                    <m:oMath xmlns:m="http://schemas.openxmlformats.org/officeDocument/2006/math">
                      <m:r>
                        <a:rPr lang="en-US" altLang="ko-KR" sz="1300" i="1" dirty="0">
                          <a:solidFill>
                            <a:schemeClr val="tx1"/>
                          </a:solidFill>
                          <a:latin typeface="Cambria Math" panose="02040503050406030204" pitchFamily="18" charset="0"/>
                        </a:rPr>
                        <m:t>𝐻𝐻</m:t>
                      </m:r>
                      <m:r>
                        <a:rPr lang="en-US" altLang="ko-KR" sz="1300" i="1" dirty="0">
                          <a:solidFill>
                            <a:schemeClr val="tx1"/>
                          </a:solidFill>
                          <a:latin typeface="Cambria Math" panose="02040503050406030204" pitchFamily="18" charset="0"/>
                        </a:rPr>
                        <m:t>, </m:t>
                      </m:r>
                      <m:r>
                        <a:rPr lang="en-US" altLang="ko-KR" sz="1300" i="1" dirty="0">
                          <a:solidFill>
                            <a:schemeClr val="tx1"/>
                          </a:solidFill>
                          <a:latin typeface="Cambria Math" panose="02040503050406030204" pitchFamily="18" charset="0"/>
                        </a:rPr>
                        <m:t>𝐻𝑇</m:t>
                      </m:r>
                      <m:r>
                        <a:rPr lang="en-US" altLang="ko-KR" sz="1300" i="1" dirty="0">
                          <a:solidFill>
                            <a:schemeClr val="tx1"/>
                          </a:solidFill>
                          <a:latin typeface="Cambria Math" panose="02040503050406030204" pitchFamily="18" charset="0"/>
                        </a:rPr>
                        <m:t>, </m:t>
                      </m:r>
                      <m:r>
                        <a:rPr lang="en-US" altLang="ko-KR" sz="1300" i="1" dirty="0">
                          <a:solidFill>
                            <a:schemeClr val="tx1"/>
                          </a:solidFill>
                          <a:latin typeface="Cambria Math" panose="02040503050406030204" pitchFamily="18" charset="0"/>
                        </a:rPr>
                        <m:t>𝑇𝐻</m:t>
                      </m:r>
                      <m:r>
                        <a:rPr lang="en-US" altLang="ko-KR" sz="1300" i="1" dirty="0">
                          <a:solidFill>
                            <a:schemeClr val="tx1"/>
                          </a:solidFill>
                          <a:latin typeface="Cambria Math" panose="02040503050406030204" pitchFamily="18" charset="0"/>
                        </a:rPr>
                        <m:t>, </m:t>
                      </m:r>
                      <m:r>
                        <a:rPr lang="en-US" altLang="ko-KR" sz="1300" i="1" dirty="0">
                          <a:solidFill>
                            <a:schemeClr val="tx1"/>
                          </a:solidFill>
                          <a:latin typeface="Cambria Math" panose="02040503050406030204" pitchFamily="18" charset="0"/>
                        </a:rPr>
                        <m:t>𝑇𝑇</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a:spcAft>
                      <a:spcPts val="800"/>
                    </a:spcAft>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The individual probability distributions are:</a:t>
                  </a:r>
                  <a:endParaRPr lang="en-US" altLang="ko-KR" sz="1600" dirty="0">
                    <a:solidFill>
                      <a:schemeClr val="tx1"/>
                    </a:solidFill>
                    <a:latin typeface="Cambria Math" panose="02040503050406030204" pitchFamily="18" charset="0"/>
                    <a:ea typeface="Cambria Math" panose="02040503050406030204" pitchFamily="18" charset="0"/>
                  </a:endParaRPr>
                </a:p>
              </p:txBody>
            </p:sp>
          </mc:Choice>
          <mc:Fallback xmlns="">
            <p:sp>
              <p:nvSpPr>
                <p:cNvPr id="15" name="직사각형 14">
                  <a:extLst>
                    <a:ext uri="{FF2B5EF4-FFF2-40B4-BE49-F238E27FC236}">
                      <a16:creationId xmlns:a16="http://schemas.microsoft.com/office/drawing/2014/main" id="{D9E83936-FD25-4619-8B2C-5D3415486435}"/>
                    </a:ext>
                  </a:extLst>
                </p:cNvPr>
                <p:cNvSpPr>
                  <a:spLocks noRot="1" noChangeAspect="1" noMove="1" noResize="1" noEditPoints="1" noAdjustHandles="1" noChangeArrowheads="1" noChangeShapeType="1" noTextEdit="1"/>
                </p:cNvSpPr>
                <p:nvPr/>
              </p:nvSpPr>
              <p:spPr>
                <a:xfrm>
                  <a:off x="1279004" y="2429380"/>
                  <a:ext cx="8085016" cy="1253402"/>
                </a:xfrm>
                <a:prstGeom prst="rect">
                  <a:avLst/>
                </a:prstGeom>
                <a:blipFill>
                  <a:blip r:embed="rId3"/>
                  <a:stretch>
                    <a:fillRect l="-151"/>
                  </a:stretch>
                </a:blipFill>
                <a:ln>
                  <a:noFill/>
                </a:ln>
              </p:spPr>
              <p:txBody>
                <a:bodyPr/>
                <a:lstStyle/>
                <a:p>
                  <a:r>
                    <a:rPr lang="ko-KR" altLang="en-US">
                      <a:noFill/>
                    </a:rPr>
                    <a:t> </a:t>
                  </a:r>
                </a:p>
              </p:txBody>
            </p:sp>
          </mc:Fallback>
        </mc:AlternateContent>
      </p:grpSp>
      <p:sp>
        <p:nvSpPr>
          <p:cNvPr id="21" name="직사각형 20">
            <a:extLst>
              <a:ext uri="{FF2B5EF4-FFF2-40B4-BE49-F238E27FC236}">
                <a16:creationId xmlns:a16="http://schemas.microsoft.com/office/drawing/2014/main" xmlns="" id="{AB4E0511-598D-4EFC-82D7-8036EE43573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Dependence and correlation</a:t>
            </a:r>
          </a:p>
        </p:txBody>
      </p:sp>
      <p:grpSp>
        <p:nvGrpSpPr>
          <p:cNvPr id="2" name="그룹 1">
            <a:extLst>
              <a:ext uri="{FF2B5EF4-FFF2-40B4-BE49-F238E27FC236}">
                <a16:creationId xmlns:a16="http://schemas.microsoft.com/office/drawing/2014/main" xmlns="" id="{0A3792D7-5A09-4B8B-A74E-FDE1CB97F47A}"/>
              </a:ext>
            </a:extLst>
          </p:cNvPr>
          <p:cNvGrpSpPr/>
          <p:nvPr/>
        </p:nvGrpSpPr>
        <p:grpSpPr>
          <a:xfrm>
            <a:off x="1351012" y="3041889"/>
            <a:ext cx="3107852" cy="2115964"/>
            <a:chOff x="4033840" y="3112368"/>
            <a:chExt cx="3107852" cy="2115964"/>
          </a:xfrm>
        </p:grpSpPr>
        <mc:AlternateContent xmlns:mc="http://schemas.openxmlformats.org/markup-compatibility/2006" xmlns:a14="http://schemas.microsoft.com/office/drawing/2010/main">
          <mc:Choice Requires="a14">
            <p:sp>
              <p:nvSpPr>
                <p:cNvPr id="18" name="Rectangle 12">
                  <a:extLst>
                    <a:ext uri="{FF2B5EF4-FFF2-40B4-BE49-F238E27FC236}">
                      <a16:creationId xmlns:a16="http://schemas.microsoft.com/office/drawing/2014/main" xmlns="" id="{03668A6B-0C0D-4988-B877-0EAF65885C26}"/>
                    </a:ext>
                  </a:extLst>
                </p:cNvPr>
                <p:cNvSpPr/>
                <p:nvPr/>
              </p:nvSpPr>
              <p:spPr>
                <a:xfrm>
                  <a:off x="4033840" y="3112368"/>
                  <a:ext cx="3107852" cy="21159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solidFill>
                            <a:latin typeface="Cambria Math" panose="02040503050406030204" pitchFamily="18" charset="0"/>
                          </a:rPr>
                          <m:t>𝑃</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𝑋</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𝐻</m:t>
                        </m:r>
                        <m:r>
                          <m:rPr>
                            <m:nor/>
                          </m:rPr>
                          <a:rPr lang="en-US" altLang="ko-KR" sz="1400" dirty="0">
                            <a:solidFill>
                              <a:schemeClr val="tx1"/>
                            </a:solidFill>
                            <a:latin typeface="Cambria Math" panose="02040503050406030204" pitchFamily="18" charset="0"/>
                            <a:ea typeface="Cambria Math" panose="02040503050406030204" pitchFamily="18" charset="0"/>
                          </a:rPr>
                          <m:t>)=</m:t>
                        </m:r>
                        <m:f>
                          <m:fPr>
                            <m:ctrlP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den>
                        </m:f>
                      </m:oMath>
                    </m:oMathPara>
                  </a14:m>
                  <a:endParaRPr lang="en-US" altLang="ko-KR" sz="1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endParaRPr>
                </a:p>
                <a:p>
                  <a:pPr>
                    <a:spcAft>
                      <a:spcPts val="8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solidFill>
                            <a:latin typeface="Cambria Math" panose="02040503050406030204" pitchFamily="18" charset="0"/>
                          </a:rPr>
                          <m:t>𝑃</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𝑋</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𝑇</m:t>
                        </m:r>
                        <m:r>
                          <m:rPr>
                            <m:nor/>
                          </m:rPr>
                          <a:rPr lang="en-US" altLang="ko-KR" sz="1400" dirty="0">
                            <a:solidFill>
                              <a:schemeClr val="tx1"/>
                            </a:solidFill>
                            <a:latin typeface="Cambria Math" panose="02040503050406030204" pitchFamily="18" charset="0"/>
                            <a:ea typeface="Cambria Math" panose="02040503050406030204" pitchFamily="18" charset="0"/>
                          </a:rPr>
                          <m:t>)= </m:t>
                        </m:r>
                        <m:f>
                          <m:fPr>
                            <m:ctrlP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den>
                        </m:f>
                      </m:oMath>
                    </m:oMathPara>
                  </a14:m>
                  <a:endParaRPr lang="en-US" altLang="ko-KR" sz="1400" dirty="0">
                    <a:solidFill>
                      <a:schemeClr val="tx1"/>
                    </a:solidFill>
                    <a:latin typeface="Cambria Math" panose="02040503050406030204" pitchFamily="18" charset="0"/>
                    <a:ea typeface="Cambria Math" panose="02040503050406030204" pitchFamily="18" charset="0"/>
                  </a:endParaRPr>
                </a:p>
                <a:p>
                  <a:pPr>
                    <a:spcAft>
                      <a:spcPts val="8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solidFill>
                            <a:latin typeface="Cambria Math" panose="02040503050406030204" pitchFamily="18" charset="0"/>
                          </a:rPr>
                          <m:t>𝑃</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𝑌</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𝐻</m:t>
                        </m:r>
                        <m:r>
                          <m:rPr>
                            <m:nor/>
                          </m:rPr>
                          <a:rPr lang="en-US" altLang="ko-KR" sz="1400" dirty="0">
                            <a:solidFill>
                              <a:schemeClr val="tx1"/>
                            </a:solidFill>
                            <a:latin typeface="Cambria Math" panose="02040503050406030204" pitchFamily="18" charset="0"/>
                            <a:ea typeface="Cambria Math" panose="02040503050406030204" pitchFamily="18" charset="0"/>
                          </a:rPr>
                          <m:t>)= </m:t>
                        </m:r>
                        <m:f>
                          <m:fPr>
                            <m:ctrlP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den>
                        </m:f>
                      </m:oMath>
                    </m:oMathPara>
                  </a14:m>
                  <a:endParaRPr lang="en-US" altLang="ko-KR" sz="1400" dirty="0">
                    <a:solidFill>
                      <a:schemeClr val="tx1"/>
                    </a:solidFill>
                    <a:latin typeface="Cambria Math" panose="02040503050406030204" pitchFamily="18" charset="0"/>
                    <a:ea typeface="Cambria Math" panose="02040503050406030204" pitchFamily="18" charset="0"/>
                  </a:endParaRPr>
                </a:p>
                <a:p>
                  <a:pPr>
                    <a:spcAft>
                      <a:spcPts val="8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solidFill>
                            <a:latin typeface="Cambria Math" panose="02040503050406030204" pitchFamily="18" charset="0"/>
                          </a:rPr>
                          <m:t>𝑃</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𝑌</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𝑇</m:t>
                        </m:r>
                        <m:r>
                          <m:rPr>
                            <m:nor/>
                          </m:rPr>
                          <a:rPr lang="en-US" altLang="ko-KR" sz="1400" dirty="0">
                            <a:solidFill>
                              <a:schemeClr val="tx1"/>
                            </a:solidFill>
                            <a:latin typeface="Cambria Math" panose="02040503050406030204" pitchFamily="18" charset="0"/>
                            <a:ea typeface="Cambria Math" panose="02040503050406030204" pitchFamily="18" charset="0"/>
                          </a:rPr>
                          <m:t>)= </m:t>
                        </m:r>
                        <m:f>
                          <m:fPr>
                            <m:ctrlP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den>
                        </m:f>
                      </m:oMath>
                    </m:oMathPara>
                  </a14:m>
                  <a:endParaRPr lang="en-US" altLang="ko-KR" sz="1400" dirty="0">
                    <a:solidFill>
                      <a:schemeClr val="tx1"/>
                    </a:solidFill>
                    <a:latin typeface="Cambria Math" panose="02040503050406030204" pitchFamily="18" charset="0"/>
                    <a:ea typeface="Cambria Math" panose="02040503050406030204" pitchFamily="18" charset="0"/>
                  </a:endParaRPr>
                </a:p>
              </p:txBody>
            </p:sp>
          </mc:Choice>
          <mc:Fallback xmlns="">
            <p:sp>
              <p:nvSpPr>
                <p:cNvPr id="18" name="Rectangle 12">
                  <a:extLst>
                    <a:ext uri="{FF2B5EF4-FFF2-40B4-BE49-F238E27FC236}">
                      <a16:creationId xmlns:a16="http://schemas.microsoft.com/office/drawing/2014/main" id="{03668A6B-0C0D-4988-B877-0EAF65885C26}"/>
                    </a:ext>
                  </a:extLst>
                </p:cNvPr>
                <p:cNvSpPr>
                  <a:spLocks noRot="1" noChangeAspect="1" noMove="1" noResize="1" noEditPoints="1" noAdjustHandles="1" noChangeArrowheads="1" noChangeShapeType="1" noTextEdit="1"/>
                </p:cNvSpPr>
                <p:nvPr/>
              </p:nvSpPr>
              <p:spPr>
                <a:xfrm>
                  <a:off x="4033840" y="2996952"/>
                  <a:ext cx="3107852" cy="2346796"/>
                </a:xfrm>
                <a:prstGeom prst="rect">
                  <a:avLst/>
                </a:prstGeom>
                <a:blipFill>
                  <a:blip r:embed="rId5"/>
                  <a:stretch>
                    <a:fillRect/>
                  </a:stretch>
                </a:blipFill>
                <a:ln>
                  <a:noFill/>
                </a:ln>
              </p:spPr>
              <p:txBody>
                <a:bodyPr/>
                <a:lstStyle/>
                <a:p>
                  <a:r>
                    <a:rPr lang="ko-KR" altLang="en-US">
                      <a:noFill/>
                    </a:rPr>
                    <a:t> </a:t>
                  </a:r>
                </a:p>
              </p:txBody>
            </p:sp>
          </mc:Fallback>
        </mc:AlternateContent>
        <p:grpSp>
          <p:nvGrpSpPr>
            <p:cNvPr id="16" name="Group 7">
              <a:extLst>
                <a:ext uri="{FF2B5EF4-FFF2-40B4-BE49-F238E27FC236}">
                  <a16:creationId xmlns:a16="http://schemas.microsoft.com/office/drawing/2014/main" xmlns="" id="{770918A8-F027-4B2B-BF91-7983F98AE096}"/>
                </a:ext>
              </a:extLst>
            </p:cNvPr>
            <p:cNvGrpSpPr/>
            <p:nvPr/>
          </p:nvGrpSpPr>
          <p:grpSpPr>
            <a:xfrm>
              <a:off x="5419466" y="3320988"/>
              <a:ext cx="624932" cy="550020"/>
              <a:chOff x="6980724" y="2388980"/>
              <a:chExt cx="825143" cy="1685973"/>
            </a:xfrm>
          </p:grpSpPr>
          <p:sp>
            <p:nvSpPr>
              <p:cNvPr id="17" name="Right Brace 8">
                <a:extLst>
                  <a:ext uri="{FF2B5EF4-FFF2-40B4-BE49-F238E27FC236}">
                    <a16:creationId xmlns:a16="http://schemas.microsoft.com/office/drawing/2014/main" xmlns="" id="{1CAE26F6-4CE9-4E7D-AEE6-D0E97184BF45}"/>
                  </a:ext>
                </a:extLst>
              </p:cNvPr>
              <p:cNvSpPr/>
              <p:nvPr/>
            </p:nvSpPr>
            <p:spPr>
              <a:xfrm>
                <a:off x="6980724" y="2388980"/>
                <a:ext cx="193427" cy="1685973"/>
              </a:xfrm>
              <a:prstGeom prst="rightBrace">
                <a:avLst>
                  <a:gd name="adj1" fmla="val 31620"/>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6372F7BF-D452-4B66-AE2A-42A4CBA60E41}"/>
                      </a:ext>
                    </a:extLst>
                  </p:cNvPr>
                  <p:cNvSpPr txBox="1"/>
                  <p:nvPr/>
                </p:nvSpPr>
                <p:spPr>
                  <a:xfrm>
                    <a:off x="7321767" y="2972523"/>
                    <a:ext cx="484100" cy="801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z="1200" dirty="0" smtClean="0">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200" dirty="0" smtClean="0">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200" i="1" dirty="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200" dirty="0">
                              <a:solidFill>
                                <a:schemeClr val="tx1">
                                  <a:lumMod val="85000"/>
                                  <a:lumOff val="15000"/>
                                </a:schemeClr>
                              </a:solidFill>
                              <a:latin typeface="Cambria Math" panose="02040503050406030204" pitchFamily="18" charset="0"/>
                              <a:ea typeface="SamsungOne 400" panose="020B0503030303020204" pitchFamily="34" charset="0"/>
                            </a:rPr>
                            <m:t>)</m:t>
                          </m:r>
                        </m:oMath>
                      </m:oMathPara>
                    </a14:m>
                    <a:endParaRPr lang="ko-KR" altLang="en-US" sz="1200" dirty="0">
                      <a:solidFill>
                        <a:schemeClr val="tx1">
                          <a:lumMod val="85000"/>
                          <a:lumOff val="15000"/>
                        </a:schemeClr>
                      </a:solidFill>
                      <a:ea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6372F7BF-D452-4B66-AE2A-42A4CBA60E41}"/>
                      </a:ext>
                    </a:extLst>
                  </p:cNvPr>
                  <p:cNvSpPr txBox="1">
                    <a:spLocks noRot="1" noChangeAspect="1" noMove="1" noResize="1" noEditPoints="1" noAdjustHandles="1" noChangeArrowheads="1" noChangeShapeType="1" noTextEdit="1"/>
                  </p:cNvSpPr>
                  <p:nvPr/>
                </p:nvSpPr>
                <p:spPr>
                  <a:xfrm>
                    <a:off x="7321767" y="2925352"/>
                    <a:ext cx="557587" cy="896255"/>
                  </a:xfrm>
                  <a:prstGeom prst="rect">
                    <a:avLst/>
                  </a:prstGeom>
                  <a:blipFill>
                    <a:blip r:embed="rId6"/>
                    <a:stretch>
                      <a:fillRect/>
                    </a:stretch>
                  </a:blipFill>
                  <a:ln>
                    <a:noFill/>
                  </a:ln>
                </p:spPr>
                <p:txBody>
                  <a:bodyPr/>
                  <a:lstStyle/>
                  <a:p>
                    <a:r>
                      <a:rPr lang="ko-KR" altLang="en-US">
                        <a:noFill/>
                      </a:rPr>
                      <a:t> </a:t>
                    </a:r>
                  </a:p>
                </p:txBody>
              </p:sp>
            </mc:Fallback>
          </mc:AlternateContent>
        </p:grpSp>
        <p:grpSp>
          <p:nvGrpSpPr>
            <p:cNvPr id="26" name="Group 7">
              <a:extLst>
                <a:ext uri="{FF2B5EF4-FFF2-40B4-BE49-F238E27FC236}">
                  <a16:creationId xmlns:a16="http://schemas.microsoft.com/office/drawing/2014/main" xmlns="" id="{6277B016-826C-49BD-A5C2-CD0DEB921DCC}"/>
                </a:ext>
              </a:extLst>
            </p:cNvPr>
            <p:cNvGrpSpPr/>
            <p:nvPr/>
          </p:nvGrpSpPr>
          <p:grpSpPr>
            <a:xfrm>
              <a:off x="5419465" y="4447835"/>
              <a:ext cx="618520" cy="550020"/>
              <a:chOff x="6980724" y="2388980"/>
              <a:chExt cx="816677" cy="1685973"/>
            </a:xfrm>
          </p:grpSpPr>
          <p:sp>
            <p:nvSpPr>
              <p:cNvPr id="27" name="Right Brace 8">
                <a:extLst>
                  <a:ext uri="{FF2B5EF4-FFF2-40B4-BE49-F238E27FC236}">
                    <a16:creationId xmlns:a16="http://schemas.microsoft.com/office/drawing/2014/main" xmlns="" id="{B3126798-455D-487D-8975-59B111F5E27C}"/>
                  </a:ext>
                </a:extLst>
              </p:cNvPr>
              <p:cNvSpPr/>
              <p:nvPr/>
            </p:nvSpPr>
            <p:spPr>
              <a:xfrm>
                <a:off x="6980724" y="2388980"/>
                <a:ext cx="193427" cy="1685973"/>
              </a:xfrm>
              <a:prstGeom prst="rightBrace">
                <a:avLst>
                  <a:gd name="adj1" fmla="val 31620"/>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xmlns="" id="{09E4087A-41D5-40C6-989C-FF8A0CB8F06F}"/>
                      </a:ext>
                    </a:extLst>
                  </p:cNvPr>
                  <p:cNvSpPr txBox="1"/>
                  <p:nvPr/>
                </p:nvSpPr>
                <p:spPr>
                  <a:xfrm>
                    <a:off x="7321767" y="2972523"/>
                    <a:ext cx="475634" cy="801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z="1200" dirty="0" smtClean="0">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200" dirty="0" smtClean="0">
                              <a:solidFill>
                                <a:schemeClr val="tx1">
                                  <a:lumMod val="85000"/>
                                  <a:lumOff val="15000"/>
                                </a:schemeClr>
                              </a:solidFill>
                              <a:latin typeface="Cambria Math" panose="02040503050406030204" pitchFamily="18" charset="0"/>
                              <a:ea typeface="SamsungOne 400" panose="020B0503030303020204" pitchFamily="34" charset="0"/>
                            </a:rPr>
                            <m:t>(</m:t>
                          </m:r>
                          <m:r>
                            <m:rPr>
                              <m:nor/>
                            </m:rPr>
                            <a:rPr lang="ko-KR" altLang="en-US" sz="1200" dirty="0"/>
                            <m:t>𝑌</m:t>
                          </m:r>
                          <m:r>
                            <a:rPr lang="en-US" altLang="ko-KR" sz="1200" dirty="0">
                              <a:solidFill>
                                <a:schemeClr val="tx1">
                                  <a:lumMod val="85000"/>
                                  <a:lumOff val="15000"/>
                                </a:schemeClr>
                              </a:solidFill>
                              <a:latin typeface="Cambria Math" panose="02040503050406030204" pitchFamily="18" charset="0"/>
                              <a:ea typeface="SamsungOne 400" panose="020B0503030303020204" pitchFamily="34" charset="0"/>
                            </a:rPr>
                            <m:t>)</m:t>
                          </m:r>
                        </m:oMath>
                      </m:oMathPara>
                    </a14:m>
                    <a:endParaRPr lang="ko-KR" altLang="en-US" sz="1200" dirty="0">
                      <a:solidFill>
                        <a:schemeClr val="tx1">
                          <a:lumMod val="85000"/>
                          <a:lumOff val="15000"/>
                        </a:schemeClr>
                      </a:solidFill>
                      <a:ea typeface="SamsungOne 400" panose="020B0503030303020204" pitchFamily="34" charset="0"/>
                    </a:endParaRPr>
                  </a:p>
                </p:txBody>
              </p:sp>
            </mc:Choice>
            <mc:Fallback xmlns="">
              <p:sp>
                <p:nvSpPr>
                  <p:cNvPr id="28" name="TextBox 27">
                    <a:extLst>
                      <a:ext uri="{FF2B5EF4-FFF2-40B4-BE49-F238E27FC236}">
                        <a16:creationId xmlns:a16="http://schemas.microsoft.com/office/drawing/2014/main" id="{09E4087A-41D5-40C6-989C-FF8A0CB8F06F}"/>
                      </a:ext>
                    </a:extLst>
                  </p:cNvPr>
                  <p:cNvSpPr txBox="1">
                    <a:spLocks noRot="1" noChangeAspect="1" noMove="1" noResize="1" noEditPoints="1" noAdjustHandles="1" noChangeArrowheads="1" noChangeShapeType="1" noTextEdit="1"/>
                  </p:cNvSpPr>
                  <p:nvPr/>
                </p:nvSpPr>
                <p:spPr>
                  <a:xfrm>
                    <a:off x="7321767" y="2925352"/>
                    <a:ext cx="557587" cy="896255"/>
                  </a:xfrm>
                  <a:prstGeom prst="rect">
                    <a:avLst/>
                  </a:prstGeom>
                  <a:blipFill>
                    <a:blip r:embed="rId7"/>
                    <a:stretch>
                      <a:fillRect/>
                    </a:stretch>
                  </a:blipFill>
                  <a:ln>
                    <a:noFill/>
                  </a:ln>
                </p:spPr>
                <p:txBody>
                  <a:bodyPr/>
                  <a:lstStyle/>
                  <a:p>
                    <a:r>
                      <a:rPr lang="ko-KR" altLang="en-US">
                        <a:noFill/>
                      </a:rPr>
                      <a:t> </a:t>
                    </a:r>
                  </a:p>
                </p:txBody>
              </p:sp>
            </mc:Fallback>
          </mc:AlternateContent>
        </p:grpSp>
      </p:grpSp>
    </p:spTree>
    <p:extLst>
      <p:ext uri="{BB962C8B-B14F-4D97-AF65-F5344CB8AC3E}">
        <p14:creationId xmlns:p14="http://schemas.microsoft.com/office/powerpoint/2010/main" val="992554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13" name="그룹 12">
            <a:extLst>
              <a:ext uri="{FF2B5EF4-FFF2-40B4-BE49-F238E27FC236}">
                <a16:creationId xmlns:a16="http://schemas.microsoft.com/office/drawing/2014/main" xmlns="" id="{241F881B-CBD9-46E5-8DC9-1DBA9F0E6227}"/>
              </a:ext>
            </a:extLst>
          </p:cNvPr>
          <p:cNvGrpSpPr/>
          <p:nvPr/>
        </p:nvGrpSpPr>
        <p:grpSpPr>
          <a:xfrm>
            <a:off x="846956" y="1716338"/>
            <a:ext cx="8460514" cy="1253402"/>
            <a:chOff x="903506" y="2429380"/>
            <a:chExt cx="8460514" cy="1253402"/>
          </a:xfrm>
        </p:grpSpPr>
        <p:sp>
          <p:nvSpPr>
            <p:cNvPr id="14" name="사각형: 둥근 모서리 2">
              <a:extLst>
                <a:ext uri="{FF2B5EF4-FFF2-40B4-BE49-F238E27FC236}">
                  <a16:creationId xmlns:a16="http://schemas.microsoft.com/office/drawing/2014/main" xmlns="" id="{03A608EF-3C83-42BA-B70B-9901A8DDF5C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9E83936-FD25-4619-8B2C-5D3415486435}"/>
                    </a:ext>
                  </a:extLst>
                </p:cNvPr>
                <p:cNvSpPr/>
                <p:nvPr/>
              </p:nvSpPr>
              <p:spPr>
                <a:xfrm>
                  <a:off x="1279004" y="2429380"/>
                  <a:ext cx="8085016"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consider tossing two coins represented by the random variables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𝑋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𝑌</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sample space is composed of </a:t>
                  </a:r>
                  <a14:m>
                    <m:oMath xmlns:m="http://schemas.openxmlformats.org/officeDocument/2006/math">
                      <m:r>
                        <a:rPr lang="en-US" altLang="ko-KR" sz="1300" i="1" dirty="0" smtClean="0">
                          <a:solidFill>
                            <a:schemeClr val="tx1"/>
                          </a:solidFill>
                          <a:latin typeface="Cambria Math" panose="02040503050406030204" pitchFamily="18" charset="0"/>
                        </a:rPr>
                        <m:t>𝐻𝐻</m:t>
                      </m:r>
                      <m:r>
                        <a:rPr lang="en-US" altLang="ko-KR" sz="1300" i="1" dirty="0" smtClean="0">
                          <a:solidFill>
                            <a:schemeClr val="tx1"/>
                          </a:solidFill>
                          <a:latin typeface="Cambria Math" panose="02040503050406030204" pitchFamily="18" charset="0"/>
                        </a:rPr>
                        <m:t>, </m:t>
                      </m:r>
                      <m:r>
                        <a:rPr lang="en-US" altLang="ko-KR" sz="1300" i="1" dirty="0" smtClean="0">
                          <a:solidFill>
                            <a:schemeClr val="tx1"/>
                          </a:solidFill>
                          <a:latin typeface="Cambria Math" panose="02040503050406030204" pitchFamily="18" charset="0"/>
                        </a:rPr>
                        <m:t>𝐻𝑇</m:t>
                      </m:r>
                      <m:r>
                        <a:rPr lang="en-US" altLang="ko-KR" sz="1300" i="1" dirty="0" smtClean="0">
                          <a:solidFill>
                            <a:schemeClr val="tx1"/>
                          </a:solidFill>
                          <a:latin typeface="Cambria Math" panose="02040503050406030204" pitchFamily="18" charset="0"/>
                        </a:rPr>
                        <m:t>, </m:t>
                      </m:r>
                      <m:r>
                        <a:rPr lang="en-US" altLang="ko-KR" sz="1300" i="1" dirty="0" smtClean="0">
                          <a:solidFill>
                            <a:schemeClr val="tx1"/>
                          </a:solidFill>
                          <a:latin typeface="Cambria Math" panose="02040503050406030204" pitchFamily="18" charset="0"/>
                        </a:rPr>
                        <m:t>𝑇𝐻</m:t>
                      </m:r>
                      <m:r>
                        <a:rPr lang="en-US" altLang="ko-KR" sz="1300" i="1" dirty="0" smtClean="0">
                          <a:solidFill>
                            <a:schemeClr val="tx1"/>
                          </a:solidFill>
                          <a:latin typeface="Cambria Math" panose="02040503050406030204" pitchFamily="18" charset="0"/>
                        </a:rPr>
                        <m:t>, </m:t>
                      </m:r>
                      <m:r>
                        <a:rPr lang="en-US" altLang="ko-KR" sz="1300" i="1" dirty="0" smtClean="0">
                          <a:solidFill>
                            <a:schemeClr val="tx1"/>
                          </a:solidFill>
                          <a:latin typeface="Cambria Math" panose="02040503050406030204" pitchFamily="18" charset="0"/>
                        </a:rPr>
                        <m:t>𝑇𝑇</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a:spcAft>
                      <a:spcPts val="800"/>
                    </a:spcAft>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In the conjoint probability, you can check that indeed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𝑋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𝑌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a:t>
                  </a:r>
                  <a:r>
                    <a:rPr lang="en-US" altLang="ko-KR" sz="1300" b="1" dirty="0">
                      <a:solidFill>
                        <a:srgbClr val="1429A0"/>
                      </a:solidFill>
                      <a:latin typeface="SamsungOne 400" panose="020B0503030303020204" pitchFamily="34" charset="0"/>
                      <a:ea typeface="SamsungOne 400" panose="020B0503030303020204" pitchFamily="34" charset="0"/>
                    </a:rPr>
                    <a:t>independent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15" name="직사각형 14">
                  <a:extLst>
                    <a:ext uri="{FF2B5EF4-FFF2-40B4-BE49-F238E27FC236}">
                      <a16:creationId xmlns:a16="http://schemas.microsoft.com/office/drawing/2014/main" id="{D9E83936-FD25-4619-8B2C-5D3415486435}"/>
                    </a:ext>
                  </a:extLst>
                </p:cNvPr>
                <p:cNvSpPr>
                  <a:spLocks noRot="1" noChangeAspect="1" noMove="1" noResize="1" noEditPoints="1" noAdjustHandles="1" noChangeArrowheads="1" noChangeShapeType="1" noTextEdit="1"/>
                </p:cNvSpPr>
                <p:nvPr/>
              </p:nvSpPr>
              <p:spPr>
                <a:xfrm>
                  <a:off x="1279004" y="2429380"/>
                  <a:ext cx="8085016" cy="1253402"/>
                </a:xfrm>
                <a:prstGeom prst="rect">
                  <a:avLst/>
                </a:prstGeom>
                <a:blipFill>
                  <a:blip r:embed="rId3"/>
                  <a:stretch>
                    <a:fillRect l="-151"/>
                  </a:stretch>
                </a:blipFill>
                <a:ln>
                  <a:noFill/>
                </a:ln>
              </p:spPr>
              <p:txBody>
                <a:bodyPr/>
                <a:lstStyle/>
                <a:p>
                  <a:r>
                    <a:rPr lang="ko-KR" altLang="en-US">
                      <a:noFill/>
                    </a:rPr>
                    <a:t> </a:t>
                  </a:r>
                </a:p>
              </p:txBody>
            </p:sp>
          </mc:Fallback>
        </mc:AlternateContent>
      </p:grpSp>
      <p:sp>
        <p:nvSpPr>
          <p:cNvPr id="11" name="직사각형 10">
            <a:extLst>
              <a:ext uri="{FF2B5EF4-FFF2-40B4-BE49-F238E27FC236}">
                <a16:creationId xmlns:a16="http://schemas.microsoft.com/office/drawing/2014/main" xmlns="" id="{748D8C5A-B6F4-443D-8025-6A2BAAFFB56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Dependence and correlation</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2C3CE96C-F71F-4835-A568-121BF90810BC}"/>
                  </a:ext>
                </a:extLst>
              </p:cNvPr>
              <p:cNvSpPr/>
              <p:nvPr/>
            </p:nvSpPr>
            <p:spPr>
              <a:xfrm>
                <a:off x="1387016" y="3041889"/>
                <a:ext cx="3528392" cy="20133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𝐻</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𝐻</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den>
                      </m:f>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𝐻</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𝐻</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𝐻</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𝑇</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den>
                      </m:f>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𝐻</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𝑇</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𝑇</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𝐻</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den>
                      </m:f>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𝑇</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𝐻</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𝑇</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𝑇</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den>
                      </m:f>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𝑇</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𝑇</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oMath>
                  </m:oMathPara>
                </a14:m>
                <a:endParaRPr lang="en-US" altLang="ko-KR" sz="14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xmlns:a14="http://schemas.microsoft.com/office/drawing/2010/main" xmlns="" id="{2C3CE96C-F71F-4835-A568-121BF90810BC}"/>
                  </a:ext>
                </a:extLst>
              </p:cNvPr>
              <p:cNvSpPr>
                <a:spLocks noRot="1" noChangeAspect="1" noMove="1" noResize="1" noEditPoints="1" noAdjustHandles="1" noChangeArrowheads="1" noChangeShapeType="1" noTextEdit="1"/>
              </p:cNvSpPr>
              <p:nvPr/>
            </p:nvSpPr>
            <p:spPr>
              <a:xfrm>
                <a:off x="1387016" y="3041889"/>
                <a:ext cx="3528392" cy="2013372"/>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5086160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a:extLst>
              <a:ext uri="{FF2B5EF4-FFF2-40B4-BE49-F238E27FC236}">
                <a16:creationId xmlns:a16="http://schemas.microsoft.com/office/drawing/2014/main" xmlns="" id="{CCED42AB-730C-474B-9158-F515D9122CF8}"/>
              </a:ext>
            </a:extLst>
          </p:cNvPr>
          <p:cNvGrpSpPr/>
          <p:nvPr/>
        </p:nvGrpSpPr>
        <p:grpSpPr>
          <a:xfrm>
            <a:off x="846956" y="1716338"/>
            <a:ext cx="8460514" cy="950755"/>
            <a:chOff x="846956" y="1716338"/>
            <a:chExt cx="8460514" cy="950755"/>
          </a:xfrm>
        </p:grpSpPr>
        <p:sp>
          <p:nvSpPr>
            <p:cNvPr id="14" name="사각형: 둥근 모서리 2">
              <a:extLst>
                <a:ext uri="{FF2B5EF4-FFF2-40B4-BE49-F238E27FC236}">
                  <a16:creationId xmlns:a16="http://schemas.microsoft.com/office/drawing/2014/main" xmlns="" id="{03A608EF-3C83-42BA-B70B-9901A8DDF5C5}"/>
                </a:ext>
              </a:extLst>
            </p:cNvPr>
            <p:cNvSpPr/>
            <p:nvPr/>
          </p:nvSpPr>
          <p:spPr>
            <a:xfrm>
              <a:off x="846956" y="177723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9E83936-FD25-4619-8B2C-5D3415486435}"/>
                    </a:ext>
                  </a:extLst>
                </p:cNvPr>
                <p:cNvSpPr/>
                <p:nvPr/>
              </p:nvSpPr>
              <p:spPr>
                <a:xfrm>
                  <a:off x="1222454" y="1716338"/>
                  <a:ext cx="8085016"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random variable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𝑋</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has equal probability 1/3 for the each one of the outcomes -1, 0, 1.</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there is another random variable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defined as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m:t>2</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 the conjoint probabilities are as following:</a:t>
                  </a:r>
                  <a:endParaRPr lang="en-US" altLang="ko-KR" sz="1300"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9E83936-FD25-4619-8B2C-5D3415486435}"/>
                    </a:ext>
                  </a:extLst>
                </p:cNvPr>
                <p:cNvSpPr>
                  <a:spLocks noRot="1" noChangeAspect="1" noMove="1" noResize="1" noEditPoints="1" noAdjustHandles="1" noChangeArrowheads="1" noChangeShapeType="1" noTextEdit="1"/>
                </p:cNvSpPr>
                <p:nvPr/>
              </p:nvSpPr>
              <p:spPr>
                <a:xfrm>
                  <a:off x="1222454" y="1716338"/>
                  <a:ext cx="8085016" cy="950755"/>
                </a:xfrm>
                <a:prstGeom prst="rect">
                  <a:avLst/>
                </a:prstGeom>
                <a:blipFill>
                  <a:blip r:embed="rId3"/>
                  <a:stretch>
                    <a:fillRect l="-151"/>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6022A2B5-8F94-41B9-9B90-AAA94738528D}"/>
                  </a:ext>
                </a:extLst>
              </p:cNvPr>
              <p:cNvSpPr/>
              <p:nvPr/>
            </p:nvSpPr>
            <p:spPr>
              <a:xfrm>
                <a:off x="1222454" y="342900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Let us calculate the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𝐶𝑜𝑟</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10" name="직사각형 9">
                <a:extLst>
                  <a:ext uri="{FF2B5EF4-FFF2-40B4-BE49-F238E27FC236}">
                    <a16:creationId xmlns:a16="http://schemas.microsoft.com/office/drawing/2014/main" id="{6022A2B5-8F94-41B9-9B90-AAA94738528D}"/>
                  </a:ext>
                </a:extLst>
              </p:cNvPr>
              <p:cNvSpPr>
                <a:spLocks noRot="1" noChangeAspect="1" noMove="1" noResize="1" noEditPoints="1" noAdjustHandles="1" noChangeArrowheads="1" noChangeShapeType="1" noTextEdit="1"/>
              </p:cNvSpPr>
              <p:nvPr/>
            </p:nvSpPr>
            <p:spPr>
              <a:xfrm>
                <a:off x="1222454" y="3429000"/>
                <a:ext cx="8085016" cy="345461"/>
              </a:xfrm>
              <a:prstGeom prst="rect">
                <a:avLst/>
              </a:prstGeom>
              <a:blipFill>
                <a:blip r:embed="rId4"/>
                <a:stretch>
                  <a:fillRect l="-151"/>
                </a:stretch>
              </a:blipFill>
              <a:ln>
                <a:noFill/>
              </a:ln>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xmlns="" id="{67C1FBDC-1BBF-4C93-9B91-29742D83E02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Dependence and correlation</a:t>
            </a:r>
          </a:p>
        </p:txBody>
      </p:sp>
      <mc:AlternateContent xmlns:mc="http://schemas.openxmlformats.org/markup-compatibility/2006" xmlns:a14="http://schemas.microsoft.com/office/drawing/2010/main">
        <mc:Choice Requires="a14">
          <p:sp>
            <p:nvSpPr>
              <p:cNvPr id="12" name="Rectangle 12">
                <a:extLst>
                  <a:ext uri="{FF2B5EF4-FFF2-40B4-BE49-F238E27FC236}">
                    <a16:creationId xmlns:a16="http://schemas.microsoft.com/office/drawing/2014/main" xmlns="" id="{890BE033-DF90-4B22-8163-73669D8E80D4}"/>
                  </a:ext>
                </a:extLst>
              </p:cNvPr>
              <p:cNvSpPr/>
              <p:nvPr/>
            </p:nvSpPr>
            <p:spPr>
              <a:xfrm>
                <a:off x="1222454" y="3831516"/>
                <a:ext cx="6084675" cy="1829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=−1)+0×</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=0)+1×</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=0)+1×</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=1)=0+1×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baseline="30000" dirty="0">
                          <a:solidFill>
                            <a:schemeClr val="tx1">
                              <a:lumMod val="85000"/>
                              <a:lumOff val="15000"/>
                            </a:schemeClr>
                          </a:solidFill>
                          <a:latin typeface="SamsungOne 400" panose="020B0503030303020204" pitchFamily="34" charset="0"/>
                          <a:ea typeface="SamsungOne 400" panose="020B0503030303020204" pitchFamily="34" charset="0"/>
                        </a:rPr>
                        <m:t>2</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baseline="30000" dirty="0">
                          <a:solidFill>
                            <a:schemeClr val="tx1">
                              <a:lumMod val="85000"/>
                              <a:lumOff val="15000"/>
                            </a:schemeClr>
                          </a:solidFill>
                          <a:latin typeface="SamsungOne 400" panose="020B0503030303020204" pitchFamily="34" charset="0"/>
                          <a:ea typeface="SamsungOne 400" panose="020B0503030303020204" pitchFamily="34" charset="0"/>
                        </a:rPr>
                        <m:t>3</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]=−1×</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=−1)+0×</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=0)+1×</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=1)=0</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en-US" altLang="ko-KR" sz="1400" dirty="0">
                          <a:solidFill>
                            <a:srgbClr val="0070C0"/>
                          </a:solidFill>
                          <a:latin typeface="SamsungOne 400" panose="020B0503030303020204" pitchFamily="34" charset="0"/>
                          <a:ea typeface="SamsungOne 400" panose="020B0503030303020204" pitchFamily="34" charset="0"/>
                        </a:rPr>
                        <m:t>So</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ko-KR" altLang="en-US" sz="1400" dirty="0">
                          <a:solidFill>
                            <a:srgbClr val="0070C0"/>
                          </a:solidFill>
                          <a:latin typeface="SamsungOne 400" panose="020B0503030303020204" pitchFamily="34" charset="0"/>
                          <a:ea typeface="SamsungOne 400" panose="020B0503030303020204" pitchFamily="34" charset="0"/>
                        </a:rPr>
                        <m:t>𝐶𝑜𝑣</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𝑋</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𝑌</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𝐸</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𝑋</m:t>
                      </m:r>
                      <m:r>
                        <m:rPr>
                          <m:nor/>
                        </m:rPr>
                        <a:rPr lang="ko-KR" altLang="en-US" sz="1400" dirty="0">
                          <a:solidFill>
                            <a:srgbClr val="0070C0"/>
                          </a:solidFill>
                          <a:latin typeface="SamsungOne 400" panose="020B0503030303020204" pitchFamily="34" charset="0"/>
                          <a:ea typeface="SamsungOne 400" panose="020B0503030303020204" pitchFamily="34" charset="0"/>
                        </a:rPr>
                        <m:t> </m:t>
                      </m:r>
                      <m:r>
                        <m:rPr>
                          <m:nor/>
                        </m:rPr>
                        <a:rPr lang="ko-KR" altLang="en-US" sz="1400" dirty="0">
                          <a:solidFill>
                            <a:srgbClr val="0070C0"/>
                          </a:solidFill>
                          <a:latin typeface="SamsungOne 400" panose="020B0503030303020204" pitchFamily="34" charset="0"/>
                          <a:ea typeface="SamsungOne 400" panose="020B0503030303020204" pitchFamily="34" charset="0"/>
                        </a:rPr>
                        <m:t>𝑌</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𝐸</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𝑋</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ko-KR" altLang="en-US" sz="1400" dirty="0">
                          <a:solidFill>
                            <a:srgbClr val="0070C0"/>
                          </a:solidFill>
                          <a:latin typeface="SamsungOne 400" panose="020B0503030303020204" pitchFamily="34" charset="0"/>
                          <a:ea typeface="SamsungOne 400" panose="020B0503030303020204" pitchFamily="34" charset="0"/>
                        </a:rPr>
                        <m:t>𝐸</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𝑌</m:t>
                      </m:r>
                      <m:r>
                        <m:rPr>
                          <m:nor/>
                        </m:rPr>
                        <a:rPr lang="en-US" altLang="ko-KR" sz="1400" dirty="0">
                          <a:solidFill>
                            <a:srgbClr val="0070C0"/>
                          </a:solidFill>
                          <a:latin typeface="SamsungOne 400" panose="020B0503030303020204" pitchFamily="34" charset="0"/>
                          <a:ea typeface="SamsungOne 400" panose="020B0503030303020204" pitchFamily="34" charset="0"/>
                        </a:rPr>
                        <m:t>]=0−0×</m:t>
                      </m:r>
                      <m:r>
                        <a:rPr lang="en-US" altLang="ko-KR" sz="1400">
                          <a:solidFill>
                            <a:srgbClr val="0070C0"/>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rgbClr val="0070C0"/>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rgbClr val="0070C0"/>
                          </a:solidFill>
                          <a:latin typeface="SamsungOne 400" panose="020B0503030303020204" pitchFamily="34" charset="0"/>
                          <a:ea typeface="SamsungOne 400" panose="020B0503030303020204" pitchFamily="34" charset="0"/>
                        </a:rPr>
                        <m:t>=0 </m:t>
                      </m:r>
                      <m:r>
                        <m:rPr>
                          <m:nor/>
                        </m:rPr>
                        <a:rPr lang="en-US" altLang="ko-KR" sz="1400" dirty="0">
                          <a:solidFill>
                            <a:srgbClr val="0070C0"/>
                          </a:solidFill>
                          <a:latin typeface="SamsungOne 700" panose="020B0803030303020204" pitchFamily="34" charset="0"/>
                          <a:ea typeface="SamsungOne 700" panose="020B0803030303020204" pitchFamily="34" charset="0"/>
                        </a:rPr>
                        <m:t>and</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ko-KR" altLang="en-US" sz="1400" dirty="0">
                          <a:solidFill>
                            <a:srgbClr val="0070C0"/>
                          </a:solidFill>
                          <a:latin typeface="SamsungOne 400" panose="020B0503030303020204" pitchFamily="34" charset="0"/>
                          <a:ea typeface="SamsungOne 400" panose="020B0503030303020204" pitchFamily="34" charset="0"/>
                        </a:rPr>
                        <m:t>𝐶𝑜𝑟</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𝑋</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𝑌</m:t>
                      </m:r>
                      <m:r>
                        <m:rPr>
                          <m:nor/>
                        </m:rPr>
                        <a:rPr lang="en-US" altLang="ko-KR" sz="1400" dirty="0">
                          <a:solidFill>
                            <a:srgbClr val="0070C0"/>
                          </a:solidFill>
                          <a:latin typeface="SamsungOne 400" panose="020B0503030303020204" pitchFamily="34" charset="0"/>
                          <a:ea typeface="SamsungOne 400" panose="020B0503030303020204" pitchFamily="34" charset="0"/>
                        </a:rPr>
                        <m:t>) = 0</m:t>
                      </m:r>
                      <m:r>
                        <m:rPr>
                          <m:nor/>
                        </m:rPr>
                        <a:rPr lang="en-US" altLang="ko-KR" sz="1400" b="0" i="0" dirty="0" smtClean="0">
                          <a:solidFill>
                            <a:srgbClr val="0070C0"/>
                          </a:solidFill>
                          <a:latin typeface="SamsungOne 400" panose="020B0503030303020204" pitchFamily="34" charset="0"/>
                          <a:ea typeface="SamsungOne 400" panose="020B0503030303020204" pitchFamily="34" charset="0"/>
                        </a:rPr>
                        <m:t>,</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en-US" altLang="ko-KR" sz="1400" dirty="0">
                          <a:solidFill>
                            <a:srgbClr val="0070C0"/>
                          </a:solidFill>
                          <a:latin typeface="SamsungOne 400" panose="020B0503030303020204" pitchFamily="34" charset="0"/>
                          <a:ea typeface="SamsungOne 400" panose="020B0503030303020204" pitchFamily="34" charset="0"/>
                        </a:rPr>
                        <m:t>too</m:t>
                      </m:r>
                      <m:r>
                        <m:rPr>
                          <m:nor/>
                        </m:rPr>
                        <a:rPr lang="en-US" altLang="ko-KR" sz="1400" dirty="0">
                          <a:solidFill>
                            <a:srgbClr val="0070C0"/>
                          </a:solidFill>
                          <a:latin typeface="SamsungOne 400" panose="020B0503030303020204" pitchFamily="34" charset="0"/>
                          <a:ea typeface="SamsungOne 400" panose="020B0503030303020204" pitchFamily="34" charset="0"/>
                        </a:rPr>
                        <m:t>.</m:t>
                      </m:r>
                    </m:oMath>
                  </m:oMathPara>
                </a14:m>
                <a:endParaRPr lang="en-US" altLang="ko-KR" sz="1400" dirty="0">
                  <a:solidFill>
                    <a:srgbClr val="0070C0"/>
                  </a:solidFill>
                  <a:latin typeface="SamsungOne 400" panose="020B0503030303020204" pitchFamily="34" charset="0"/>
                  <a:ea typeface="SamsungOne 400" panose="020B0503030303020204" pitchFamily="34" charset="0"/>
                </a:endParaRPr>
              </a:p>
            </p:txBody>
          </p:sp>
        </mc:Choice>
        <mc:Fallback xmlns="">
          <p:sp>
            <p:nvSpPr>
              <p:cNvPr id="12" name="Rectangle 12">
                <a:extLst>
                  <a:ext uri="{FF2B5EF4-FFF2-40B4-BE49-F238E27FC236}">
                    <a16:creationId xmlns="" xmlns:a16="http://schemas.microsoft.com/office/drawing/2014/main" xmlns:a14="http://schemas.microsoft.com/office/drawing/2010/main" id="{890BE033-DF90-4B22-8163-73669D8E80D4}"/>
                  </a:ext>
                </a:extLst>
              </p:cNvPr>
              <p:cNvSpPr>
                <a:spLocks noRot="1" noChangeAspect="1" noMove="1" noResize="1" noEditPoints="1" noAdjustHandles="1" noChangeArrowheads="1" noChangeShapeType="1" noTextEdit="1"/>
              </p:cNvSpPr>
              <p:nvPr/>
            </p:nvSpPr>
            <p:spPr>
              <a:xfrm>
                <a:off x="1222454" y="3831516"/>
                <a:ext cx="6084675" cy="1829732"/>
              </a:xfrm>
              <a:prstGeom prst="rect">
                <a:avLst/>
              </a:prstGeom>
              <a:blipFill rotWithShape="0">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Rectangle 12">
                <a:extLst>
                  <a:ext uri="{FF2B5EF4-FFF2-40B4-BE49-F238E27FC236}">
                    <a16:creationId xmlns:a16="http://schemas.microsoft.com/office/drawing/2014/main" xmlns="" id="{F92B2395-4319-4F3C-89C2-063D3CDCCADB}"/>
                  </a:ext>
                </a:extLst>
              </p:cNvPr>
              <p:cNvSpPr/>
              <p:nvPr/>
            </p:nvSpPr>
            <p:spPr>
              <a:xfrm>
                <a:off x="1222454" y="2685333"/>
                <a:ext cx="4975941" cy="599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  =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1,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6" name="Rectangle 12">
                <a:extLst>
                  <a:ext uri="{FF2B5EF4-FFF2-40B4-BE49-F238E27FC236}">
                    <a16:creationId xmlns:a16="http://schemas.microsoft.com/office/drawing/2014/main" xmlns:a14="http://schemas.microsoft.com/office/drawing/2010/main" xmlns="" id="{F92B2395-4319-4F3C-89C2-063D3CDCCADB}"/>
                  </a:ext>
                </a:extLst>
              </p:cNvPr>
              <p:cNvSpPr>
                <a:spLocks noRot="1" noChangeAspect="1" noMove="1" noResize="1" noEditPoints="1" noAdjustHandles="1" noChangeArrowheads="1" noChangeShapeType="1" noTextEdit="1"/>
              </p:cNvSpPr>
              <p:nvPr/>
            </p:nvSpPr>
            <p:spPr>
              <a:xfrm>
                <a:off x="1222454" y="2685333"/>
                <a:ext cx="4975941" cy="599651"/>
              </a:xfrm>
              <a:prstGeom prst="rect">
                <a:avLst/>
              </a:prstGeom>
              <a:blipFill rotWithShape="0">
                <a:blip r:embed="rId7"/>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7830178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13" name="그룹 12">
            <a:extLst>
              <a:ext uri="{FF2B5EF4-FFF2-40B4-BE49-F238E27FC236}">
                <a16:creationId xmlns:a16="http://schemas.microsoft.com/office/drawing/2014/main" xmlns="" id="{241F881B-CBD9-46E5-8DC9-1DBA9F0E6227}"/>
              </a:ext>
            </a:extLst>
          </p:cNvPr>
          <p:cNvGrpSpPr/>
          <p:nvPr/>
        </p:nvGrpSpPr>
        <p:grpSpPr>
          <a:xfrm>
            <a:off x="846956" y="1716338"/>
            <a:ext cx="8460514" cy="2070864"/>
            <a:chOff x="903506" y="2429380"/>
            <a:chExt cx="8460514" cy="2070864"/>
          </a:xfrm>
        </p:grpSpPr>
        <p:sp>
          <p:nvSpPr>
            <p:cNvPr id="14" name="사각형: 둥근 모서리 2">
              <a:extLst>
                <a:ext uri="{FF2B5EF4-FFF2-40B4-BE49-F238E27FC236}">
                  <a16:creationId xmlns:a16="http://schemas.microsoft.com/office/drawing/2014/main" xmlns="" id="{03A608EF-3C83-42BA-B70B-9901A8DDF5C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9E83936-FD25-4619-8B2C-5D3415486435}"/>
                    </a:ext>
                  </a:extLst>
                </p:cNvPr>
                <p:cNvSpPr/>
                <p:nvPr/>
              </p:nvSpPr>
              <p:spPr>
                <a:xfrm>
                  <a:off x="1279004" y="2429380"/>
                  <a:ext cx="8085016"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random variable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𝑋</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has equal probability 1/3 for the each one of the outcomes -1, 0, 1.</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there is another random variable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defined as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m:t>2</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 the conjoint probabilities are as following:</a:t>
                  </a:r>
                  <a:endParaRPr lang="en-US" altLang="ko-KR" sz="1300"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9E83936-FD25-4619-8B2C-5D3415486435}"/>
                    </a:ext>
                  </a:extLst>
                </p:cNvPr>
                <p:cNvSpPr>
                  <a:spLocks noRot="1" noChangeAspect="1" noMove="1" noResize="1" noEditPoints="1" noAdjustHandles="1" noChangeArrowheads="1" noChangeShapeType="1" noTextEdit="1"/>
                </p:cNvSpPr>
                <p:nvPr/>
              </p:nvSpPr>
              <p:spPr>
                <a:xfrm>
                  <a:off x="1279004" y="2429380"/>
                  <a:ext cx="8085016" cy="950755"/>
                </a:xfrm>
                <a:prstGeom prst="rect">
                  <a:avLst/>
                </a:prstGeom>
                <a:blipFill>
                  <a:blip r:embed="rId3"/>
                  <a:stretch>
                    <a:fillRect l="-15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390C344E-4D1F-4509-AB23-BA4173B6CAE3}"/>
                    </a:ext>
                  </a:extLst>
                </p:cNvPr>
                <p:cNvSpPr/>
                <p:nvPr/>
              </p:nvSpPr>
              <p:spPr>
                <a:xfrm>
                  <a:off x="1279004" y="4154783"/>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Now that you know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𝑋</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uncorrelated, check for the independence.</a:t>
                  </a:r>
                  <a:endParaRPr lang="en-US" altLang="ko-KR" sz="1300"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a16="http://schemas.microsoft.com/office/drawing/2014/main" id="{390C344E-4D1F-4509-AB23-BA4173B6CAE3}"/>
                    </a:ext>
                  </a:extLst>
                </p:cNvPr>
                <p:cNvSpPr>
                  <a:spLocks noRot="1" noChangeAspect="1" noMove="1" noResize="1" noEditPoints="1" noAdjustHandles="1" noChangeArrowheads="1" noChangeShapeType="1" noTextEdit="1"/>
                </p:cNvSpPr>
                <p:nvPr/>
              </p:nvSpPr>
              <p:spPr>
                <a:xfrm>
                  <a:off x="1279004" y="4154783"/>
                  <a:ext cx="8085016" cy="345461"/>
                </a:xfrm>
                <a:prstGeom prst="rect">
                  <a:avLst/>
                </a:prstGeom>
                <a:blipFill>
                  <a:blip r:embed="rId4"/>
                  <a:stretch>
                    <a:fillRect l="-151"/>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B23C907E-979C-4C97-AA46-667A64B007D9}"/>
                  </a:ext>
                </a:extLst>
              </p:cNvPr>
              <p:cNvSpPr txBox="1"/>
              <p:nvPr/>
            </p:nvSpPr>
            <p:spPr>
              <a:xfrm>
                <a:off x="1233752" y="5841268"/>
                <a:ext cx="5675147" cy="308257"/>
              </a:xfrm>
              <a:prstGeom prst="rect">
                <a:avLst/>
              </a:prstGeom>
              <a:noFill/>
              <a:ln w="12700">
                <a:noFill/>
                <a:miter lim="400000"/>
              </a:ln>
            </p:spPr>
            <p:txBody>
              <a:bodyPr wrap="square" lIns="53578" tIns="53578" rIns="53578" bIns="53578" anchor="ctr">
                <a:spAutoFit/>
              </a:bodyPr>
              <a:lstStyle>
                <a:defPPr>
                  <a:defRPr lang="ko-KR"/>
                </a:defPPr>
                <a:lvl1pPr defTabSz="821531" latinLnBrk="0">
                  <a:spcAft>
                    <a:spcPts val="0"/>
                  </a:spcAft>
                  <a:defRPr sz="1300">
                    <a:solidFill>
                      <a:prstClr val="black">
                        <a:lumMod val="85000"/>
                        <a:lumOff val="15000"/>
                      </a:prstClr>
                    </a:solidFill>
                    <a:latin typeface="SamsungOne 400" panose="020B0503030303020204" pitchFamily="34" charset="0"/>
                    <a:ea typeface="+mn-ea"/>
                    <a:cs typeface="+mn-cs"/>
                  </a:defRPr>
                </a:lvl1pPr>
              </a:lstStyle>
              <a:p>
                <a:r>
                  <a:rPr lang="en-US" altLang="ko-KR" dirty="0">
                    <a:solidFill>
                      <a:schemeClr val="tx1">
                        <a:lumMod val="85000"/>
                        <a:lumOff val="15000"/>
                      </a:schemeClr>
                    </a:solidFill>
                    <a:ea typeface="SamsungOne 400" panose="020B0503030303020204" pitchFamily="34" charset="0"/>
                    <a:cs typeface="Times New Roman" panose="02020603050405020304" pitchFamily="18" charset="0"/>
                  </a:rPr>
                  <a:t>Here, we found a case where </a:t>
                </a:r>
                <a14:m>
                  <m:oMath xmlns:m="http://schemas.openxmlformats.org/officeDocument/2006/math">
                    <m:r>
                      <a:rPr lang="en-US" altLang="ko-KR" i="1" dirty="0" smtClean="0">
                        <a:solidFill>
                          <a:srgbClr val="FF0000"/>
                        </a:solidFill>
                        <a:latin typeface="Cambria Math" panose="02040503050406030204" pitchFamily="18" charset="0"/>
                        <a:ea typeface="Noto Sans CJK KR Regular" panose="020B0500000000000000" pitchFamily="34" charset="-127"/>
                        <a:cs typeface="Times New Roman" panose="02020603050405020304" pitchFamily="18" charset="0"/>
                      </a:rPr>
                      <m:t>𝑋</m:t>
                    </m:r>
                  </m:oMath>
                </a14:m>
                <a:r>
                  <a:rPr lang="en-US" altLang="ko-KR" dirty="0">
                    <a:solidFill>
                      <a:schemeClr val="tx1">
                        <a:lumMod val="85000"/>
                        <a:lumOff val="15000"/>
                      </a:schemeClr>
                    </a:solidFill>
                    <a:ea typeface="SamsungOne 400" panose="020B0503030303020204" pitchFamily="34" charset="0"/>
                    <a:cs typeface="Times New Roman" panose="02020603050405020304" pitchFamily="18" charset="0"/>
                  </a:rPr>
                  <a:t> and </a:t>
                </a:r>
                <a14:m>
                  <m:oMath xmlns:m="http://schemas.openxmlformats.org/officeDocument/2006/math">
                    <m:r>
                      <a:rPr lang="en-US" altLang="ko-KR" i="1" dirty="0" smtClean="0">
                        <a:solidFill>
                          <a:srgbClr val="0070C0"/>
                        </a:solidFill>
                        <a:latin typeface="Cambria Math" panose="02040503050406030204" pitchFamily="18" charset="0"/>
                        <a:ea typeface="Noto Sans CJK KR Regular" panose="020B0500000000000000" pitchFamily="34" charset="-127"/>
                        <a:cs typeface="Times New Roman" panose="02020603050405020304" pitchFamily="18" charset="0"/>
                      </a:rPr>
                      <m:t>𝑌</m:t>
                    </m:r>
                  </m:oMath>
                </a14:m>
                <a:r>
                  <a:rPr lang="en-US" altLang="ko-KR" dirty="0">
                    <a:solidFill>
                      <a:schemeClr val="tx1">
                        <a:lumMod val="85000"/>
                        <a:lumOff val="15000"/>
                      </a:schemeClr>
                    </a:solidFill>
                    <a:ea typeface="SamsungOne 400" panose="020B0503030303020204" pitchFamily="34" charset="0"/>
                    <a:cs typeface="Times New Roman" panose="02020603050405020304" pitchFamily="18" charset="0"/>
                  </a:rPr>
                  <a:t> are uncorrelated but not independent!</a:t>
                </a:r>
                <a:endParaRPr lang="ko-KR" altLang="en-US" dirty="0">
                  <a:solidFill>
                    <a:schemeClr val="tx1">
                      <a:lumMod val="85000"/>
                      <a:lumOff val="15000"/>
                    </a:schemeClr>
                  </a:solidFill>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xmlns:a14="http://schemas.microsoft.com/office/drawing/2010/main" xmlns="" id="{B23C907E-979C-4C97-AA46-667A64B007D9}"/>
                  </a:ext>
                </a:extLst>
              </p:cNvPr>
              <p:cNvSpPr txBox="1">
                <a:spLocks noRot="1" noChangeAspect="1" noMove="1" noResize="1" noEditPoints="1" noAdjustHandles="1" noChangeArrowheads="1" noChangeShapeType="1" noTextEdit="1"/>
              </p:cNvSpPr>
              <p:nvPr/>
            </p:nvSpPr>
            <p:spPr>
              <a:xfrm>
                <a:off x="1233752" y="5841268"/>
                <a:ext cx="5675147" cy="308257"/>
              </a:xfrm>
              <a:prstGeom prst="rect">
                <a:avLst/>
              </a:prstGeom>
              <a:blipFill rotWithShape="0">
                <a:blip r:embed="rId5"/>
                <a:stretch>
                  <a:fillRect l="-752" b="-13725"/>
                </a:stretch>
              </a:blipFill>
              <a:ln w="12700">
                <a:noFill/>
                <a:miter lim="400000"/>
              </a:ln>
            </p:spPr>
            <p:txBody>
              <a:bodyPr/>
              <a:lstStyle/>
              <a:p>
                <a:r>
                  <a:rPr lang="ko-KR" altLang="en-US">
                    <a:noFill/>
                  </a:rPr>
                  <a:t> </a:t>
                </a:r>
              </a:p>
            </p:txBody>
          </p:sp>
        </mc:Fallback>
      </mc:AlternateContent>
      <p:sp>
        <p:nvSpPr>
          <p:cNvPr id="12" name="직사각형 11">
            <a:extLst>
              <a:ext uri="{FF2B5EF4-FFF2-40B4-BE49-F238E27FC236}">
                <a16:creationId xmlns:a16="http://schemas.microsoft.com/office/drawing/2014/main" xmlns="" id="{6E662EE7-9025-4738-923B-BF020540D8C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Dependence and correlation</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xmlns="" id="{26A71AE9-C8B4-49F9-9467-F7024D23349A}"/>
                  </a:ext>
                </a:extLst>
              </p:cNvPr>
              <p:cNvSpPr/>
              <p:nvPr/>
            </p:nvSpPr>
            <p:spPr>
              <a:xfrm>
                <a:off x="1222454" y="2685333"/>
                <a:ext cx="4845082" cy="599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  =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 =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1,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 =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0" name="Rectangle 12">
                <a:extLst>
                  <a:ext uri="{FF2B5EF4-FFF2-40B4-BE49-F238E27FC236}">
                    <a16:creationId xmlns:a16="http://schemas.microsoft.com/office/drawing/2014/main" xmlns:a14="http://schemas.microsoft.com/office/drawing/2010/main" xmlns="" id="{26A71AE9-C8B4-49F9-9467-F7024D23349A}"/>
                  </a:ext>
                </a:extLst>
              </p:cNvPr>
              <p:cNvSpPr>
                <a:spLocks noRot="1" noChangeAspect="1" noMove="1" noResize="1" noEditPoints="1" noAdjustHandles="1" noChangeArrowheads="1" noChangeShapeType="1" noTextEdit="1"/>
              </p:cNvSpPr>
              <p:nvPr/>
            </p:nvSpPr>
            <p:spPr>
              <a:xfrm>
                <a:off x="1222454" y="2685333"/>
                <a:ext cx="4845082" cy="599651"/>
              </a:xfrm>
              <a:prstGeom prst="rect">
                <a:avLst/>
              </a:prstGeom>
              <a:blipFill rotWithShape="0">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Rectangle 12">
                <a:extLst>
                  <a:ext uri="{FF2B5EF4-FFF2-40B4-BE49-F238E27FC236}">
                    <a16:creationId xmlns:a16="http://schemas.microsoft.com/office/drawing/2014/main" xmlns="" id="{F947E4A1-8FC0-498A-93BB-BE44702FA548}"/>
                  </a:ext>
                </a:extLst>
              </p:cNvPr>
              <p:cNvSpPr/>
              <p:nvPr/>
            </p:nvSpPr>
            <p:spPr>
              <a:xfrm>
                <a:off x="1233752" y="3867520"/>
                <a:ext cx="6372707" cy="1829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−1,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rgbClr val="FF0000"/>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9</m:t>
                          </m:r>
                        </m:den>
                      </m:f>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rgbClr val="FF0000"/>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=0)=</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9</m:t>
                          </m:r>
                        </m:den>
                      </m:f>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 </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 </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rgbClr val="FF0000"/>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9</m:t>
                          </m:r>
                        </m:den>
                      </m:f>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en-US" altLang="ko-KR" sz="1400" dirty="0">
                          <a:solidFill>
                            <a:srgbClr val="0070C0"/>
                          </a:solidFill>
                          <a:latin typeface="SamsungOne 400" panose="020B0503030303020204" pitchFamily="34" charset="0"/>
                          <a:ea typeface="SamsungOne 400" panose="020B0503030303020204" pitchFamily="34" charset="0"/>
                        </a:rPr>
                        <m:t>Summarizing</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ko-KR" altLang="en-US" sz="1400" dirty="0">
                          <a:solidFill>
                            <a:srgbClr val="0070C0"/>
                          </a:solidFill>
                          <a:latin typeface="SamsungOne 400" panose="020B0503030303020204" pitchFamily="34" charset="0"/>
                          <a:ea typeface="SamsungOne 400" panose="020B0503030303020204" pitchFamily="34" charset="0"/>
                        </a:rPr>
                        <m:t>𝑃</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𝑋</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𝑌</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𝑃</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𝑋</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𝑃</m:t>
                      </m:r>
                      <m:r>
                        <m:rPr>
                          <m:nor/>
                        </m:rPr>
                        <a:rPr lang="en-US" altLang="ko-KR" sz="1400" dirty="0">
                          <a:solidFill>
                            <a:srgbClr val="0070C0"/>
                          </a:solidFill>
                          <a:latin typeface="SamsungOne 400" panose="020B0503030303020204" pitchFamily="34" charset="0"/>
                          <a:ea typeface="SamsungOne 400" panose="020B0503030303020204" pitchFamily="34" charset="0"/>
                        </a:rPr>
                        <m:t>(</m:t>
                      </m:r>
                      <m:r>
                        <m:rPr>
                          <m:nor/>
                        </m:rPr>
                        <a:rPr lang="ko-KR" altLang="en-US" sz="1400" dirty="0">
                          <a:solidFill>
                            <a:srgbClr val="0070C0"/>
                          </a:solidFill>
                          <a:latin typeface="SamsungOne 400" panose="020B0503030303020204" pitchFamily="34" charset="0"/>
                          <a:ea typeface="SamsungOne 400" panose="020B0503030303020204" pitchFamily="34" charset="0"/>
                        </a:rPr>
                        <m:t>𝑌</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en-US" altLang="ko-KR" sz="1400" dirty="0">
                          <a:solidFill>
                            <a:srgbClr val="0070C0"/>
                          </a:solidFill>
                          <a:latin typeface="SamsungOne 400" panose="020B0503030303020204" pitchFamily="34" charset="0"/>
                          <a:ea typeface="SamsungOne 400" panose="020B0503030303020204" pitchFamily="34" charset="0"/>
                        </a:rPr>
                        <m:t>so</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en-US" altLang="ko-KR" sz="1400" dirty="0">
                          <a:solidFill>
                            <a:srgbClr val="0070C0"/>
                          </a:solidFill>
                          <a:latin typeface="SamsungOne 400" panose="020B0503030303020204" pitchFamily="34" charset="0"/>
                          <a:ea typeface="SamsungOne 400" panose="020B0503030303020204" pitchFamily="34" charset="0"/>
                        </a:rPr>
                        <m:t>that</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en-US" altLang="ko-KR" sz="1400" dirty="0">
                          <a:solidFill>
                            <a:srgbClr val="0070C0"/>
                          </a:solidFill>
                          <a:latin typeface="SamsungOne 400" panose="020B0503030303020204" pitchFamily="34" charset="0"/>
                          <a:ea typeface="SamsungOne 400" panose="020B0503030303020204" pitchFamily="34" charset="0"/>
                        </a:rPr>
                        <m:t>X</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en-US" altLang="ko-KR" sz="1400" dirty="0">
                          <a:solidFill>
                            <a:srgbClr val="0070C0"/>
                          </a:solidFill>
                          <a:latin typeface="SamsungOne 400" panose="020B0503030303020204" pitchFamily="34" charset="0"/>
                          <a:ea typeface="SamsungOne 400" panose="020B0503030303020204" pitchFamily="34" charset="0"/>
                        </a:rPr>
                        <m:t>and</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en-US" altLang="ko-KR" sz="1400" dirty="0">
                          <a:solidFill>
                            <a:srgbClr val="0070C0"/>
                          </a:solidFill>
                          <a:latin typeface="SamsungOne 400" panose="020B0503030303020204" pitchFamily="34" charset="0"/>
                          <a:ea typeface="SamsungOne 400" panose="020B0503030303020204" pitchFamily="34" charset="0"/>
                        </a:rPr>
                        <m:t>Y</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en-US" altLang="ko-KR" sz="1400" dirty="0">
                          <a:solidFill>
                            <a:srgbClr val="0070C0"/>
                          </a:solidFill>
                          <a:latin typeface="SamsungOne 400" panose="020B0503030303020204" pitchFamily="34" charset="0"/>
                          <a:ea typeface="SamsungOne 400" panose="020B0503030303020204" pitchFamily="34" charset="0"/>
                        </a:rPr>
                        <m:t>are</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en-US" altLang="ko-KR" sz="1400" dirty="0">
                          <a:solidFill>
                            <a:srgbClr val="0070C0"/>
                          </a:solidFill>
                          <a:latin typeface="SamsungOne 700" panose="020B0803030303020204" pitchFamily="34" charset="0"/>
                          <a:ea typeface="SamsungOne 700" panose="020B0803030303020204" pitchFamily="34" charset="0"/>
                        </a:rPr>
                        <m:t>not</m:t>
                      </m:r>
                      <m:r>
                        <m:rPr>
                          <m:nor/>
                        </m:rPr>
                        <a:rPr lang="en-US" altLang="ko-KR" sz="1400" dirty="0">
                          <a:solidFill>
                            <a:srgbClr val="0070C0"/>
                          </a:solidFill>
                          <a:latin typeface="SamsungOne 400" panose="020B0503030303020204" pitchFamily="34" charset="0"/>
                          <a:ea typeface="SamsungOne 400" panose="020B0503030303020204" pitchFamily="34" charset="0"/>
                        </a:rPr>
                        <m:t> </m:t>
                      </m:r>
                      <m:r>
                        <m:rPr>
                          <m:nor/>
                        </m:rPr>
                        <a:rPr lang="en-US" altLang="ko-KR" sz="1400" dirty="0">
                          <a:solidFill>
                            <a:srgbClr val="0070C0"/>
                          </a:solidFill>
                          <a:latin typeface="SamsungOne 400" panose="020B0503030303020204" pitchFamily="34" charset="0"/>
                          <a:ea typeface="SamsungOne 400" panose="020B0503030303020204" pitchFamily="34" charset="0"/>
                        </a:rPr>
                        <m:t>independent</m:t>
                      </m:r>
                      <m:r>
                        <m:rPr>
                          <m:nor/>
                        </m:rPr>
                        <a:rPr lang="en-US" altLang="ko-KR" sz="1400" dirty="0">
                          <a:solidFill>
                            <a:srgbClr val="0070C0"/>
                          </a:solidFill>
                          <a:latin typeface="SamsungOne 400" panose="020B0503030303020204" pitchFamily="34" charset="0"/>
                          <a:ea typeface="SamsungOne 400" panose="020B0503030303020204" pitchFamily="34" charset="0"/>
                        </a:rPr>
                        <m:t>. </m:t>
                      </m:r>
                    </m:oMath>
                  </m:oMathPara>
                </a14:m>
                <a:endParaRPr lang="en-US" altLang="ko-KR" sz="1400" dirty="0">
                  <a:solidFill>
                    <a:srgbClr val="0070C0"/>
                  </a:solidFill>
                  <a:latin typeface="SamsungOne 400" panose="020B0503030303020204" pitchFamily="34" charset="0"/>
                  <a:ea typeface="SamsungOne 400" panose="020B0503030303020204" pitchFamily="34" charset="0"/>
                </a:endParaRPr>
              </a:p>
            </p:txBody>
          </p:sp>
        </mc:Choice>
        <mc:Fallback xmlns="">
          <p:sp>
            <p:nvSpPr>
              <p:cNvPr id="16" name="Rectangle 12">
                <a:extLst>
                  <a:ext uri="{FF2B5EF4-FFF2-40B4-BE49-F238E27FC236}">
                    <a16:creationId xmlns:a16="http://schemas.microsoft.com/office/drawing/2014/main" xmlns:a14="http://schemas.microsoft.com/office/drawing/2010/main" xmlns="" id="{F947E4A1-8FC0-498A-93BB-BE44702FA548}"/>
                  </a:ext>
                </a:extLst>
              </p:cNvPr>
              <p:cNvSpPr>
                <a:spLocks noRot="1" noChangeAspect="1" noMove="1" noResize="1" noEditPoints="1" noAdjustHandles="1" noChangeArrowheads="1" noChangeShapeType="1" noTextEdit="1"/>
              </p:cNvSpPr>
              <p:nvPr/>
            </p:nvSpPr>
            <p:spPr>
              <a:xfrm>
                <a:off x="1233752" y="3867520"/>
                <a:ext cx="6372707" cy="1829732"/>
              </a:xfrm>
              <a:prstGeom prst="rect">
                <a:avLst/>
              </a:prstGeom>
              <a:blipFill rotWithShape="0">
                <a:blip r:embed="rId8"/>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575507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Probability</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660788D2-487A-4BBF-8F57-FFE7A580B9E8}"/>
                  </a:ext>
                </a:extLst>
              </p:cNvPr>
              <p:cNvSpPr/>
              <p:nvPr/>
            </p:nvSpPr>
            <p:spPr>
              <a:xfrm>
                <a:off x="4369393" y="3101827"/>
                <a:ext cx="1270183" cy="65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a:solidFill>
                                <a:schemeClr val="tx1">
                                  <a:lumMod val="85000"/>
                                  <a:lumOff val="15000"/>
                                </a:schemeClr>
                              </a:solidFill>
                              <a:latin typeface="Cambria Math" panose="02040503050406030204" pitchFamily="18" charset="0"/>
                            </a:rPr>
                            <m:t>𝐴</m:t>
                          </m:r>
                        </m:e>
                      </m:d>
                      <m:r>
                        <a:rPr lang="en-US" altLang="ko-KR" sz="1600">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a:solidFill>
                                    <a:schemeClr val="tx1">
                                      <a:lumMod val="85000"/>
                                      <a:lumOff val="15000"/>
                                    </a:schemeClr>
                                  </a:solidFill>
                                  <a:latin typeface="Cambria Math" panose="02040503050406030204" pitchFamily="18" charset="0"/>
                                </a:rPr>
                                <m:t>𝑁</m:t>
                              </m:r>
                            </m:e>
                            <m:sub>
                              <m:r>
                                <a:rPr lang="en-US" altLang="ko-KR" sz="1600">
                                  <a:solidFill>
                                    <a:schemeClr val="tx1">
                                      <a:lumMod val="85000"/>
                                      <a:lumOff val="15000"/>
                                    </a:schemeClr>
                                  </a:solidFill>
                                  <a:latin typeface="Cambria Math" panose="02040503050406030204" pitchFamily="18" charset="0"/>
                                </a:rPr>
                                <m:t>𝐴</m:t>
                              </m:r>
                            </m:sub>
                          </m:sSub>
                        </m:num>
                        <m:den>
                          <m:r>
                            <a:rPr lang="en-US" altLang="ko-KR" sz="1600">
                              <a:solidFill>
                                <a:schemeClr val="tx1">
                                  <a:lumMod val="85000"/>
                                  <a:lumOff val="15000"/>
                                </a:schemeClr>
                              </a:solidFill>
                              <a:latin typeface="Cambria Math" panose="02040503050406030204" pitchFamily="18" charset="0"/>
                            </a:rPr>
                            <m:t>𝑁</m:t>
                          </m:r>
                        </m:den>
                      </m:f>
                    </m:oMath>
                  </m:oMathPara>
                </a14:m>
                <a:endPar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660788D2-487A-4BBF-8F57-FFE7A580B9E8}"/>
                  </a:ext>
                </a:extLst>
              </p:cNvPr>
              <p:cNvSpPr>
                <a:spLocks noRot="1" noChangeAspect="1" noMove="1" noResize="1" noEditPoints="1" noAdjustHandles="1" noChangeArrowheads="1" noChangeShapeType="1" noTextEdit="1"/>
              </p:cNvSpPr>
              <p:nvPr/>
            </p:nvSpPr>
            <p:spPr>
              <a:xfrm>
                <a:off x="4369393" y="3101827"/>
                <a:ext cx="1270183" cy="654346"/>
              </a:xfrm>
              <a:prstGeom prst="rect">
                <a:avLst/>
              </a:prstGeom>
              <a:blipFill>
                <a:blip r:embed="rId3"/>
                <a:stretch>
                  <a:fillRect/>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265AAE7A-185F-4513-ADFD-649B232E56FE}"/>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Mathematical definition of probability</a:t>
            </a: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xmlns="" id="{3A76204B-18F3-4CF1-ACE4-AFDF6C8ED0B9}"/>
                  </a:ext>
                </a:extLst>
              </p:cNvPr>
              <p:cNvSpPr/>
              <p:nvPr/>
            </p:nvSpPr>
            <p:spPr>
              <a:xfrm>
                <a:off x="672016" y="2204864"/>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that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ea typeface="SamsungOne 400" panose="020B0503030303020204" pitchFamily="34" charset="0"/>
                      </a:rPr>
                      <m:t>𝑁</m:t>
                    </m:r>
                  </m:oMath>
                </a14:m>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the number of elementary events of the sample space.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that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𝑁</m:t>
                        </m:r>
                      </m:e>
                      <m:sub>
                        <m:r>
                          <a:rPr lang="en-US" altLang="ko-KR" sz="1300">
                            <a:solidFill>
                              <a:prstClr val="black">
                                <a:lumMod val="85000"/>
                                <a:lumOff val="15000"/>
                              </a:prstClr>
                            </a:solidFill>
                            <a:latin typeface="Cambria Math" panose="02040503050406030204" pitchFamily="18" charset="0"/>
                          </a:rPr>
                          <m:t>𝐴</m:t>
                        </m:r>
                      </m:sub>
                    </m:sSub>
                  </m:oMath>
                </a14:m>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the number of all possible outcomes corresponding to the event </a:t>
                </a:r>
                <a:r>
                  <a:rPr lang="ko-KR" altLang="en-US" sz="1300" dirty="0">
                    <a:solidFill>
                      <a:prstClr val="black">
                        <a:lumMod val="85000"/>
                        <a:lumOff val="15000"/>
                      </a:prstClr>
                    </a:solidFill>
                    <a:latin typeface="SamsungOne 400" panose="020B0503030303020204" pitchFamily="34" charset="0"/>
                  </a:rPr>
                  <a:t>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40" name="직사각형 39">
                <a:extLst>
                  <a:ext uri="{FF2B5EF4-FFF2-40B4-BE49-F238E27FC236}">
                    <a16:creationId xmlns:a16="http://schemas.microsoft.com/office/drawing/2014/main" id="{3A76204B-18F3-4CF1-ACE4-AFDF6C8ED0B9}"/>
                  </a:ext>
                </a:extLst>
              </p:cNvPr>
              <p:cNvSpPr>
                <a:spLocks noRot="1" noChangeAspect="1" noMove="1" noResize="1" noEditPoints="1" noAdjustHandles="1" noChangeArrowheads="1" noChangeShapeType="1" noTextEdit="1"/>
              </p:cNvSpPr>
              <p:nvPr/>
            </p:nvSpPr>
            <p:spPr>
              <a:xfrm>
                <a:off x="672016" y="2204864"/>
                <a:ext cx="8632825" cy="648108"/>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7440469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of Statistics II</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C8F3F6CD-688E-434B-87AE-2DBB73CFF391}"/>
              </a:ext>
            </a:extLst>
          </p:cNvPr>
          <p:cNvSpPr/>
          <p:nvPr/>
        </p:nvSpPr>
        <p:spPr>
          <a:xfrm>
            <a:off x="1054111" y="3929021"/>
            <a:ext cx="3897301" cy="1179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3"/>
              </a:buBlip>
              <a:tabLst/>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3.1. Descriptive Statistics</a:t>
            </a:r>
          </a:p>
          <a:p>
            <a:pPr marL="176213" indent="-176213" fontAlgn="base">
              <a:spcBef>
                <a:spcPct val="0"/>
              </a:spcBef>
              <a:spcAft>
                <a:spcPts val="1000"/>
              </a:spcAft>
              <a:buSzPct val="120000"/>
              <a:buBlip>
                <a:blip r:embed="rId4"/>
              </a:buBlip>
              <a:defRPr/>
            </a:pPr>
            <a:r>
              <a:rPr lang="en-US" altLang="ko-KR" sz="2000" dirty="0">
                <a:solidFill>
                  <a:srgbClr val="A6A6A6"/>
                </a:solidFill>
                <a:latin typeface="SamsungOne 400" panose="020B0503030303020204" pitchFamily="34" charset="0"/>
                <a:ea typeface="SamsungOne 400" panose="020B0503030303020204" pitchFamily="34" charset="0"/>
              </a:rPr>
              <a:t>3.2. Central Limit Theorem</a:t>
            </a:r>
          </a:p>
          <a:p>
            <a:pPr marL="176213" indent="-176213" fontAlgn="base">
              <a:spcBef>
                <a:spcPct val="0"/>
              </a:spcBef>
              <a:spcAft>
                <a:spcPts val="1000"/>
              </a:spcAft>
              <a:buSzPct val="120000"/>
              <a:buBlip>
                <a:blip r:embed="rId4"/>
              </a:buBlip>
              <a:defRPr/>
            </a:pPr>
            <a:r>
              <a:rPr lang="en-US" altLang="ko-KR" sz="2000" dirty="0">
                <a:solidFill>
                  <a:srgbClr val="A6A6A6"/>
                </a:solidFill>
                <a:latin typeface="SamsungOne 400" panose="020B0503030303020204" pitchFamily="34" charset="0"/>
                <a:ea typeface="SamsungOne 400" panose="020B0503030303020204" pitchFamily="34" charset="0"/>
              </a:rPr>
              <a:t>3.3. Estimation Theory</a:t>
            </a:r>
          </a:p>
        </p:txBody>
      </p:sp>
    </p:spTree>
    <p:extLst>
      <p:ext uri="{BB962C8B-B14F-4D97-AF65-F5344CB8AC3E}">
        <p14:creationId xmlns:p14="http://schemas.microsoft.com/office/powerpoint/2010/main" val="37272769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Population vs. Sample</a:t>
            </a:r>
          </a:p>
        </p:txBody>
      </p:sp>
      <p:sp>
        <p:nvSpPr>
          <p:cNvPr id="40" name="직사각형 39">
            <a:extLst>
              <a:ext uri="{FF2B5EF4-FFF2-40B4-BE49-F238E27FC236}">
                <a16:creationId xmlns:a16="http://schemas.microsoft.com/office/drawing/2014/main" xmlns="" id="{3A76204B-18F3-4CF1-ACE4-AFDF6C8ED0B9}"/>
              </a:ext>
            </a:extLst>
          </p:cNvPr>
          <p:cNvSpPr/>
          <p:nvPr/>
        </p:nvSpPr>
        <p:spPr>
          <a:xfrm>
            <a:off x="675071" y="22194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Whole data set is subject to the analysis. It can be real or conceptual.</a:t>
            </a:r>
          </a:p>
        </p:txBody>
      </p:sp>
      <p:sp>
        <p:nvSpPr>
          <p:cNvPr id="16" name="직사각형 15">
            <a:extLst>
              <a:ext uri="{FF2B5EF4-FFF2-40B4-BE49-F238E27FC236}">
                <a16:creationId xmlns:a16="http://schemas.microsoft.com/office/drawing/2014/main" xmlns="" id="{C5CA8154-703F-4AC8-8AB1-2FD53225D47E}"/>
              </a:ext>
            </a:extLst>
          </p:cNvPr>
          <p:cNvSpPr/>
          <p:nvPr/>
        </p:nvSpPr>
        <p:spPr>
          <a:xfrm>
            <a:off x="675071" y="3143015"/>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subset of the population.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analyze samples because the population is hard or impossible to reach.</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would like to draw conclusions about the population using its samples. </a:t>
            </a:r>
          </a:p>
        </p:txBody>
      </p:sp>
      <p:grpSp>
        <p:nvGrpSpPr>
          <p:cNvPr id="17" name="그룹 16">
            <a:extLst>
              <a:ext uri="{FF2B5EF4-FFF2-40B4-BE49-F238E27FC236}">
                <a16:creationId xmlns:a16="http://schemas.microsoft.com/office/drawing/2014/main" xmlns="" id="{04D57FAC-F03B-4DAE-8902-D405FAC8CB3A}"/>
              </a:ext>
            </a:extLst>
          </p:cNvPr>
          <p:cNvGrpSpPr/>
          <p:nvPr/>
        </p:nvGrpSpPr>
        <p:grpSpPr>
          <a:xfrm>
            <a:off x="6886366" y="1881743"/>
            <a:ext cx="2251589" cy="2199555"/>
            <a:chOff x="6880016" y="2179877"/>
            <a:chExt cx="2251589" cy="2199555"/>
          </a:xfrm>
        </p:grpSpPr>
        <p:sp>
          <p:nvSpPr>
            <p:cNvPr id="18" name="타원 17">
              <a:extLst>
                <a:ext uri="{FF2B5EF4-FFF2-40B4-BE49-F238E27FC236}">
                  <a16:creationId xmlns:a16="http://schemas.microsoft.com/office/drawing/2014/main" xmlns="" id="{1980D5C8-1712-4CEF-B5FF-2D4616EBCF2D}"/>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95056A79-C36D-426C-90FF-F05DBC511277}"/>
                    </a:ext>
                  </a:extLst>
                </p:cNvPr>
                <p:cNvSpPr txBox="1"/>
                <p:nvPr/>
              </p:nvSpPr>
              <p:spPr>
                <a:xfrm>
                  <a:off x="8497649" y="2179877"/>
                  <a:ext cx="633956" cy="215444"/>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𝑆𝑎𝑚𝑝𝑙𝑒</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xmlns:a14="http://schemas.microsoft.com/office/drawing/2010/main" xmlns="" id="{8D3D689A-5E63-429E-89E2-9F7E90E65DEB}"/>
                    </a:ext>
                  </a:extLst>
                </p:cNvPr>
                <p:cNvSpPr txBox="1">
                  <a:spLocks noRot="1" noChangeAspect="1" noMove="1" noResize="1" noEditPoints="1" noAdjustHandles="1" noChangeArrowheads="1" noChangeShapeType="1" noTextEdit="1"/>
                </p:cNvSpPr>
                <p:nvPr/>
              </p:nvSpPr>
              <p:spPr>
                <a:xfrm>
                  <a:off x="8497649" y="2179877"/>
                  <a:ext cx="633956" cy="215444"/>
                </a:xfrm>
                <a:prstGeom prst="rect">
                  <a:avLst/>
                </a:prstGeom>
                <a:blipFill rotWithShape="0">
                  <a:blip r:embed="rId3"/>
                  <a:stretch>
                    <a:fillRect l="-962"/>
                  </a:stretch>
                </a:blipFill>
              </p:spPr>
              <p:txBody>
                <a:bodyPr/>
                <a:lstStyle/>
                <a:p>
                  <a:r>
                    <a:rPr lang="ko-KR" altLang="en-US">
                      <a:noFill/>
                    </a:rPr>
                    <a:t> </a:t>
                  </a:r>
                </a:p>
              </p:txBody>
            </p:sp>
          </mc:Fallback>
        </mc:AlternateContent>
        <p:sp>
          <p:nvSpPr>
            <p:cNvPr id="20" name="타원 19">
              <a:extLst>
                <a:ext uri="{FF2B5EF4-FFF2-40B4-BE49-F238E27FC236}">
                  <a16:creationId xmlns:a16="http://schemas.microsoft.com/office/drawing/2014/main" xmlns="" id="{A5359469-63B6-484D-AA45-32C9A81CBB4B}"/>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368D6E40-F695-4CDE-BC7F-73FB6D196A6F}"/>
                    </a:ext>
                  </a:extLst>
                </p:cNvPr>
                <p:cNvSpPr txBox="1"/>
                <p:nvPr/>
              </p:nvSpPr>
              <p:spPr>
                <a:xfrm>
                  <a:off x="7353886" y="4163988"/>
                  <a:ext cx="932819" cy="215444"/>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𝑃𝑜𝑝𝑢𝑙𝑎𝑡𝑖𝑜𝑛</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xmlns:a14="http://schemas.microsoft.com/office/drawing/2010/main" xmlns="" id="{8D3D689A-5E63-429E-89E2-9F7E90E65DEB}"/>
                    </a:ext>
                  </a:extLst>
                </p:cNvPr>
                <p:cNvSpPr txBox="1">
                  <a:spLocks noRot="1" noChangeAspect="1" noMove="1" noResize="1" noEditPoints="1" noAdjustHandles="1" noChangeArrowheads="1" noChangeShapeType="1" noTextEdit="1"/>
                </p:cNvSpPr>
                <p:nvPr/>
              </p:nvSpPr>
              <p:spPr>
                <a:xfrm>
                  <a:off x="7353886" y="4163988"/>
                  <a:ext cx="932819" cy="215444"/>
                </a:xfrm>
                <a:prstGeom prst="rect">
                  <a:avLst/>
                </a:prstGeom>
                <a:blipFill rotWithShape="0">
                  <a:blip r:embed="rId4"/>
                  <a:stretch>
                    <a:fillRect/>
                  </a:stretch>
                </a:blipFill>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xmlns="" id="{E5450DBF-B943-4832-8358-B63245BCD858}"/>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0" name="타원 29">
              <a:extLst>
                <a:ext uri="{FF2B5EF4-FFF2-40B4-BE49-F238E27FC236}">
                  <a16:creationId xmlns:a16="http://schemas.microsoft.com/office/drawing/2014/main" xmlns="" id="{838F1E2D-CE80-4595-AFB5-A49F19AAC146}"/>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1" name="타원 30">
              <a:extLst>
                <a:ext uri="{FF2B5EF4-FFF2-40B4-BE49-F238E27FC236}">
                  <a16:creationId xmlns:a16="http://schemas.microsoft.com/office/drawing/2014/main" xmlns="" id="{0D5AB65B-E164-4D5D-9540-B6B7CC9181CD}"/>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2" name="타원 31">
              <a:extLst>
                <a:ext uri="{FF2B5EF4-FFF2-40B4-BE49-F238E27FC236}">
                  <a16:creationId xmlns:a16="http://schemas.microsoft.com/office/drawing/2014/main" xmlns="" id="{85CCA837-816A-4311-8568-AE0D473FADD0}"/>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3" name="타원 32">
              <a:extLst>
                <a:ext uri="{FF2B5EF4-FFF2-40B4-BE49-F238E27FC236}">
                  <a16:creationId xmlns:a16="http://schemas.microsoft.com/office/drawing/2014/main" xmlns="" id="{3B710060-565E-4429-85BD-AAC0BCE1C3C0}"/>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4" name="타원 33">
              <a:extLst>
                <a:ext uri="{FF2B5EF4-FFF2-40B4-BE49-F238E27FC236}">
                  <a16:creationId xmlns:a16="http://schemas.microsoft.com/office/drawing/2014/main" xmlns="" id="{9B3A5B38-8AC1-408F-953D-8AC69E9CCF22}"/>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5" name="타원 34">
              <a:extLst>
                <a:ext uri="{FF2B5EF4-FFF2-40B4-BE49-F238E27FC236}">
                  <a16:creationId xmlns:a16="http://schemas.microsoft.com/office/drawing/2014/main" xmlns="" id="{175B5C26-3F90-46AA-B0C0-04DDCE26B0E9}"/>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6" name="타원 35">
              <a:extLst>
                <a:ext uri="{FF2B5EF4-FFF2-40B4-BE49-F238E27FC236}">
                  <a16:creationId xmlns:a16="http://schemas.microsoft.com/office/drawing/2014/main" xmlns="" id="{1628BFE2-7E49-43AE-AEC9-F3A4074F6C43}"/>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7" name="타원 36">
              <a:extLst>
                <a:ext uri="{FF2B5EF4-FFF2-40B4-BE49-F238E27FC236}">
                  <a16:creationId xmlns:a16="http://schemas.microsoft.com/office/drawing/2014/main" xmlns="" id="{2FE01EEE-41FC-4B59-B1A8-4BCEFC913893}"/>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8" name="타원 37">
              <a:extLst>
                <a:ext uri="{FF2B5EF4-FFF2-40B4-BE49-F238E27FC236}">
                  <a16:creationId xmlns:a16="http://schemas.microsoft.com/office/drawing/2014/main" xmlns="" id="{92468470-2DF9-4249-838A-20C333221DF1}"/>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9" name="타원 38">
              <a:extLst>
                <a:ext uri="{FF2B5EF4-FFF2-40B4-BE49-F238E27FC236}">
                  <a16:creationId xmlns:a16="http://schemas.microsoft.com/office/drawing/2014/main" xmlns="" id="{459E1690-0AAD-4ACD-B8D5-4C0A0AD33FA8}"/>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1" name="타원 40">
              <a:extLst>
                <a:ext uri="{FF2B5EF4-FFF2-40B4-BE49-F238E27FC236}">
                  <a16:creationId xmlns:a16="http://schemas.microsoft.com/office/drawing/2014/main" xmlns="" id="{A8070BC5-3056-4AC1-9C33-4F62833F1FD8}"/>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2" name="타원 41">
              <a:extLst>
                <a:ext uri="{FF2B5EF4-FFF2-40B4-BE49-F238E27FC236}">
                  <a16:creationId xmlns:a16="http://schemas.microsoft.com/office/drawing/2014/main" xmlns="" id="{4A9C6DE0-6353-434E-BCB4-EF97906EC430}"/>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3" name="타원 42">
              <a:extLst>
                <a:ext uri="{FF2B5EF4-FFF2-40B4-BE49-F238E27FC236}">
                  <a16:creationId xmlns:a16="http://schemas.microsoft.com/office/drawing/2014/main" xmlns="" id="{36AC713F-D884-4522-A0DB-D9931D9F07C3}"/>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4" name="타원 43">
              <a:extLst>
                <a:ext uri="{FF2B5EF4-FFF2-40B4-BE49-F238E27FC236}">
                  <a16:creationId xmlns:a16="http://schemas.microsoft.com/office/drawing/2014/main" xmlns="" id="{7866289E-08BE-43CA-BDA1-2B1A4C77680F}"/>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5" name="타원 44">
              <a:extLst>
                <a:ext uri="{FF2B5EF4-FFF2-40B4-BE49-F238E27FC236}">
                  <a16:creationId xmlns:a16="http://schemas.microsoft.com/office/drawing/2014/main" xmlns="" id="{A3687FF7-0257-459E-B37C-1A2A3F98EBE0}"/>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6" name="타원 45">
              <a:extLst>
                <a:ext uri="{FF2B5EF4-FFF2-40B4-BE49-F238E27FC236}">
                  <a16:creationId xmlns:a16="http://schemas.microsoft.com/office/drawing/2014/main" xmlns="" id="{52EAA126-5251-46AA-932D-CBCB46BB11C0}"/>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7" name="타원 46">
              <a:extLst>
                <a:ext uri="{FF2B5EF4-FFF2-40B4-BE49-F238E27FC236}">
                  <a16:creationId xmlns:a16="http://schemas.microsoft.com/office/drawing/2014/main" xmlns="" id="{0FB28025-7F0E-470D-8E32-875635E3F2B9}"/>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8" name="타원 47">
              <a:extLst>
                <a:ext uri="{FF2B5EF4-FFF2-40B4-BE49-F238E27FC236}">
                  <a16:creationId xmlns:a16="http://schemas.microsoft.com/office/drawing/2014/main" xmlns="" id="{9F9F0811-EAB6-4EA5-9196-75C48FA95F99}"/>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9" name="타원 48">
              <a:extLst>
                <a:ext uri="{FF2B5EF4-FFF2-40B4-BE49-F238E27FC236}">
                  <a16:creationId xmlns:a16="http://schemas.microsoft.com/office/drawing/2014/main" xmlns="" id="{22C3EEA0-B7C5-4B39-9D83-EE2F112E43F9}"/>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0" name="타원 49">
              <a:extLst>
                <a:ext uri="{FF2B5EF4-FFF2-40B4-BE49-F238E27FC236}">
                  <a16:creationId xmlns:a16="http://schemas.microsoft.com/office/drawing/2014/main" xmlns="" id="{A58A169C-B9B2-49C3-B675-D334D775C36A}"/>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1" name="타원 50">
              <a:extLst>
                <a:ext uri="{FF2B5EF4-FFF2-40B4-BE49-F238E27FC236}">
                  <a16:creationId xmlns:a16="http://schemas.microsoft.com/office/drawing/2014/main" xmlns="" id="{208484AB-A316-4D85-A98C-CB0BB745C7AF}"/>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2" name="타원 51">
              <a:extLst>
                <a:ext uri="{FF2B5EF4-FFF2-40B4-BE49-F238E27FC236}">
                  <a16:creationId xmlns:a16="http://schemas.microsoft.com/office/drawing/2014/main" xmlns="" id="{0B6F74CD-2B52-4EF9-9CC5-80EBB2123B21}"/>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3" name="타원 52">
              <a:extLst>
                <a:ext uri="{FF2B5EF4-FFF2-40B4-BE49-F238E27FC236}">
                  <a16:creationId xmlns:a16="http://schemas.microsoft.com/office/drawing/2014/main" xmlns="" id="{643AD83C-A29B-4CC9-B140-6CF990805BA8}"/>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4" name="타원 53">
              <a:extLst>
                <a:ext uri="{FF2B5EF4-FFF2-40B4-BE49-F238E27FC236}">
                  <a16:creationId xmlns:a16="http://schemas.microsoft.com/office/drawing/2014/main" xmlns="" id="{067B1FD3-D48A-4DEA-81B4-DC839987F372}"/>
                </a:ext>
              </a:extLst>
            </p:cNvPr>
            <p:cNvSpPr/>
            <p:nvPr/>
          </p:nvSpPr>
          <p:spPr>
            <a:xfrm>
              <a:off x="7847940" y="36526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5" name="타원 54">
              <a:extLst>
                <a:ext uri="{FF2B5EF4-FFF2-40B4-BE49-F238E27FC236}">
                  <a16:creationId xmlns:a16="http://schemas.microsoft.com/office/drawing/2014/main" xmlns="" id="{7A2E32B5-7B6E-434F-9486-BF7BE5F8D44B}"/>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6" name="타원 55">
              <a:extLst>
                <a:ext uri="{FF2B5EF4-FFF2-40B4-BE49-F238E27FC236}">
                  <a16:creationId xmlns:a16="http://schemas.microsoft.com/office/drawing/2014/main" xmlns="" id="{421728E3-7FC8-4A5B-BB0A-7CADF2BD5A75}"/>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7" name="타원 56">
              <a:extLst>
                <a:ext uri="{FF2B5EF4-FFF2-40B4-BE49-F238E27FC236}">
                  <a16:creationId xmlns:a16="http://schemas.microsoft.com/office/drawing/2014/main" xmlns="" id="{065B92BD-D812-43FA-8AE1-59EBEB64E21A}"/>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화살표 연결선 57">
              <a:extLst>
                <a:ext uri="{FF2B5EF4-FFF2-40B4-BE49-F238E27FC236}">
                  <a16:creationId xmlns:a16="http://schemas.microsoft.com/office/drawing/2014/main" xmlns="" id="{EB3BA1E8-83EB-46C0-B260-7D75EAB7F801}"/>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직사각형 58">
            <a:extLst>
              <a:ext uri="{FF2B5EF4-FFF2-40B4-BE49-F238E27FC236}">
                <a16:creationId xmlns:a16="http://schemas.microsoft.com/office/drawing/2014/main" xmlns="" id="{E092BDA5-8321-4992-8BB2-652C5D7F272C}"/>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Population</a:t>
            </a:r>
          </a:p>
        </p:txBody>
      </p:sp>
      <p:sp>
        <p:nvSpPr>
          <p:cNvPr id="60" name="직사각형 59">
            <a:extLst>
              <a:ext uri="{FF2B5EF4-FFF2-40B4-BE49-F238E27FC236}">
                <a16:creationId xmlns:a16="http://schemas.microsoft.com/office/drawing/2014/main" xmlns="" id="{E7903AFC-F60C-4266-A60A-62EA342E54C9}"/>
              </a:ext>
            </a:extLst>
          </p:cNvPr>
          <p:cNvSpPr/>
          <p:nvPr/>
        </p:nvSpPr>
        <p:spPr>
          <a:xfrm>
            <a:off x="558800" y="278966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Sample</a:t>
            </a:r>
          </a:p>
        </p:txBody>
      </p:sp>
    </p:spTree>
    <p:extLst>
      <p:ext uri="{BB962C8B-B14F-4D97-AF65-F5344CB8AC3E}">
        <p14:creationId xmlns:p14="http://schemas.microsoft.com/office/powerpoint/2010/main" val="8738757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Descriptive vs. Inferential</a:t>
            </a:r>
          </a:p>
        </p:txBody>
      </p:sp>
      <p:sp>
        <p:nvSpPr>
          <p:cNvPr id="40" name="직사각형 39">
            <a:extLst>
              <a:ext uri="{FF2B5EF4-FFF2-40B4-BE49-F238E27FC236}">
                <a16:creationId xmlns:a16="http://schemas.microsoft.com/office/drawing/2014/main" xmlns="" id="{3A76204B-18F3-4CF1-ACE4-AFDF6C8ED0B9}"/>
              </a:ext>
            </a:extLst>
          </p:cNvPr>
          <p:cNvSpPr/>
          <p:nvPr/>
        </p:nvSpPr>
        <p:spPr>
          <a:xfrm>
            <a:off x="675071" y="2219443"/>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summarizes the data without generalization as a primary goal.</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extracts the properties of data as sample statistics.</a:t>
            </a:r>
          </a:p>
        </p:txBody>
      </p:sp>
      <p:sp>
        <p:nvSpPr>
          <p:cNvPr id="16" name="직사각형 15">
            <a:extLst>
              <a:ext uri="{FF2B5EF4-FFF2-40B4-BE49-F238E27FC236}">
                <a16:creationId xmlns:a16="http://schemas.microsoft.com/office/drawing/2014/main" xmlns="" id="{C5CA8154-703F-4AC8-8AB1-2FD53225D47E}"/>
              </a:ext>
            </a:extLst>
          </p:cNvPr>
          <p:cNvSpPr/>
          <p:nvPr/>
        </p:nvSpPr>
        <p:spPr>
          <a:xfrm>
            <a:off x="675071" y="334256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analysis of the samples with the purpose of making generalized statements about the population.</a:t>
            </a:r>
          </a:p>
        </p:txBody>
      </p:sp>
      <p:sp>
        <p:nvSpPr>
          <p:cNvPr id="17" name="직사각형 16">
            <a:extLst>
              <a:ext uri="{FF2B5EF4-FFF2-40B4-BE49-F238E27FC236}">
                <a16:creationId xmlns:a16="http://schemas.microsoft.com/office/drawing/2014/main" xmlns="" id="{7C30AA9C-AA4F-4D61-AD23-45E0930D0A04}"/>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Descriptive statistics </a:t>
            </a:r>
          </a:p>
        </p:txBody>
      </p:sp>
      <p:sp>
        <p:nvSpPr>
          <p:cNvPr id="18" name="직사각형 17">
            <a:extLst>
              <a:ext uri="{FF2B5EF4-FFF2-40B4-BE49-F238E27FC236}">
                <a16:creationId xmlns:a16="http://schemas.microsoft.com/office/drawing/2014/main" xmlns="" id="{DE9298D3-196E-4EDB-AD8B-454722A86B7D}"/>
              </a:ext>
            </a:extLst>
          </p:cNvPr>
          <p:cNvSpPr/>
          <p:nvPr/>
        </p:nvSpPr>
        <p:spPr>
          <a:xfrm>
            <a:off x="558800" y="300974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Inferential statistics</a:t>
            </a:r>
          </a:p>
        </p:txBody>
      </p:sp>
      <p:sp>
        <p:nvSpPr>
          <p:cNvPr id="19" name="직사각형 18">
            <a:extLst>
              <a:ext uri="{FF2B5EF4-FFF2-40B4-BE49-F238E27FC236}">
                <a16:creationId xmlns:a16="http://schemas.microsoft.com/office/drawing/2014/main" xmlns="" id="{C3720B9B-A23D-4156-97B2-47142EE1B892}"/>
              </a:ext>
            </a:extLst>
          </p:cNvPr>
          <p:cNvSpPr/>
          <p:nvPr/>
        </p:nvSpPr>
        <p:spPr>
          <a:xfrm>
            <a:off x="558800" y="3861628"/>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main difference between descriptive and inferential statistics lies in the goal. </a:t>
            </a:r>
          </a:p>
        </p:txBody>
      </p:sp>
    </p:spTree>
    <p:extLst>
      <p:ext uri="{BB962C8B-B14F-4D97-AF65-F5344CB8AC3E}">
        <p14:creationId xmlns:p14="http://schemas.microsoft.com/office/powerpoint/2010/main" val="7387034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Descriptive Statistics </a:t>
            </a: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xmlns="" id="{3A76204B-18F3-4CF1-ACE4-AFDF6C8ED0B9}"/>
                  </a:ext>
                </a:extLst>
              </p:cNvPr>
              <p:cNvSpPr/>
              <p:nvPr/>
            </p:nvSpPr>
            <p:spPr>
              <a:xfrm>
                <a:off x="675071" y="2219443"/>
                <a:ext cx="8632825" cy="2569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Mean value: </a:t>
                </a:r>
                <a14:m>
                  <m:oMath xmlns:m="http://schemas.openxmlformats.org/officeDocument/2006/math">
                    <m:acc>
                      <m:accPr>
                        <m:chr m:val="̅"/>
                        <m:ctrlP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i="1" spc="110">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t> </m:t>
                        </m:r>
                      </m:e>
                    </m:acc>
                  </m:oMath>
                </a14:m>
                <a:endParaRPr lang="en-US" altLang="ko-KR" sz="1300" spc="11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Median: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Variance: </a:t>
                </a:r>
                <a14:m>
                  <m:oMath xmlns:m="http://schemas.openxmlformats.org/officeDocument/2006/math">
                    <m:sSup>
                      <m:sSupPr>
                        <m:ctrlPr>
                          <a:rPr lang="ko-KR" altLang="ko-KR" sz="1300" i="1">
                            <a:solidFill>
                              <a:schemeClr val="tx1">
                                <a:lumMod val="85000"/>
                                <a:lumOff val="15000"/>
                              </a:schemeClr>
                            </a:solidFill>
                            <a:latin typeface="Cambria Math" panose="02040503050406030204" pitchFamily="18" charset="0"/>
                          </a:rPr>
                        </m:ctrlPr>
                      </m:sSupPr>
                      <m:e>
                        <m:r>
                          <a:rPr lang="en-US" altLang="ko-KR" sz="1300" i="1">
                            <a:solidFill>
                              <a:schemeClr val="tx1">
                                <a:lumMod val="85000"/>
                                <a:lumOff val="15000"/>
                              </a:schemeClr>
                            </a:solidFill>
                            <a:latin typeface="Cambria Math" panose="02040503050406030204" pitchFamily="18" charset="0"/>
                          </a:rPr>
                          <m:t>𝑠</m:t>
                        </m:r>
                      </m:e>
                      <m:sup>
                        <m:r>
                          <a:rPr lang="en-US" altLang="ko-KR" sz="1300">
                            <a:solidFill>
                              <a:schemeClr val="tx1">
                                <a:lumMod val="85000"/>
                                <a:lumOff val="15000"/>
                              </a:schemeClr>
                            </a:solidFill>
                            <a:latin typeface="Cambria Math" panose="02040503050406030204" pitchFamily="18" charset="0"/>
                          </a:rPr>
                          <m:t>2</m:t>
                        </m:r>
                      </m:sup>
                    </m:sSup>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Standard deviation: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𝑠</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ad>
                      <m:radPr>
                        <m:degHide m:val="on"/>
                        <m:ctrlPr>
                          <a:rPr lang="ko-KR" altLang="ko-KR" sz="1300" i="1" smtClean="0">
                            <a:solidFill>
                              <a:schemeClr val="tx1">
                                <a:lumMod val="85000"/>
                                <a:lumOff val="15000"/>
                              </a:schemeClr>
                            </a:solidFill>
                            <a:latin typeface="Cambria Math" panose="02040503050406030204" pitchFamily="18" charset="0"/>
                          </a:rPr>
                        </m:ctrlPr>
                      </m:radPr>
                      <m:deg/>
                      <m:e>
                        <m:sSup>
                          <m:sSupPr>
                            <m:ctrlPr>
                              <a:rPr lang="ko-KR" altLang="ko-KR" sz="1300" i="1">
                                <a:solidFill>
                                  <a:schemeClr val="tx1">
                                    <a:lumMod val="85000"/>
                                    <a:lumOff val="15000"/>
                                  </a:schemeClr>
                                </a:solidFill>
                                <a:latin typeface="Cambria Math" panose="02040503050406030204" pitchFamily="18" charset="0"/>
                              </a:rPr>
                            </m:ctrlPr>
                          </m:sSupPr>
                          <m:e>
                            <m:r>
                              <a:rPr lang="en-US" altLang="ko-KR" sz="1300" i="1">
                                <a:solidFill>
                                  <a:schemeClr val="tx1">
                                    <a:lumMod val="85000"/>
                                    <a:lumOff val="15000"/>
                                  </a:schemeClr>
                                </a:solidFill>
                                <a:latin typeface="Cambria Math" panose="02040503050406030204" pitchFamily="18" charset="0"/>
                              </a:rPr>
                              <m:t>𝑠</m:t>
                            </m:r>
                          </m:e>
                          <m:sup>
                            <m:r>
                              <a:rPr lang="en-US" altLang="ko-KR" sz="1300" i="1">
                                <a:solidFill>
                                  <a:schemeClr val="tx1">
                                    <a:lumMod val="85000"/>
                                    <a:lumOff val="15000"/>
                                  </a:schemeClr>
                                </a:solidFill>
                                <a:latin typeface="Cambria Math" panose="02040503050406030204" pitchFamily="18" charset="0"/>
                              </a:rPr>
                              <m:t>2</m:t>
                            </m:r>
                          </m:sup>
                        </m:sSup>
                      </m:e>
                    </m:ra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Covariance: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𝑠</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𝑋𝑌</m:t>
                        </m:r>
                      </m:sub>
                    </m:sSub>
                  </m:oMath>
                </a14:m>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Correlation: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𝑟</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Skewness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𝜍</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Kurtosis: </a:t>
                </a:r>
                <a14:m>
                  <m:oMath xmlns:m="http://schemas.openxmlformats.org/officeDocument/2006/math">
                    <m:r>
                      <m:rPr>
                        <m:sty m:val="p"/>
                      </m:rPr>
                      <a:rPr lang="en-US" altLang="ko-KR" sz="1300" smtClean="0">
                        <a:solidFill>
                          <a:schemeClr val="tx1">
                            <a:lumMod val="85000"/>
                            <a:lumOff val="15000"/>
                          </a:schemeClr>
                        </a:solidFill>
                        <a:latin typeface="Cambria Math" panose="02040503050406030204" pitchFamily="18" charset="0"/>
                      </a:rPr>
                      <m:t>κ</m:t>
                    </m:r>
                  </m:oMath>
                </a14:m>
                <a:endParaRPr lang="el-GR"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40" name="직사각형 39">
                <a:extLst>
                  <a:ext uri="{FF2B5EF4-FFF2-40B4-BE49-F238E27FC236}">
                    <a16:creationId xmlns:a16="http://schemas.microsoft.com/office/drawing/2014/main" id="{3A76204B-18F3-4CF1-ACE4-AFDF6C8ED0B9}"/>
                  </a:ext>
                </a:extLst>
              </p:cNvPr>
              <p:cNvSpPr>
                <a:spLocks noRot="1" noChangeAspect="1" noMove="1" noResize="1" noEditPoints="1" noAdjustHandles="1" noChangeArrowheads="1" noChangeShapeType="1" noTextEdit="1"/>
              </p:cNvSpPr>
              <p:nvPr/>
            </p:nvSpPr>
            <p:spPr>
              <a:xfrm>
                <a:off x="675071" y="2219443"/>
                <a:ext cx="8632825" cy="2569018"/>
              </a:xfrm>
              <a:prstGeom prst="rect">
                <a:avLst/>
              </a:prstGeom>
              <a:blipFill>
                <a:blip r:embed="rId3"/>
                <a:stretch>
                  <a:fillRect/>
                </a:stretch>
              </a:blipFill>
              <a:ln>
                <a:noFill/>
              </a:ln>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xmlns="" id="{5BE24D8D-0482-4E97-8E66-A4371A704F77}"/>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Sample statistics</a:t>
            </a:r>
          </a:p>
        </p:txBody>
      </p:sp>
    </p:spTree>
    <p:extLst>
      <p:ext uri="{BB962C8B-B14F-4D97-AF65-F5344CB8AC3E}">
        <p14:creationId xmlns:p14="http://schemas.microsoft.com/office/powerpoint/2010/main" val="493802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4" name="직사각형 13">
            <a:extLst>
              <a:ext uri="{FF2B5EF4-FFF2-40B4-BE49-F238E27FC236}">
                <a16:creationId xmlns:a16="http://schemas.microsoft.com/office/drawing/2014/main" xmlns="" id="{5926CFC9-084C-4E02-9D1C-3D7ED8850ACF}"/>
              </a:ext>
            </a:extLst>
          </p:cNvPr>
          <p:cNvSpPr/>
          <p:nvPr/>
        </p:nvSpPr>
        <p:spPr>
          <a:xfrm>
            <a:off x="2359124" y="1773237"/>
            <a:ext cx="5184576"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xmlns="" id="{E507729B-647E-4D21-8010-20034C811263}"/>
              </a:ext>
            </a:extLst>
          </p:cNvPr>
          <p:cNvSpPr txBox="1"/>
          <p:nvPr/>
        </p:nvSpPr>
        <p:spPr>
          <a:xfrm>
            <a:off x="3474550" y="4896201"/>
            <a:ext cx="3015341" cy="369332"/>
          </a:xfrm>
          <a:prstGeom prst="rect">
            <a:avLst/>
          </a:prstGeom>
          <a:noFill/>
        </p:spPr>
        <p:txBody>
          <a:bodyPr wrap="square" rtlCol="0">
            <a:spAutoFit/>
            <a:scene3d>
              <a:camera prst="orthographicFront"/>
              <a:lightRig rig="threePt" dir="t"/>
            </a:scene3d>
            <a:sp3d>
              <a:bevelT w="0" h="6350"/>
            </a:sp3d>
          </a:bodyPr>
          <a:lstStyle/>
          <a:p>
            <a:pPr algn="ctr"/>
            <a:r>
              <a:rPr lang="en-US" altLang="ko-KR" b="1" dirty="0">
                <a:latin typeface="SamsungOne 400" panose="020B0503030303020204" pitchFamily="34" charset="0"/>
                <a:ea typeface="SamsungOne 400" panose="020B0503030303020204" pitchFamily="34" charset="0"/>
                <a:cs typeface="Times New Roman" panose="02020603050405020304" pitchFamily="18" charset="0"/>
              </a:rPr>
              <a:t>Symmetric</a:t>
            </a:r>
          </a:p>
        </p:txBody>
      </p:sp>
      <p:grpSp>
        <p:nvGrpSpPr>
          <p:cNvPr id="74" name="그룹 73">
            <a:extLst>
              <a:ext uri="{FF2B5EF4-FFF2-40B4-BE49-F238E27FC236}">
                <a16:creationId xmlns:a16="http://schemas.microsoft.com/office/drawing/2014/main" xmlns="" id="{89FA7AC9-0992-45F2-AE26-23C808D68680}"/>
              </a:ext>
            </a:extLst>
          </p:cNvPr>
          <p:cNvGrpSpPr/>
          <p:nvPr/>
        </p:nvGrpSpPr>
        <p:grpSpPr>
          <a:xfrm>
            <a:off x="3023480" y="1914165"/>
            <a:ext cx="3855865" cy="2777556"/>
            <a:chOff x="3023480" y="2568780"/>
            <a:chExt cx="3855865" cy="2777556"/>
          </a:xfrm>
        </p:grpSpPr>
        <p:cxnSp>
          <p:nvCxnSpPr>
            <p:cNvPr id="75" name="직선 연결선 74">
              <a:extLst>
                <a:ext uri="{FF2B5EF4-FFF2-40B4-BE49-F238E27FC236}">
                  <a16:creationId xmlns:a16="http://schemas.microsoft.com/office/drawing/2014/main" xmlns="" id="{0DE5C56E-5C63-4F70-8887-B063636C7934}"/>
                </a:ext>
              </a:extLst>
            </p:cNvPr>
            <p:cNvCxnSpPr/>
            <p:nvPr/>
          </p:nvCxnSpPr>
          <p:spPr>
            <a:xfrm>
              <a:off x="3023480" y="4479540"/>
              <a:ext cx="3855865"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76" name="직사각형 69">
              <a:extLst>
                <a:ext uri="{FF2B5EF4-FFF2-40B4-BE49-F238E27FC236}">
                  <a16:creationId xmlns:a16="http://schemas.microsoft.com/office/drawing/2014/main" xmlns="" id="{7E84A2A8-4F06-455A-BDFD-B2A46B288600}"/>
                </a:ext>
              </a:extLst>
            </p:cNvPr>
            <p:cNvSpPr/>
            <p:nvPr/>
          </p:nvSpPr>
          <p:spPr>
            <a:xfrm>
              <a:off x="3023481" y="3251198"/>
              <a:ext cx="3855864" cy="1178971"/>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3360128">
                  <a:moveTo>
                    <a:pt x="10000" y="3330002"/>
                  </a:moveTo>
                  <a:cubicBezTo>
                    <a:pt x="9464" y="3379771"/>
                    <a:pt x="7520" y="3441609"/>
                    <a:pt x="6643" y="2850414"/>
                  </a:cubicBezTo>
                  <a:cubicBezTo>
                    <a:pt x="5820" y="2295414"/>
                    <a:pt x="5540" y="10559"/>
                    <a:pt x="4987" y="2"/>
                  </a:cubicBezTo>
                  <a:cubicBezTo>
                    <a:pt x="4269" y="-1507"/>
                    <a:pt x="4403" y="2177776"/>
                    <a:pt x="3078" y="3004242"/>
                  </a:cubicBezTo>
                  <a:cubicBezTo>
                    <a:pt x="2188" y="3559241"/>
                    <a:pt x="509" y="3230464"/>
                    <a:pt x="0" y="3330002"/>
                  </a:cubicBezTo>
                </a:path>
              </a:pathLst>
            </a:custGeom>
            <a:noFill/>
            <a:ln w="28575">
              <a:solidFill>
                <a:srgbClr val="193EB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7" name="직선 연결선 76">
              <a:extLst>
                <a:ext uri="{FF2B5EF4-FFF2-40B4-BE49-F238E27FC236}">
                  <a16:creationId xmlns:a16="http://schemas.microsoft.com/office/drawing/2014/main" xmlns="" id="{01F1D02E-1282-4B9F-96BA-AE9DDD65696F}"/>
                </a:ext>
              </a:extLst>
            </p:cNvPr>
            <p:cNvCxnSpPr/>
            <p:nvPr/>
          </p:nvCxnSpPr>
          <p:spPr>
            <a:xfrm>
              <a:off x="4951412" y="2981325"/>
              <a:ext cx="0" cy="1621992"/>
            </a:xfrm>
            <a:prstGeom prst="line">
              <a:avLst/>
            </a:prstGeom>
            <a:noFill/>
            <a:ln>
              <a:solidFill>
                <a:srgbClr val="FF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8" name="직선 연결선 77">
              <a:extLst>
                <a:ext uri="{FF2B5EF4-FFF2-40B4-BE49-F238E27FC236}">
                  <a16:creationId xmlns:a16="http://schemas.microsoft.com/office/drawing/2014/main" xmlns="" id="{6FD22941-072C-44CE-8146-B86E3EE78FF0}"/>
                </a:ext>
              </a:extLst>
            </p:cNvPr>
            <p:cNvCxnSpPr/>
            <p:nvPr/>
          </p:nvCxnSpPr>
          <p:spPr>
            <a:xfrm>
              <a:off x="4951412" y="3005136"/>
              <a:ext cx="0" cy="1621992"/>
            </a:xfrm>
            <a:prstGeom prst="line">
              <a:avLst/>
            </a:prstGeom>
            <a:noFill/>
            <a:ln>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9" name="직선 연결선 78">
              <a:extLst>
                <a:ext uri="{FF2B5EF4-FFF2-40B4-BE49-F238E27FC236}">
                  <a16:creationId xmlns:a16="http://schemas.microsoft.com/office/drawing/2014/main" xmlns="" id="{2BA22098-82DD-4C7E-A529-055E55270DEE}"/>
                </a:ext>
              </a:extLst>
            </p:cNvPr>
            <p:cNvCxnSpPr/>
            <p:nvPr/>
          </p:nvCxnSpPr>
          <p:spPr>
            <a:xfrm>
              <a:off x="4471987" y="2784475"/>
              <a:ext cx="0" cy="1377950"/>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0" name="직선 연결선 79">
              <a:extLst>
                <a:ext uri="{FF2B5EF4-FFF2-40B4-BE49-F238E27FC236}">
                  <a16:creationId xmlns:a16="http://schemas.microsoft.com/office/drawing/2014/main" xmlns="" id="{5CF71771-E0A2-4E51-ABE3-A1776DB6A3CA}"/>
                </a:ext>
              </a:extLst>
            </p:cNvPr>
            <p:cNvCxnSpPr/>
            <p:nvPr/>
          </p:nvCxnSpPr>
          <p:spPr>
            <a:xfrm>
              <a:off x="5427662" y="2784475"/>
              <a:ext cx="0" cy="1377950"/>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1" name="직선 연결선 80">
              <a:extLst>
                <a:ext uri="{FF2B5EF4-FFF2-40B4-BE49-F238E27FC236}">
                  <a16:creationId xmlns:a16="http://schemas.microsoft.com/office/drawing/2014/main" xmlns="" id="{D37DDECA-83EF-4F39-9330-2002DE36951E}"/>
                </a:ext>
              </a:extLst>
            </p:cNvPr>
            <p:cNvCxnSpPr/>
            <p:nvPr/>
          </p:nvCxnSpPr>
          <p:spPr>
            <a:xfrm>
              <a:off x="4479925" y="2915181"/>
              <a:ext cx="936625" cy="0"/>
            </a:xfrm>
            <a:prstGeom prst="line">
              <a:avLst/>
            </a:prstGeom>
            <a:noFill/>
            <a:ln>
              <a:solidFill>
                <a:schemeClr val="tx1">
                  <a:lumMod val="85000"/>
                  <a:lumOff val="1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2" name="TextBox 81">
              <a:extLst>
                <a:ext uri="{FF2B5EF4-FFF2-40B4-BE49-F238E27FC236}">
                  <a16:creationId xmlns:a16="http://schemas.microsoft.com/office/drawing/2014/main" xmlns="" id="{D12439D2-E60D-40ED-96B5-8A1FAC3EEE88}"/>
                </a:ext>
              </a:extLst>
            </p:cNvPr>
            <p:cNvSpPr txBox="1"/>
            <p:nvPr/>
          </p:nvSpPr>
          <p:spPr>
            <a:xfrm>
              <a:off x="4819966" y="2568780"/>
              <a:ext cx="262892" cy="276999"/>
            </a:xfrm>
            <a:prstGeom prst="rect">
              <a:avLst/>
            </a:prstGeom>
            <a:noFill/>
          </p:spPr>
          <p:txBody>
            <a:bodyPr wrap="none" lIns="0" tIns="0" rIns="0" bIns="0" rtlCol="0">
              <a:spAutoFit/>
            </a:bodyPr>
            <a:lstStyle/>
            <a:p>
              <a:pPr algn="ctr"/>
              <a:r>
                <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rPr>
                <a:t>2 s</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xmlns="" id="{47719447-860B-4117-8929-A9B83BD3A3DF}"/>
                    </a:ext>
                  </a:extLst>
                </p:cNvPr>
                <p:cNvSpPr txBox="1"/>
                <p:nvPr/>
              </p:nvSpPr>
              <p:spPr>
                <a:xfrm>
                  <a:off x="4582048" y="4643017"/>
                  <a:ext cx="738728"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i="1"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𝑚</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83" name="TextBox 82">
                  <a:extLst>
                    <a:ext uri="{FF2B5EF4-FFF2-40B4-BE49-F238E27FC236}">
                      <a16:creationId xmlns:a16="http://schemas.microsoft.com/office/drawing/2014/main" id="{47719447-860B-4117-8929-A9B83BD3A3DF}"/>
                    </a:ext>
                  </a:extLst>
                </p:cNvPr>
                <p:cNvSpPr txBox="1">
                  <a:spLocks noRot="1" noChangeAspect="1" noMove="1" noResize="1" noEditPoints="1" noAdjustHandles="1" noChangeArrowheads="1" noChangeShapeType="1" noTextEdit="1"/>
                </p:cNvSpPr>
                <p:nvPr/>
              </p:nvSpPr>
              <p:spPr>
                <a:xfrm>
                  <a:off x="4582048" y="4643017"/>
                  <a:ext cx="738728" cy="276999"/>
                </a:xfrm>
                <a:prstGeom prst="rect">
                  <a:avLst/>
                </a:prstGeom>
                <a:blipFill>
                  <a:blip r:embed="rId3"/>
                  <a:stretch>
                    <a:fillRect l="-82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xmlns="" id="{BF81501E-1141-4FDE-867F-14AB51546290}"/>
                    </a:ext>
                  </a:extLst>
                </p:cNvPr>
                <p:cNvSpPr txBox="1"/>
                <p:nvPr/>
              </p:nvSpPr>
              <p:spPr>
                <a:xfrm>
                  <a:off x="4654953" y="5069337"/>
                  <a:ext cx="592919" cy="276999"/>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m:rPr>
                            <m:nor/>
                          </m:rPr>
                          <a:rPr lang="ko-KR" altLang="en-US" dirty="0">
                            <a:solidFill>
                              <a:schemeClr val="tx1">
                                <a:lumMod val="85000"/>
                                <a:lumOff val="15000"/>
                              </a:schemeClr>
                            </a:solidFill>
                            <a:latin typeface="SamsungOne 400" panose="020B0503030303020204" pitchFamily="34" charset="0"/>
                            <a:ea typeface="SamsungOne 400" panose="020B0503030303020204" pitchFamily="34" charset="0"/>
                          </a:rPr>
                          <m:t>𝜍</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84" name="TextBox 83">
                  <a:extLst>
                    <a:ext uri="{FF2B5EF4-FFF2-40B4-BE49-F238E27FC236}">
                      <a16:creationId xmlns:a16="http://schemas.microsoft.com/office/drawing/2014/main" id="{BF81501E-1141-4FDE-867F-14AB51546290}"/>
                    </a:ext>
                  </a:extLst>
                </p:cNvPr>
                <p:cNvSpPr txBox="1">
                  <a:spLocks noRot="1" noChangeAspect="1" noMove="1" noResize="1" noEditPoints="1" noAdjustHandles="1" noChangeArrowheads="1" noChangeShapeType="1" noTextEdit="1"/>
                </p:cNvSpPr>
                <p:nvPr/>
              </p:nvSpPr>
              <p:spPr>
                <a:xfrm>
                  <a:off x="4654953" y="5069337"/>
                  <a:ext cx="592919" cy="276999"/>
                </a:xfrm>
                <a:prstGeom prst="rect">
                  <a:avLst/>
                </a:prstGeom>
                <a:blipFill>
                  <a:blip r:embed="rId4"/>
                  <a:stretch>
                    <a:fillRect l="-14433" r="-3093" b="-26087"/>
                  </a:stretch>
                </a:blipFill>
              </p:spPr>
              <p:txBody>
                <a:bodyPr/>
                <a:lstStyle/>
                <a:p>
                  <a:r>
                    <a:rPr lang="ko-KR" altLang="en-US">
                      <a:noFill/>
                    </a:rPr>
                    <a:t> </a:t>
                  </a:r>
                </a:p>
              </p:txBody>
            </p:sp>
          </mc:Fallback>
        </mc:AlternateContent>
      </p:grpSp>
      <p:sp>
        <p:nvSpPr>
          <p:cNvPr id="21" name="직사각형 20">
            <a:extLst>
              <a:ext uri="{FF2B5EF4-FFF2-40B4-BE49-F238E27FC236}">
                <a16:creationId xmlns:a16="http://schemas.microsoft.com/office/drawing/2014/main" xmlns="" id="{AB833265-8E5F-4DD4-AF90-DBBD616B357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Sample statistics</a:t>
            </a:r>
          </a:p>
        </p:txBody>
      </p:sp>
    </p:spTree>
    <p:extLst>
      <p:ext uri="{BB962C8B-B14F-4D97-AF65-F5344CB8AC3E}">
        <p14:creationId xmlns:p14="http://schemas.microsoft.com/office/powerpoint/2010/main" val="18454400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4" name="직사각형 13">
            <a:extLst>
              <a:ext uri="{FF2B5EF4-FFF2-40B4-BE49-F238E27FC236}">
                <a16:creationId xmlns:a16="http://schemas.microsoft.com/office/drawing/2014/main" xmlns="" id="{5926CFC9-084C-4E02-9D1C-3D7ED8850ACF}"/>
              </a:ext>
            </a:extLst>
          </p:cNvPr>
          <p:cNvSpPr/>
          <p:nvPr/>
        </p:nvSpPr>
        <p:spPr>
          <a:xfrm>
            <a:off x="2359124" y="1773237"/>
            <a:ext cx="5184576"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xmlns="" id="{E507729B-647E-4D21-8010-20034C811263}"/>
              </a:ext>
            </a:extLst>
          </p:cNvPr>
          <p:cNvSpPr txBox="1"/>
          <p:nvPr/>
        </p:nvSpPr>
        <p:spPr>
          <a:xfrm>
            <a:off x="3474550" y="4896201"/>
            <a:ext cx="3015341" cy="369332"/>
          </a:xfrm>
          <a:prstGeom prst="rect">
            <a:avLst/>
          </a:prstGeom>
          <a:noFill/>
        </p:spPr>
        <p:txBody>
          <a:bodyPr wrap="square" rtlCol="0">
            <a:spAutoFit/>
            <a:scene3d>
              <a:camera prst="orthographicFront"/>
              <a:lightRig rig="threePt" dir="t"/>
            </a:scene3d>
            <a:sp3d>
              <a:bevelT w="0" h="6350"/>
            </a:sp3d>
          </a:bodyPr>
          <a:lstStyle/>
          <a:p>
            <a:pPr algn="ctr"/>
            <a:r>
              <a:rPr lang="en-US" altLang="ko-KR" b="1" dirty="0">
                <a:latin typeface="SamsungOne 400" panose="020B0503030303020204" pitchFamily="34" charset="0"/>
                <a:ea typeface="SamsungOne 400" panose="020B0503030303020204" pitchFamily="34" charset="0"/>
                <a:cs typeface="Times New Roman" panose="02020603050405020304" pitchFamily="18" charset="0"/>
              </a:rPr>
              <a:t>Asymmetric</a:t>
            </a:r>
          </a:p>
        </p:txBody>
      </p:sp>
      <p:grpSp>
        <p:nvGrpSpPr>
          <p:cNvPr id="2" name="그룹 1">
            <a:extLst>
              <a:ext uri="{FF2B5EF4-FFF2-40B4-BE49-F238E27FC236}">
                <a16:creationId xmlns:a16="http://schemas.microsoft.com/office/drawing/2014/main" xmlns="" id="{7754B588-B4EA-4E0B-84DD-84FB9BFACA7B}"/>
              </a:ext>
            </a:extLst>
          </p:cNvPr>
          <p:cNvGrpSpPr/>
          <p:nvPr/>
        </p:nvGrpSpPr>
        <p:grpSpPr>
          <a:xfrm>
            <a:off x="3023480" y="2325304"/>
            <a:ext cx="3855865" cy="2365011"/>
            <a:chOff x="3023480" y="2981325"/>
            <a:chExt cx="3855865" cy="2365011"/>
          </a:xfrm>
        </p:grpSpPr>
        <p:cxnSp>
          <p:nvCxnSpPr>
            <p:cNvPr id="91" name="직선 연결선 90">
              <a:extLst>
                <a:ext uri="{FF2B5EF4-FFF2-40B4-BE49-F238E27FC236}">
                  <a16:creationId xmlns:a16="http://schemas.microsoft.com/office/drawing/2014/main" xmlns="" id="{06565449-D0B2-4A65-9AFA-7424FD805DAE}"/>
                </a:ext>
              </a:extLst>
            </p:cNvPr>
            <p:cNvCxnSpPr/>
            <p:nvPr/>
          </p:nvCxnSpPr>
          <p:spPr>
            <a:xfrm>
              <a:off x="3023480" y="4479540"/>
              <a:ext cx="3855865"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2" name="직사각형 69">
              <a:extLst>
                <a:ext uri="{FF2B5EF4-FFF2-40B4-BE49-F238E27FC236}">
                  <a16:creationId xmlns:a16="http://schemas.microsoft.com/office/drawing/2014/main" xmlns="" id="{14C5FFE4-4E1F-458F-8C18-1DD8F5749BC4}"/>
                </a:ext>
              </a:extLst>
            </p:cNvPr>
            <p:cNvSpPr/>
            <p:nvPr/>
          </p:nvSpPr>
          <p:spPr>
            <a:xfrm>
              <a:off x="3023481" y="3248818"/>
              <a:ext cx="3855864" cy="1175288"/>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6785 h 3361100"/>
                <a:gd name="connsiteX1" fmla="*/ 6643 w 10000"/>
                <a:gd name="connsiteY1" fmla="*/ 2857197 h 3361100"/>
                <a:gd name="connsiteX2" fmla="*/ 5839 w 10000"/>
                <a:gd name="connsiteY2" fmla="*/ 0 h 3361100"/>
                <a:gd name="connsiteX3" fmla="*/ 3078 w 10000"/>
                <a:gd name="connsiteY3" fmla="*/ 3011025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49631"/>
                <a:gd name="connsiteX1" fmla="*/ 6662 w 10000"/>
                <a:gd name="connsiteY1" fmla="*/ 2755398 h 3349631"/>
                <a:gd name="connsiteX2" fmla="*/ 5839 w 10000"/>
                <a:gd name="connsiteY2" fmla="*/ 0 h 3349631"/>
                <a:gd name="connsiteX3" fmla="*/ 3053 w 10000"/>
                <a:gd name="connsiteY3" fmla="*/ 2814209 h 3349631"/>
                <a:gd name="connsiteX4" fmla="*/ 0 w 10000"/>
                <a:gd name="connsiteY4" fmla="*/ 3336785 h 334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3349631">
                  <a:moveTo>
                    <a:pt x="10000" y="3336785"/>
                  </a:moveTo>
                  <a:cubicBezTo>
                    <a:pt x="9464" y="3386554"/>
                    <a:pt x="7355" y="3311529"/>
                    <a:pt x="6662" y="2755398"/>
                  </a:cubicBezTo>
                  <a:cubicBezTo>
                    <a:pt x="5969" y="2199267"/>
                    <a:pt x="6392" y="10557"/>
                    <a:pt x="5839" y="0"/>
                  </a:cubicBezTo>
                  <a:cubicBezTo>
                    <a:pt x="5121" y="-1509"/>
                    <a:pt x="4415" y="2183427"/>
                    <a:pt x="3053" y="2814209"/>
                  </a:cubicBezTo>
                  <a:cubicBezTo>
                    <a:pt x="1852" y="3370340"/>
                    <a:pt x="540" y="3318688"/>
                    <a:pt x="0" y="3336785"/>
                  </a:cubicBezTo>
                </a:path>
              </a:pathLst>
            </a:custGeom>
            <a:no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3" name="직선 연결선 92">
              <a:extLst>
                <a:ext uri="{FF2B5EF4-FFF2-40B4-BE49-F238E27FC236}">
                  <a16:creationId xmlns:a16="http://schemas.microsoft.com/office/drawing/2014/main" xmlns="" id="{1059C8DC-3A33-4B93-BE80-0C04900E87DC}"/>
                </a:ext>
              </a:extLst>
            </p:cNvPr>
            <p:cNvCxnSpPr/>
            <p:nvPr/>
          </p:nvCxnSpPr>
          <p:spPr>
            <a:xfrm>
              <a:off x="4739480" y="2981325"/>
              <a:ext cx="0" cy="1621992"/>
            </a:xfrm>
            <a:prstGeom prst="line">
              <a:avLst/>
            </a:prstGeom>
            <a:noFill/>
            <a:ln>
              <a:solidFill>
                <a:srgbClr val="FF00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4" name="직선 연결선 93">
              <a:extLst>
                <a:ext uri="{FF2B5EF4-FFF2-40B4-BE49-F238E27FC236}">
                  <a16:creationId xmlns:a16="http://schemas.microsoft.com/office/drawing/2014/main" xmlns="" id="{999BA83F-97E8-47D4-BA47-9AD55B62D652}"/>
                </a:ext>
              </a:extLst>
            </p:cNvPr>
            <p:cNvCxnSpPr/>
            <p:nvPr/>
          </p:nvCxnSpPr>
          <p:spPr>
            <a:xfrm>
              <a:off x="4944348" y="3005136"/>
              <a:ext cx="0" cy="1621992"/>
            </a:xfrm>
            <a:prstGeom prst="line">
              <a:avLst/>
            </a:prstGeom>
            <a:noFill/>
            <a:ln>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xmlns="" id="{C4302358-394A-4988-91E0-67E0A33AD8AE}"/>
                    </a:ext>
                  </a:extLst>
                </p:cNvPr>
                <p:cNvSpPr txBox="1"/>
                <p:nvPr/>
              </p:nvSpPr>
              <p:spPr>
                <a:xfrm>
                  <a:off x="4646646" y="4643017"/>
                  <a:ext cx="48865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i="1"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𝑚</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95" name="TextBox 94">
                  <a:extLst>
                    <a:ext uri="{FF2B5EF4-FFF2-40B4-BE49-F238E27FC236}">
                      <a16:creationId xmlns:a16="http://schemas.microsoft.com/office/drawing/2014/main" id="{C4302358-394A-4988-91E0-67E0A33AD8AE}"/>
                    </a:ext>
                  </a:extLst>
                </p:cNvPr>
                <p:cNvSpPr txBox="1">
                  <a:spLocks noRot="1" noChangeAspect="1" noMove="1" noResize="1" noEditPoints="1" noAdjustHandles="1" noChangeArrowheads="1" noChangeShapeType="1" noTextEdit="1"/>
                </p:cNvSpPr>
                <p:nvPr/>
              </p:nvSpPr>
              <p:spPr>
                <a:xfrm>
                  <a:off x="4646646" y="4643017"/>
                  <a:ext cx="488659" cy="276999"/>
                </a:xfrm>
                <a:prstGeom prst="rect">
                  <a:avLst/>
                </a:prstGeom>
                <a:blipFill>
                  <a:blip r:embed="rId3"/>
                  <a:stretch>
                    <a:fillRect l="-11250" r="-10000" b="-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xmlns="" id="{669FDE11-418D-4FA8-8A48-A567AB18C520}"/>
                    </a:ext>
                  </a:extLst>
                </p:cNvPr>
                <p:cNvSpPr txBox="1"/>
                <p:nvPr/>
              </p:nvSpPr>
              <p:spPr>
                <a:xfrm>
                  <a:off x="4654953" y="5069337"/>
                  <a:ext cx="592919" cy="276999"/>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m:rPr>
                            <m:nor/>
                          </m:rPr>
                          <a:rPr lang="ko-KR" altLang="en-US" dirty="0">
                            <a:solidFill>
                              <a:schemeClr val="tx1">
                                <a:lumMod val="85000"/>
                                <a:lumOff val="15000"/>
                              </a:schemeClr>
                            </a:solidFill>
                            <a:latin typeface="SamsungOne 400" panose="020B0503030303020204" pitchFamily="34" charset="0"/>
                            <a:ea typeface="SamsungOne 400" panose="020B0503030303020204" pitchFamily="34" charset="0"/>
                          </a:rPr>
                          <m:t>𝜍</m:t>
                        </m:r>
                        <m:r>
                          <a:rPr lang="en-US" altLang="ko-KR"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&lt;</m:t>
                        </m:r>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96" name="TextBox 95">
                  <a:extLst>
                    <a:ext uri="{FF2B5EF4-FFF2-40B4-BE49-F238E27FC236}">
                      <a16:creationId xmlns:a16="http://schemas.microsoft.com/office/drawing/2014/main" id="{669FDE11-418D-4FA8-8A48-A567AB18C520}"/>
                    </a:ext>
                  </a:extLst>
                </p:cNvPr>
                <p:cNvSpPr txBox="1">
                  <a:spLocks noRot="1" noChangeAspect="1" noMove="1" noResize="1" noEditPoints="1" noAdjustHandles="1" noChangeArrowheads="1" noChangeShapeType="1" noTextEdit="1"/>
                </p:cNvSpPr>
                <p:nvPr/>
              </p:nvSpPr>
              <p:spPr>
                <a:xfrm>
                  <a:off x="4654953" y="5069337"/>
                  <a:ext cx="592919" cy="276999"/>
                </a:xfrm>
                <a:prstGeom prst="rect">
                  <a:avLst/>
                </a:prstGeom>
                <a:blipFill>
                  <a:blip r:embed="rId4"/>
                  <a:stretch>
                    <a:fillRect l="-14433" r="-3093" b="-28889"/>
                  </a:stretch>
                </a:blipFill>
              </p:spPr>
              <p:txBody>
                <a:bodyPr/>
                <a:lstStyle/>
                <a:p>
                  <a:r>
                    <a:rPr lang="ko-KR" altLang="en-US">
                      <a:noFill/>
                    </a:rPr>
                    <a:t> </a:t>
                  </a:r>
                </a:p>
              </p:txBody>
            </p:sp>
          </mc:Fallback>
        </mc:AlternateContent>
      </p:grpSp>
      <p:sp>
        <p:nvSpPr>
          <p:cNvPr id="17" name="직사각형 16">
            <a:extLst>
              <a:ext uri="{FF2B5EF4-FFF2-40B4-BE49-F238E27FC236}">
                <a16:creationId xmlns:a16="http://schemas.microsoft.com/office/drawing/2014/main" xmlns="" id="{F511A550-76B9-4C81-B0B1-FFBC5BC5FFF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Sample statistics</a:t>
            </a:r>
          </a:p>
        </p:txBody>
      </p:sp>
    </p:spTree>
    <p:extLst>
      <p:ext uri="{BB962C8B-B14F-4D97-AF65-F5344CB8AC3E}">
        <p14:creationId xmlns:p14="http://schemas.microsoft.com/office/powerpoint/2010/main" val="2501314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4" name="직사각형 13">
            <a:extLst>
              <a:ext uri="{FF2B5EF4-FFF2-40B4-BE49-F238E27FC236}">
                <a16:creationId xmlns:a16="http://schemas.microsoft.com/office/drawing/2014/main" xmlns="" id="{5926CFC9-084C-4E02-9D1C-3D7ED8850ACF}"/>
              </a:ext>
            </a:extLst>
          </p:cNvPr>
          <p:cNvSpPr/>
          <p:nvPr/>
        </p:nvSpPr>
        <p:spPr>
          <a:xfrm>
            <a:off x="2359124" y="1773237"/>
            <a:ext cx="5184576"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xmlns="" id="{E507729B-647E-4D21-8010-20034C811263}"/>
              </a:ext>
            </a:extLst>
          </p:cNvPr>
          <p:cNvSpPr txBox="1"/>
          <p:nvPr/>
        </p:nvSpPr>
        <p:spPr>
          <a:xfrm>
            <a:off x="3474550" y="4896201"/>
            <a:ext cx="3015341" cy="369332"/>
          </a:xfrm>
          <a:prstGeom prst="rect">
            <a:avLst/>
          </a:prstGeom>
          <a:noFill/>
        </p:spPr>
        <p:txBody>
          <a:bodyPr wrap="square" rtlCol="0">
            <a:spAutoFit/>
            <a:scene3d>
              <a:camera prst="orthographicFront"/>
              <a:lightRig rig="threePt" dir="t"/>
            </a:scene3d>
            <a:sp3d>
              <a:bevelT w="0" h="6350"/>
            </a:sp3d>
          </a:bodyPr>
          <a:lstStyle/>
          <a:p>
            <a:pPr algn="ctr"/>
            <a:r>
              <a:rPr lang="en-US" altLang="ko-KR" b="1" dirty="0">
                <a:latin typeface="SamsungOne 400" panose="020B0503030303020204" pitchFamily="34" charset="0"/>
                <a:ea typeface="SamsungOne 400" panose="020B0503030303020204" pitchFamily="34" charset="0"/>
                <a:cs typeface="Times New Roman" panose="02020603050405020304" pitchFamily="18" charset="0"/>
              </a:rPr>
              <a:t>Asymmetric</a:t>
            </a:r>
          </a:p>
        </p:txBody>
      </p:sp>
      <p:grpSp>
        <p:nvGrpSpPr>
          <p:cNvPr id="17" name="그룹 16">
            <a:extLst>
              <a:ext uri="{FF2B5EF4-FFF2-40B4-BE49-F238E27FC236}">
                <a16:creationId xmlns:a16="http://schemas.microsoft.com/office/drawing/2014/main" xmlns="" id="{53D8E668-1169-40EF-AE52-D7F8618045B6}"/>
              </a:ext>
            </a:extLst>
          </p:cNvPr>
          <p:cNvGrpSpPr/>
          <p:nvPr/>
        </p:nvGrpSpPr>
        <p:grpSpPr>
          <a:xfrm>
            <a:off x="3023479" y="2325304"/>
            <a:ext cx="3855865" cy="2365011"/>
            <a:chOff x="3023480" y="2981325"/>
            <a:chExt cx="3855865" cy="2365011"/>
          </a:xfrm>
        </p:grpSpPr>
        <p:grpSp>
          <p:nvGrpSpPr>
            <p:cNvPr id="18" name="그룹 17">
              <a:extLst>
                <a:ext uri="{FF2B5EF4-FFF2-40B4-BE49-F238E27FC236}">
                  <a16:creationId xmlns:a16="http://schemas.microsoft.com/office/drawing/2014/main" xmlns="" id="{063E7906-1D99-49D3-B36B-CC4BD1153454}"/>
                </a:ext>
              </a:extLst>
            </p:cNvPr>
            <p:cNvGrpSpPr/>
            <p:nvPr/>
          </p:nvGrpSpPr>
          <p:grpSpPr>
            <a:xfrm flipH="1">
              <a:off x="3023480" y="2981325"/>
              <a:ext cx="3855865" cy="1645803"/>
              <a:chOff x="3023480" y="2981325"/>
              <a:chExt cx="3855865" cy="1645803"/>
            </a:xfrm>
          </p:grpSpPr>
          <p:cxnSp>
            <p:nvCxnSpPr>
              <p:cNvPr id="21" name="직선 연결선 20">
                <a:extLst>
                  <a:ext uri="{FF2B5EF4-FFF2-40B4-BE49-F238E27FC236}">
                    <a16:creationId xmlns:a16="http://schemas.microsoft.com/office/drawing/2014/main" xmlns="" id="{74B2E9C9-D2B2-4549-A84B-271BF69E97F0}"/>
                  </a:ext>
                </a:extLst>
              </p:cNvPr>
              <p:cNvCxnSpPr/>
              <p:nvPr/>
            </p:nvCxnSpPr>
            <p:spPr>
              <a:xfrm>
                <a:off x="3023480" y="4479540"/>
                <a:ext cx="3855865"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직사각형 69">
                <a:extLst>
                  <a:ext uri="{FF2B5EF4-FFF2-40B4-BE49-F238E27FC236}">
                    <a16:creationId xmlns:a16="http://schemas.microsoft.com/office/drawing/2014/main" xmlns="" id="{35D29AC5-3C49-4F7B-9E71-85CC13655212}"/>
                  </a:ext>
                </a:extLst>
              </p:cNvPr>
              <p:cNvSpPr/>
              <p:nvPr/>
            </p:nvSpPr>
            <p:spPr>
              <a:xfrm>
                <a:off x="3023481" y="3248818"/>
                <a:ext cx="3855864" cy="1175288"/>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6785 h 3361100"/>
                  <a:gd name="connsiteX1" fmla="*/ 6643 w 10000"/>
                  <a:gd name="connsiteY1" fmla="*/ 2857197 h 3361100"/>
                  <a:gd name="connsiteX2" fmla="*/ 5839 w 10000"/>
                  <a:gd name="connsiteY2" fmla="*/ 0 h 3361100"/>
                  <a:gd name="connsiteX3" fmla="*/ 3078 w 10000"/>
                  <a:gd name="connsiteY3" fmla="*/ 3011025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49631"/>
                  <a:gd name="connsiteX1" fmla="*/ 6662 w 10000"/>
                  <a:gd name="connsiteY1" fmla="*/ 2755398 h 3349631"/>
                  <a:gd name="connsiteX2" fmla="*/ 5839 w 10000"/>
                  <a:gd name="connsiteY2" fmla="*/ 0 h 3349631"/>
                  <a:gd name="connsiteX3" fmla="*/ 3053 w 10000"/>
                  <a:gd name="connsiteY3" fmla="*/ 2814209 h 3349631"/>
                  <a:gd name="connsiteX4" fmla="*/ 0 w 10000"/>
                  <a:gd name="connsiteY4" fmla="*/ 3336785 h 334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3349631">
                    <a:moveTo>
                      <a:pt x="10000" y="3336785"/>
                    </a:moveTo>
                    <a:cubicBezTo>
                      <a:pt x="9464" y="3386554"/>
                      <a:pt x="7355" y="3311529"/>
                      <a:pt x="6662" y="2755398"/>
                    </a:cubicBezTo>
                    <a:cubicBezTo>
                      <a:pt x="5969" y="2199267"/>
                      <a:pt x="6392" y="10557"/>
                      <a:pt x="5839" y="0"/>
                    </a:cubicBezTo>
                    <a:cubicBezTo>
                      <a:pt x="5121" y="-1509"/>
                      <a:pt x="4415" y="2183427"/>
                      <a:pt x="3053" y="2814209"/>
                    </a:cubicBezTo>
                    <a:cubicBezTo>
                      <a:pt x="1852" y="3370340"/>
                      <a:pt x="540" y="3318688"/>
                      <a:pt x="0" y="3336785"/>
                    </a:cubicBezTo>
                  </a:path>
                </a:pathLst>
              </a:custGeom>
              <a:noFill/>
              <a:ln w="28575">
                <a:solidFill>
                  <a:srgbClr val="193EB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연결선 25">
                <a:extLst>
                  <a:ext uri="{FF2B5EF4-FFF2-40B4-BE49-F238E27FC236}">
                    <a16:creationId xmlns:a16="http://schemas.microsoft.com/office/drawing/2014/main" xmlns="" id="{25433CC7-6DC5-4248-A315-B07AC508245B}"/>
                  </a:ext>
                </a:extLst>
              </p:cNvPr>
              <p:cNvCxnSpPr/>
              <p:nvPr/>
            </p:nvCxnSpPr>
            <p:spPr>
              <a:xfrm>
                <a:off x="4739480" y="2981325"/>
                <a:ext cx="0" cy="1621992"/>
              </a:xfrm>
              <a:prstGeom prst="line">
                <a:avLst/>
              </a:prstGeom>
              <a:noFill/>
              <a:ln>
                <a:solidFill>
                  <a:srgbClr val="FF00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직선 연결선 26">
                <a:extLst>
                  <a:ext uri="{FF2B5EF4-FFF2-40B4-BE49-F238E27FC236}">
                    <a16:creationId xmlns:a16="http://schemas.microsoft.com/office/drawing/2014/main" xmlns="" id="{3C813764-1938-4F9A-BF51-AC3D0CFFF8EB}"/>
                  </a:ext>
                </a:extLst>
              </p:cNvPr>
              <p:cNvCxnSpPr/>
              <p:nvPr/>
            </p:nvCxnSpPr>
            <p:spPr>
              <a:xfrm>
                <a:off x="4944348" y="3005136"/>
                <a:ext cx="0" cy="1621992"/>
              </a:xfrm>
              <a:prstGeom prst="line">
                <a:avLst/>
              </a:prstGeom>
              <a:noFill/>
              <a:ln>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0A7B86C1-90D5-4AF3-9616-A535EC7137FC}"/>
                    </a:ext>
                  </a:extLst>
                </p:cNvPr>
                <p:cNvSpPr txBox="1"/>
                <p:nvPr/>
              </p:nvSpPr>
              <p:spPr>
                <a:xfrm>
                  <a:off x="4821024" y="4643017"/>
                  <a:ext cx="53995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i="1" smtClean="0">
                            <a:solidFill>
                              <a:schemeClr val="tx1">
                                <a:lumMod val="85000"/>
                                <a:lumOff val="15000"/>
                              </a:schemeClr>
                            </a:solidFill>
                            <a:latin typeface="Cambria Math" panose="02040503050406030204" pitchFamily="18" charset="0"/>
                            <a:cs typeface="Times New Roman" panose="02020603050405020304" pitchFamily="18" charset="0"/>
                          </a:rPr>
                          <m:t>𝑚</m:t>
                        </m:r>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  </m:t>
                        </m:r>
                        <m:acc>
                          <m:accPr>
                            <m:chr m:val="̅"/>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 </m:t>
                            </m:r>
                          </m:e>
                        </m:acc>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0A7B86C1-90D5-4AF3-9616-A535EC7137FC}"/>
                    </a:ext>
                  </a:extLst>
                </p:cNvPr>
                <p:cNvSpPr txBox="1">
                  <a:spLocks noRot="1" noChangeAspect="1" noMove="1" noResize="1" noEditPoints="1" noAdjustHandles="1" noChangeArrowheads="1" noChangeShapeType="1" noTextEdit="1"/>
                </p:cNvSpPr>
                <p:nvPr/>
              </p:nvSpPr>
              <p:spPr>
                <a:xfrm>
                  <a:off x="4821024" y="4643017"/>
                  <a:ext cx="539955" cy="276999"/>
                </a:xfrm>
                <a:prstGeom prst="rect">
                  <a:avLst/>
                </a:prstGeom>
                <a:blipFill>
                  <a:blip r:embed="rId3"/>
                  <a:stretch>
                    <a:fillRect l="-11364" r="-64773" b="-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1CD46B11-E8C3-452E-8ECD-D60745733BB7}"/>
                    </a:ext>
                  </a:extLst>
                </p:cNvPr>
                <p:cNvSpPr txBox="1"/>
                <p:nvPr/>
              </p:nvSpPr>
              <p:spPr>
                <a:xfrm>
                  <a:off x="4654953" y="5069337"/>
                  <a:ext cx="592919" cy="276999"/>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m:rPr>
                            <m:nor/>
                          </m:rPr>
                          <a:rPr lang="ko-KR" altLang="en-US" dirty="0">
                            <a:solidFill>
                              <a:schemeClr val="tx1">
                                <a:lumMod val="85000"/>
                                <a:lumOff val="15000"/>
                              </a:schemeClr>
                            </a:solidFill>
                            <a:latin typeface="SamsungOne 400" panose="020B0503030303020204" pitchFamily="34" charset="0"/>
                            <a:ea typeface="SamsungOne 400" panose="020B0503030303020204" pitchFamily="34" charset="0"/>
                          </a:rPr>
                          <m:t>𝜍</m:t>
                        </m:r>
                        <m:r>
                          <a:rPr lang="en-US" altLang="ko-KR"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&gt;</m:t>
                        </m:r>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1CD46B11-E8C3-452E-8ECD-D60745733BB7}"/>
                    </a:ext>
                  </a:extLst>
                </p:cNvPr>
                <p:cNvSpPr txBox="1">
                  <a:spLocks noRot="1" noChangeAspect="1" noMove="1" noResize="1" noEditPoints="1" noAdjustHandles="1" noChangeArrowheads="1" noChangeShapeType="1" noTextEdit="1"/>
                </p:cNvSpPr>
                <p:nvPr/>
              </p:nvSpPr>
              <p:spPr>
                <a:xfrm>
                  <a:off x="4654953" y="5069337"/>
                  <a:ext cx="592919" cy="276999"/>
                </a:xfrm>
                <a:prstGeom prst="rect">
                  <a:avLst/>
                </a:prstGeom>
                <a:blipFill>
                  <a:blip r:embed="rId4"/>
                  <a:stretch>
                    <a:fillRect l="-14433" r="-3093" b="-28889"/>
                  </a:stretch>
                </a:blipFill>
              </p:spPr>
              <p:txBody>
                <a:bodyPr/>
                <a:lstStyle/>
                <a:p>
                  <a:r>
                    <a:rPr lang="ko-KR" altLang="en-US">
                      <a:noFill/>
                    </a:rPr>
                    <a:t> </a:t>
                  </a:r>
                </a:p>
              </p:txBody>
            </p:sp>
          </mc:Fallback>
        </mc:AlternateContent>
      </p:grpSp>
      <p:sp>
        <p:nvSpPr>
          <p:cNvPr id="28" name="직사각형 27">
            <a:extLst>
              <a:ext uri="{FF2B5EF4-FFF2-40B4-BE49-F238E27FC236}">
                <a16:creationId xmlns:a16="http://schemas.microsoft.com/office/drawing/2014/main" xmlns="" id="{22487A04-B2EE-4287-83CC-CCDF2901351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Sample statistics</a:t>
            </a:r>
          </a:p>
        </p:txBody>
      </p:sp>
    </p:spTree>
    <p:extLst>
      <p:ext uri="{BB962C8B-B14F-4D97-AF65-F5344CB8AC3E}">
        <p14:creationId xmlns:p14="http://schemas.microsoft.com/office/powerpoint/2010/main" val="2526250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4" name="직사각형 13">
            <a:extLst>
              <a:ext uri="{FF2B5EF4-FFF2-40B4-BE49-F238E27FC236}">
                <a16:creationId xmlns:a16="http://schemas.microsoft.com/office/drawing/2014/main" xmlns="" id="{48EA92EB-2B50-4D51-BBBC-19AABF6A833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Sample statistics</a:t>
            </a:r>
          </a:p>
        </p:txBody>
      </p:sp>
      <p:grpSp>
        <p:nvGrpSpPr>
          <p:cNvPr id="2" name="그룹 1"/>
          <p:cNvGrpSpPr/>
          <p:nvPr/>
        </p:nvGrpSpPr>
        <p:grpSpPr>
          <a:xfrm>
            <a:off x="774948" y="1844824"/>
            <a:ext cx="8352928" cy="3656017"/>
            <a:chOff x="774948" y="1773237"/>
            <a:chExt cx="8352928" cy="3656017"/>
          </a:xfrm>
        </p:grpSpPr>
        <p:sp>
          <p:nvSpPr>
            <p:cNvPr id="84" name="직사각형 83">
              <a:extLst>
                <a:ext uri="{FF2B5EF4-FFF2-40B4-BE49-F238E27FC236}">
                  <a16:creationId xmlns:a16="http://schemas.microsoft.com/office/drawing/2014/main" xmlns="" id="{5926CFC9-084C-4E02-9D1C-3D7ED8850ACF}"/>
                </a:ext>
              </a:extLst>
            </p:cNvPr>
            <p:cNvSpPr/>
            <p:nvPr/>
          </p:nvSpPr>
          <p:spPr>
            <a:xfrm>
              <a:off x="774948" y="1773237"/>
              <a:ext cx="8352928"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30" name="그룹 129">
              <a:extLst>
                <a:ext uri="{FF2B5EF4-FFF2-40B4-BE49-F238E27FC236}">
                  <a16:creationId xmlns:a16="http://schemas.microsoft.com/office/drawing/2014/main" xmlns="" id="{708FDC26-ECEA-4F37-91ED-483332E806AB}"/>
                </a:ext>
              </a:extLst>
            </p:cNvPr>
            <p:cNvGrpSpPr/>
            <p:nvPr/>
          </p:nvGrpSpPr>
          <p:grpSpPr>
            <a:xfrm>
              <a:off x="1044915" y="2015914"/>
              <a:ext cx="7812993" cy="3170661"/>
              <a:chOff x="861408" y="1843669"/>
              <a:chExt cx="7812993" cy="3170661"/>
            </a:xfrm>
          </p:grpSpPr>
          <p:grpSp>
            <p:nvGrpSpPr>
              <p:cNvPr id="90" name="그룹 89">
                <a:extLst>
                  <a:ext uri="{FF2B5EF4-FFF2-40B4-BE49-F238E27FC236}">
                    <a16:creationId xmlns:a16="http://schemas.microsoft.com/office/drawing/2014/main" xmlns="" id="{D9EF1AB6-EBE2-48D3-AD6A-5928C163E749}"/>
                  </a:ext>
                </a:extLst>
              </p:cNvPr>
              <p:cNvGrpSpPr/>
              <p:nvPr/>
            </p:nvGrpSpPr>
            <p:grpSpPr>
              <a:xfrm>
                <a:off x="4930353" y="1843669"/>
                <a:ext cx="3744048" cy="3170661"/>
                <a:chOff x="5341935" y="1711873"/>
                <a:chExt cx="3744048" cy="3170661"/>
              </a:xfrm>
            </p:grpSpPr>
            <p:sp>
              <p:nvSpPr>
                <p:cNvPr id="36" name="TextBox 35">
                  <a:extLst>
                    <a:ext uri="{FF2B5EF4-FFF2-40B4-BE49-F238E27FC236}">
                      <a16:creationId xmlns:a16="http://schemas.microsoft.com/office/drawing/2014/main" xmlns="" id="{B22E5FD0-A8A5-41EB-AE8B-8231E4038411}"/>
                    </a:ext>
                  </a:extLst>
                </p:cNvPr>
                <p:cNvSpPr txBox="1"/>
                <p:nvPr/>
              </p:nvSpPr>
              <p:spPr>
                <a:xfrm>
                  <a:off x="5341935"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grpSp>
              <p:nvGrpSpPr>
                <p:cNvPr id="4" name="그룹 3">
                  <a:extLst>
                    <a:ext uri="{FF2B5EF4-FFF2-40B4-BE49-F238E27FC236}">
                      <a16:creationId xmlns:a16="http://schemas.microsoft.com/office/drawing/2014/main" xmlns="" id="{B1CDA61C-C702-42C6-A34B-16F10CFB122C}"/>
                    </a:ext>
                  </a:extLst>
                </p:cNvPr>
                <p:cNvGrpSpPr/>
                <p:nvPr/>
              </p:nvGrpSpPr>
              <p:grpSpPr>
                <a:xfrm>
                  <a:off x="5538150" y="1711873"/>
                  <a:ext cx="3547833" cy="2738712"/>
                  <a:chOff x="5538150" y="1711873"/>
                  <a:chExt cx="3547833" cy="2738712"/>
                </a:xfrm>
              </p:grpSpPr>
              <p:cxnSp>
                <p:nvCxnSpPr>
                  <p:cNvPr id="67" name="직선 화살표 연결선 66">
                    <a:extLst>
                      <a:ext uri="{FF2B5EF4-FFF2-40B4-BE49-F238E27FC236}">
                        <a16:creationId xmlns:a16="http://schemas.microsoft.com/office/drawing/2014/main" xmlns="" id="{86AC26B0-2F45-48E7-8990-5BD663D12460}"/>
                      </a:ext>
                    </a:extLst>
                  </p:cNvPr>
                  <p:cNvCxnSpPr>
                    <a:cxnSpLocks/>
                  </p:cNvCxnSpPr>
                  <p:nvPr/>
                </p:nvCxnSpPr>
                <p:spPr>
                  <a:xfrm>
                    <a:off x="5538150" y="4131383"/>
                    <a:ext cx="3350928" cy="0"/>
                  </a:xfrm>
                  <a:prstGeom prst="straightConnector1">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xmlns="" id="{FE6AC5C7-BAC5-48F7-8FF7-3AF531199434}"/>
                      </a:ext>
                    </a:extLst>
                  </p:cNvPr>
                  <p:cNvCxnSpPr>
                    <a:cxnSpLocks/>
                  </p:cNvCxnSpPr>
                  <p:nvPr/>
                </p:nvCxnSpPr>
                <p:spPr>
                  <a:xfrm flipV="1">
                    <a:off x="7211465" y="1773238"/>
                    <a:ext cx="0" cy="235814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DB76F17C-D2B3-406F-A225-E8639944D9CA}"/>
                      </a:ext>
                    </a:extLst>
                  </p:cNvPr>
                  <p:cNvCxnSpPr/>
                  <p:nvPr/>
                </p:nvCxnSpPr>
                <p:spPr>
                  <a:xfrm rot="16200000">
                    <a:off x="7176037"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5B13FC69-E882-4433-8D0D-6C770D875364}"/>
                      </a:ext>
                    </a:extLst>
                  </p:cNvPr>
                  <p:cNvCxnSpPr/>
                  <p:nvPr/>
                </p:nvCxnSpPr>
                <p:spPr>
                  <a:xfrm rot="16200000">
                    <a:off x="6341971"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D81FE13C-A05B-4F78-AD26-54112A6EB228}"/>
                      </a:ext>
                    </a:extLst>
                  </p:cNvPr>
                  <p:cNvCxnSpPr/>
                  <p:nvPr/>
                </p:nvCxnSpPr>
                <p:spPr>
                  <a:xfrm rot="16200000">
                    <a:off x="6759004"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64C51158-32EA-42E4-AE6B-44DE26789B4E}"/>
                      </a:ext>
                    </a:extLst>
                  </p:cNvPr>
                  <p:cNvCxnSpPr/>
                  <p:nvPr/>
                </p:nvCxnSpPr>
                <p:spPr>
                  <a:xfrm rot="16200000">
                    <a:off x="7593070"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68C88BB4-59B0-44E5-A804-DD629DA2FE92}"/>
                      </a:ext>
                    </a:extLst>
                  </p:cNvPr>
                  <p:cNvCxnSpPr/>
                  <p:nvPr/>
                </p:nvCxnSpPr>
                <p:spPr>
                  <a:xfrm rot="16200000">
                    <a:off x="8010103"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55DF95B0-7C94-42E8-9580-F64D60CDF775}"/>
                      </a:ext>
                    </a:extLst>
                  </p:cNvPr>
                  <p:cNvCxnSpPr/>
                  <p:nvPr/>
                </p:nvCxnSpPr>
                <p:spPr>
                  <a:xfrm rot="16200000">
                    <a:off x="8844166"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F8541D22-437D-45A8-B954-26D6549FE629}"/>
                      </a:ext>
                    </a:extLst>
                  </p:cNvPr>
                  <p:cNvSpPr txBox="1"/>
                  <p:nvPr/>
                </p:nvSpPr>
                <p:spPr>
                  <a:xfrm>
                    <a:off x="6175067"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t>
                    </a: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43" name="TextBox 42">
                    <a:extLst>
                      <a:ext uri="{FF2B5EF4-FFF2-40B4-BE49-F238E27FC236}">
                        <a16:creationId xmlns:a16="http://schemas.microsoft.com/office/drawing/2014/main" xmlns="" id="{4A6D2915-914D-48A8-9733-EA4446098612}"/>
                      </a:ext>
                    </a:extLst>
                  </p:cNvPr>
                  <p:cNvSpPr txBox="1"/>
                  <p:nvPr/>
                </p:nvSpPr>
                <p:spPr>
                  <a:xfrm>
                    <a:off x="6591633"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44" name="TextBox 43">
                    <a:extLst>
                      <a:ext uri="{FF2B5EF4-FFF2-40B4-BE49-F238E27FC236}">
                        <a16:creationId xmlns:a16="http://schemas.microsoft.com/office/drawing/2014/main" xmlns="" id="{3855C0C7-1B86-4D0C-89BE-359DC00788C4}"/>
                      </a:ext>
                    </a:extLst>
                  </p:cNvPr>
                  <p:cNvSpPr txBox="1"/>
                  <p:nvPr/>
                </p:nvSpPr>
                <p:spPr>
                  <a:xfrm>
                    <a:off x="7424765"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45" name="TextBox 44">
                    <a:extLst>
                      <a:ext uri="{FF2B5EF4-FFF2-40B4-BE49-F238E27FC236}">
                        <a16:creationId xmlns:a16="http://schemas.microsoft.com/office/drawing/2014/main" xmlns="" id="{3C2372F0-83B5-496D-B9F4-36DB32923513}"/>
                      </a:ext>
                    </a:extLst>
                  </p:cNvPr>
                  <p:cNvSpPr txBox="1"/>
                  <p:nvPr/>
                </p:nvSpPr>
                <p:spPr>
                  <a:xfrm>
                    <a:off x="784133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46" name="TextBox 45">
                    <a:extLst>
                      <a:ext uri="{FF2B5EF4-FFF2-40B4-BE49-F238E27FC236}">
                        <a16:creationId xmlns:a16="http://schemas.microsoft.com/office/drawing/2014/main" xmlns="" id="{1B60F2AA-9DE5-4EED-B5AC-DDB962609009}"/>
                      </a:ext>
                    </a:extLst>
                  </p:cNvPr>
                  <p:cNvSpPr txBox="1"/>
                  <p:nvPr/>
                </p:nvSpPr>
                <p:spPr>
                  <a:xfrm>
                    <a:off x="867446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48" name="직선 연결선 47">
                    <a:extLst>
                      <a:ext uri="{FF2B5EF4-FFF2-40B4-BE49-F238E27FC236}">
                        <a16:creationId xmlns:a16="http://schemas.microsoft.com/office/drawing/2014/main" xmlns="" id="{0564BE90-3935-4EEF-8C67-DE9159481FA3}"/>
                      </a:ext>
                    </a:extLst>
                  </p:cNvPr>
                  <p:cNvCxnSpPr/>
                  <p:nvPr/>
                </p:nvCxnSpPr>
                <p:spPr>
                  <a:xfrm>
                    <a:off x="7144207" y="365562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51118406-82AC-4BED-931B-D4C9F6BD894C}"/>
                      </a:ext>
                    </a:extLst>
                  </p:cNvPr>
                  <p:cNvCxnSpPr/>
                  <p:nvPr/>
                </p:nvCxnSpPr>
                <p:spPr>
                  <a:xfrm>
                    <a:off x="7144207" y="318936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ABF0A674-2E17-4AD6-BABF-FDFFC600B4E2}"/>
                      </a:ext>
                    </a:extLst>
                  </p:cNvPr>
                  <p:cNvCxnSpPr/>
                  <p:nvPr/>
                </p:nvCxnSpPr>
                <p:spPr>
                  <a:xfrm>
                    <a:off x="7144207" y="272310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xmlns="" id="{E4EA6EAC-A966-4C0F-BB53-ED55DA8195DB}"/>
                      </a:ext>
                    </a:extLst>
                  </p:cNvPr>
                  <p:cNvSpPr txBox="1"/>
                  <p:nvPr/>
                </p:nvSpPr>
                <p:spPr>
                  <a:xfrm>
                    <a:off x="6749783" y="395331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52" name="TextBox 51">
                    <a:extLst>
                      <a:ext uri="{FF2B5EF4-FFF2-40B4-BE49-F238E27FC236}">
                        <a16:creationId xmlns:a16="http://schemas.microsoft.com/office/drawing/2014/main" xmlns="" id="{C67B89D4-9B38-4A8F-9810-93458848E276}"/>
                      </a:ext>
                    </a:extLst>
                  </p:cNvPr>
                  <p:cNvSpPr txBox="1"/>
                  <p:nvPr/>
                </p:nvSpPr>
                <p:spPr>
                  <a:xfrm>
                    <a:off x="6749783" y="3547898"/>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xmlns="" id="{473C5B0B-8929-490A-B640-E38D1F205242}"/>
                      </a:ext>
                    </a:extLst>
                  </p:cNvPr>
                  <p:cNvSpPr txBox="1"/>
                  <p:nvPr/>
                </p:nvSpPr>
                <p:spPr>
                  <a:xfrm>
                    <a:off x="6749783" y="3088891"/>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54" name="TextBox 53">
                    <a:extLst>
                      <a:ext uri="{FF2B5EF4-FFF2-40B4-BE49-F238E27FC236}">
                        <a16:creationId xmlns:a16="http://schemas.microsoft.com/office/drawing/2014/main" xmlns="" id="{516585DA-6816-4B54-A224-0FA34113671D}"/>
                      </a:ext>
                    </a:extLst>
                  </p:cNvPr>
                  <p:cNvSpPr txBox="1"/>
                  <p:nvPr/>
                </p:nvSpPr>
                <p:spPr>
                  <a:xfrm>
                    <a:off x="6749783" y="2629885"/>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71" name="직선 연결선 70">
                    <a:extLst>
                      <a:ext uri="{FF2B5EF4-FFF2-40B4-BE49-F238E27FC236}">
                        <a16:creationId xmlns:a16="http://schemas.microsoft.com/office/drawing/2014/main" xmlns="" id="{AC05C2D4-5A64-4A43-A825-BA7477F9ACC1}"/>
                      </a:ext>
                    </a:extLst>
                  </p:cNvPr>
                  <p:cNvCxnSpPr/>
                  <p:nvPr/>
                </p:nvCxnSpPr>
                <p:spPr>
                  <a:xfrm rot="16200000">
                    <a:off x="8427136"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AAEB2840-40D6-40EB-BF82-9CF9BD129401}"/>
                      </a:ext>
                    </a:extLst>
                  </p:cNvPr>
                  <p:cNvSpPr txBox="1"/>
                  <p:nvPr/>
                </p:nvSpPr>
                <p:spPr>
                  <a:xfrm>
                    <a:off x="8257897"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75" name="직선 연결선 74">
                    <a:extLst>
                      <a:ext uri="{FF2B5EF4-FFF2-40B4-BE49-F238E27FC236}">
                        <a16:creationId xmlns:a16="http://schemas.microsoft.com/office/drawing/2014/main" xmlns="" id="{5A0CE1B2-BF7A-40D1-9E7C-AC28BFB9C6B2}"/>
                      </a:ext>
                    </a:extLst>
                  </p:cNvPr>
                  <p:cNvCxnSpPr/>
                  <p:nvPr/>
                </p:nvCxnSpPr>
                <p:spPr>
                  <a:xfrm rot="16200000">
                    <a:off x="5924938"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4B65E911-508D-4B0C-9D9A-B9DCC7F43EAE}"/>
                      </a:ext>
                    </a:extLst>
                  </p:cNvPr>
                  <p:cNvSpPr txBox="1"/>
                  <p:nvPr/>
                </p:nvSpPr>
                <p:spPr>
                  <a:xfrm>
                    <a:off x="575850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77" name="직선 연결선 76">
                    <a:extLst>
                      <a:ext uri="{FF2B5EF4-FFF2-40B4-BE49-F238E27FC236}">
                        <a16:creationId xmlns:a16="http://schemas.microsoft.com/office/drawing/2014/main" xmlns="" id="{7FC4CE24-C420-4F11-860D-3175D195F80F}"/>
                      </a:ext>
                    </a:extLst>
                  </p:cNvPr>
                  <p:cNvCxnSpPr/>
                  <p:nvPr/>
                </p:nvCxnSpPr>
                <p:spPr>
                  <a:xfrm rot="16200000">
                    <a:off x="5507905"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xmlns="" id="{EA71BFEC-00E8-4254-8A5C-C7E363C2EDD1}"/>
                      </a:ext>
                    </a:extLst>
                  </p:cNvPr>
                  <p:cNvSpPr txBox="1"/>
                  <p:nvPr/>
                </p:nvSpPr>
                <p:spPr>
                  <a:xfrm>
                    <a:off x="7008199"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79" name="직선 연결선 78">
                    <a:extLst>
                      <a:ext uri="{FF2B5EF4-FFF2-40B4-BE49-F238E27FC236}">
                        <a16:creationId xmlns:a16="http://schemas.microsoft.com/office/drawing/2014/main" xmlns="" id="{25A344B4-AE6B-4658-A165-6570BCC4083A}"/>
                      </a:ext>
                    </a:extLst>
                  </p:cNvPr>
                  <p:cNvCxnSpPr/>
                  <p:nvPr/>
                </p:nvCxnSpPr>
                <p:spPr>
                  <a:xfrm>
                    <a:off x="7144207" y="412188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xmlns="" id="{8C8CF40C-24DF-4061-89ED-B3C7C4E7CC41}"/>
                      </a:ext>
                    </a:extLst>
                  </p:cNvPr>
                  <p:cNvCxnSpPr/>
                  <p:nvPr/>
                </p:nvCxnSpPr>
                <p:spPr>
                  <a:xfrm>
                    <a:off x="7144207" y="225684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xmlns="" id="{02F97AA3-C6EA-4FA5-904A-BFFF1DE471D0}"/>
                      </a:ext>
                    </a:extLst>
                  </p:cNvPr>
                  <p:cNvSpPr txBox="1"/>
                  <p:nvPr/>
                </p:nvSpPr>
                <p:spPr>
                  <a:xfrm>
                    <a:off x="6749783" y="217087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8</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82" name="직선 연결선 81">
                    <a:extLst>
                      <a:ext uri="{FF2B5EF4-FFF2-40B4-BE49-F238E27FC236}">
                        <a16:creationId xmlns:a16="http://schemas.microsoft.com/office/drawing/2014/main" xmlns="" id="{96779B82-5517-4084-9826-0AB2312EE59F}"/>
                      </a:ext>
                    </a:extLst>
                  </p:cNvPr>
                  <p:cNvCxnSpPr/>
                  <p:nvPr/>
                </p:nvCxnSpPr>
                <p:spPr>
                  <a:xfrm>
                    <a:off x="7144207" y="179058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xmlns="" id="{3F1B52A0-2520-43CA-8A3E-ADB220734D2D}"/>
                      </a:ext>
                    </a:extLst>
                  </p:cNvPr>
                  <p:cNvSpPr txBox="1"/>
                  <p:nvPr/>
                </p:nvSpPr>
                <p:spPr>
                  <a:xfrm>
                    <a:off x="6749783" y="1711873"/>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grpSp>
            <p:sp>
              <p:nvSpPr>
                <p:cNvPr id="87" name="자유형: 도형 86">
                  <a:extLst>
                    <a:ext uri="{FF2B5EF4-FFF2-40B4-BE49-F238E27FC236}">
                      <a16:creationId xmlns:a16="http://schemas.microsoft.com/office/drawing/2014/main" xmlns="" id="{C2A0764B-B313-4856-BE95-C51D439F88C7}"/>
                    </a:ext>
                  </a:extLst>
                </p:cNvPr>
                <p:cNvSpPr/>
                <p:nvPr/>
              </p:nvSpPr>
              <p:spPr>
                <a:xfrm>
                  <a:off x="5545770" y="2519399"/>
                  <a:ext cx="3335489" cy="1609725"/>
                </a:xfrm>
                <a:custGeom>
                  <a:avLst/>
                  <a:gdLst>
                    <a:gd name="connsiteX0" fmla="*/ 0 w 2895600"/>
                    <a:gd name="connsiteY0" fmla="*/ 1318261 h 1325881"/>
                    <a:gd name="connsiteX1" fmla="*/ 1447800 w 2895600"/>
                    <a:gd name="connsiteY1" fmla="*/ 1 h 1325881"/>
                    <a:gd name="connsiteX2" fmla="*/ 2895600 w 2895600"/>
                    <a:gd name="connsiteY2" fmla="*/ 1325881 h 1325881"/>
                    <a:gd name="connsiteX0" fmla="*/ 0 w 2895600"/>
                    <a:gd name="connsiteY0" fmla="*/ 1744981 h 1752601"/>
                    <a:gd name="connsiteX1" fmla="*/ 1463040 w 2895600"/>
                    <a:gd name="connsiteY1" fmla="*/ 1 h 1752601"/>
                    <a:gd name="connsiteX2" fmla="*/ 2895600 w 2895600"/>
                    <a:gd name="connsiteY2" fmla="*/ 1752601 h 1752601"/>
                    <a:gd name="connsiteX0" fmla="*/ 0 w 2895600"/>
                    <a:gd name="connsiteY0" fmla="*/ 1802131 h 1809751"/>
                    <a:gd name="connsiteX1" fmla="*/ 1463040 w 2895600"/>
                    <a:gd name="connsiteY1" fmla="*/ 1 h 1809751"/>
                    <a:gd name="connsiteX2" fmla="*/ 2895600 w 2895600"/>
                    <a:gd name="connsiteY2" fmla="*/ 1809751 h 1809751"/>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588770 h 1596390"/>
                    <a:gd name="connsiteX1" fmla="*/ 1449832 w 2895600"/>
                    <a:gd name="connsiteY1" fmla="*/ 0 h 1596390"/>
                    <a:gd name="connsiteX2" fmla="*/ 2895600 w 2895600"/>
                    <a:gd name="connsiteY2" fmla="*/ 1596390 h 1596390"/>
                    <a:gd name="connsiteX0" fmla="*/ 0 w 2888996"/>
                    <a:gd name="connsiteY0" fmla="*/ 1609725 h 1609725"/>
                    <a:gd name="connsiteX1" fmla="*/ 1443228 w 2888996"/>
                    <a:gd name="connsiteY1" fmla="*/ 0 h 1609725"/>
                    <a:gd name="connsiteX2" fmla="*/ 2888996 w 2888996"/>
                    <a:gd name="connsiteY2" fmla="*/ 1596390 h 1609725"/>
                    <a:gd name="connsiteX0" fmla="*/ 0 w 2890647"/>
                    <a:gd name="connsiteY0" fmla="*/ 1609725 h 1609725"/>
                    <a:gd name="connsiteX1" fmla="*/ 1443228 w 2890647"/>
                    <a:gd name="connsiteY1" fmla="*/ 0 h 1609725"/>
                    <a:gd name="connsiteX2" fmla="*/ 2890647 w 2890647"/>
                    <a:gd name="connsiteY2" fmla="*/ 1602105 h 1609725"/>
                    <a:gd name="connsiteX0" fmla="*/ 0 w 2890647"/>
                    <a:gd name="connsiteY0" fmla="*/ 1609725 h 1609725"/>
                    <a:gd name="connsiteX1" fmla="*/ 1443228 w 2890647"/>
                    <a:gd name="connsiteY1" fmla="*/ 0 h 1609725"/>
                    <a:gd name="connsiteX2" fmla="*/ 2890647 w 2890647"/>
                    <a:gd name="connsiteY2" fmla="*/ 1602105 h 1609725"/>
                    <a:gd name="connsiteX0" fmla="*/ 0 w 2890647"/>
                    <a:gd name="connsiteY0" fmla="*/ 1609725 h 1609725"/>
                    <a:gd name="connsiteX1" fmla="*/ 1443228 w 2890647"/>
                    <a:gd name="connsiteY1" fmla="*/ 0 h 1609725"/>
                    <a:gd name="connsiteX2" fmla="*/ 2890647 w 2890647"/>
                    <a:gd name="connsiteY2" fmla="*/ 1602105 h 1609725"/>
                    <a:gd name="connsiteX0" fmla="*/ 0 w 2890647"/>
                    <a:gd name="connsiteY0" fmla="*/ 1609725 h 1609725"/>
                    <a:gd name="connsiteX1" fmla="*/ 1443228 w 2890647"/>
                    <a:gd name="connsiteY1" fmla="*/ 0 h 1609725"/>
                    <a:gd name="connsiteX2" fmla="*/ 2890647 w 2890647"/>
                    <a:gd name="connsiteY2" fmla="*/ 1602105 h 1609725"/>
                  </a:gdLst>
                  <a:ahLst/>
                  <a:cxnLst>
                    <a:cxn ang="0">
                      <a:pos x="connsiteX0" y="connsiteY0"/>
                    </a:cxn>
                    <a:cxn ang="0">
                      <a:pos x="connsiteX1" y="connsiteY1"/>
                    </a:cxn>
                    <a:cxn ang="0">
                      <a:pos x="connsiteX2" y="connsiteY2"/>
                    </a:cxn>
                  </a:cxnLst>
                  <a:rect l="l" t="t" r="r" b="b"/>
                  <a:pathLst>
                    <a:path w="2890647" h="1609725">
                      <a:moveTo>
                        <a:pt x="0" y="1609725"/>
                      </a:moveTo>
                      <a:cubicBezTo>
                        <a:pt x="749300" y="1506220"/>
                        <a:pt x="1099499" y="1471676"/>
                        <a:pt x="1443228" y="0"/>
                      </a:cubicBezTo>
                      <a:cubicBezTo>
                        <a:pt x="1820038" y="1451356"/>
                        <a:pt x="2046097" y="1530350"/>
                        <a:pt x="2890647" y="160210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자유형: 도형 87">
                  <a:extLst>
                    <a:ext uri="{FF2B5EF4-FFF2-40B4-BE49-F238E27FC236}">
                      <a16:creationId xmlns:a16="http://schemas.microsoft.com/office/drawing/2014/main" xmlns="" id="{E308FE7B-063A-4479-850C-B2FC5CE4A59E}"/>
                    </a:ext>
                  </a:extLst>
                </p:cNvPr>
                <p:cNvSpPr/>
                <p:nvPr/>
              </p:nvSpPr>
              <p:spPr>
                <a:xfrm>
                  <a:off x="5543550" y="3188970"/>
                  <a:ext cx="3333750" cy="937271"/>
                </a:xfrm>
                <a:custGeom>
                  <a:avLst/>
                  <a:gdLst>
                    <a:gd name="connsiteX0" fmla="*/ 0 w 3333750"/>
                    <a:gd name="connsiteY0" fmla="*/ 937260 h 937260"/>
                    <a:gd name="connsiteX1" fmla="*/ 1668780 w 3333750"/>
                    <a:gd name="connsiteY1" fmla="*/ 0 h 937260"/>
                    <a:gd name="connsiteX2" fmla="*/ 3333750 w 3333750"/>
                    <a:gd name="connsiteY2" fmla="*/ 937260 h 937260"/>
                    <a:gd name="connsiteX0" fmla="*/ 0 w 3333750"/>
                    <a:gd name="connsiteY0" fmla="*/ 937260 h 937271"/>
                    <a:gd name="connsiteX1" fmla="*/ 1668780 w 3333750"/>
                    <a:gd name="connsiteY1" fmla="*/ 0 h 937271"/>
                    <a:gd name="connsiteX2" fmla="*/ 3333750 w 3333750"/>
                    <a:gd name="connsiteY2" fmla="*/ 937260 h 937271"/>
                    <a:gd name="connsiteX0" fmla="*/ 0 w 3333750"/>
                    <a:gd name="connsiteY0" fmla="*/ 937260 h 937271"/>
                    <a:gd name="connsiteX1" fmla="*/ 1668780 w 3333750"/>
                    <a:gd name="connsiteY1" fmla="*/ 0 h 937271"/>
                    <a:gd name="connsiteX2" fmla="*/ 3333750 w 3333750"/>
                    <a:gd name="connsiteY2" fmla="*/ 937260 h 937271"/>
                  </a:gdLst>
                  <a:ahLst/>
                  <a:cxnLst>
                    <a:cxn ang="0">
                      <a:pos x="connsiteX0" y="connsiteY0"/>
                    </a:cxn>
                    <a:cxn ang="0">
                      <a:pos x="connsiteX1" y="connsiteY1"/>
                    </a:cxn>
                    <a:cxn ang="0">
                      <a:pos x="connsiteX2" y="connsiteY2"/>
                    </a:cxn>
                  </a:cxnLst>
                  <a:rect l="l" t="t" r="r" b="b"/>
                  <a:pathLst>
                    <a:path w="3333750" h="937271">
                      <a:moveTo>
                        <a:pt x="0" y="937260"/>
                      </a:moveTo>
                      <a:cubicBezTo>
                        <a:pt x="1249997" y="941070"/>
                        <a:pt x="1113155" y="0"/>
                        <a:pt x="1668780" y="0"/>
                      </a:cubicBezTo>
                      <a:cubicBezTo>
                        <a:pt x="2224405" y="0"/>
                        <a:pt x="2085657" y="941070"/>
                        <a:pt x="3333750" y="9372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xmlns="" id="{268F61B2-5625-481F-89CB-7D7F2E925074}"/>
                        </a:ext>
                      </a:extLst>
                    </p:cNvPr>
                    <p:cNvSpPr txBox="1"/>
                    <p:nvPr/>
                  </p:nvSpPr>
                  <p:spPr>
                    <a:xfrm>
                      <a:off x="6901141" y="4605535"/>
                      <a:ext cx="618567" cy="276999"/>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cs typeface="Times New Roman" panose="02020603050405020304" pitchFamily="18" charset="0"/>
                              </a:rPr>
                              <m:t>𝜅</m:t>
                            </m:r>
                            <m:r>
                              <a:rPr lang="en-US" altLang="ko-KR"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&gt;</m:t>
                            </m:r>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89" name="TextBox 88">
                      <a:extLst>
                        <a:ext uri="{FF2B5EF4-FFF2-40B4-BE49-F238E27FC236}">
                          <a16:creationId xmlns:a16="http://schemas.microsoft.com/office/drawing/2014/main" id="{268F61B2-5625-481F-89CB-7D7F2E925074}"/>
                        </a:ext>
                      </a:extLst>
                    </p:cNvPr>
                    <p:cNvSpPr txBox="1">
                      <a:spLocks noRot="1" noChangeAspect="1" noMove="1" noResize="1" noEditPoints="1" noAdjustHandles="1" noChangeArrowheads="1" noChangeShapeType="1" noTextEdit="1"/>
                    </p:cNvSpPr>
                    <p:nvPr/>
                  </p:nvSpPr>
                  <p:spPr>
                    <a:xfrm>
                      <a:off x="6901141" y="4605535"/>
                      <a:ext cx="618567" cy="276999"/>
                    </a:xfrm>
                    <a:prstGeom prst="rect">
                      <a:avLst/>
                    </a:prstGeom>
                    <a:blipFill>
                      <a:blip r:embed="rId4"/>
                      <a:stretch>
                        <a:fillRect l="-9901" r="-3960" b="-8696"/>
                      </a:stretch>
                    </a:blipFill>
                  </p:spPr>
                  <p:txBody>
                    <a:bodyPr/>
                    <a:lstStyle/>
                    <a:p>
                      <a:r>
                        <a:rPr lang="ko-KR" altLang="en-US">
                          <a:noFill/>
                        </a:rPr>
                        <a:t> </a:t>
                      </a:r>
                    </a:p>
                  </p:txBody>
                </p:sp>
              </mc:Fallback>
            </mc:AlternateContent>
          </p:grpSp>
          <p:grpSp>
            <p:nvGrpSpPr>
              <p:cNvPr id="129" name="그룹 128">
                <a:extLst>
                  <a:ext uri="{FF2B5EF4-FFF2-40B4-BE49-F238E27FC236}">
                    <a16:creationId xmlns:a16="http://schemas.microsoft.com/office/drawing/2014/main" xmlns="" id="{D078D852-CBF4-464A-9E95-B0D424BE3EE6}"/>
                  </a:ext>
                </a:extLst>
              </p:cNvPr>
              <p:cNvGrpSpPr/>
              <p:nvPr/>
            </p:nvGrpSpPr>
            <p:grpSpPr>
              <a:xfrm>
                <a:off x="861408" y="1843669"/>
                <a:ext cx="3744048" cy="3170661"/>
                <a:chOff x="1531032" y="1711873"/>
                <a:chExt cx="3744048" cy="3170661"/>
              </a:xfrm>
            </p:grpSpPr>
            <p:grpSp>
              <p:nvGrpSpPr>
                <p:cNvPr id="91" name="그룹 90">
                  <a:extLst>
                    <a:ext uri="{FF2B5EF4-FFF2-40B4-BE49-F238E27FC236}">
                      <a16:creationId xmlns:a16="http://schemas.microsoft.com/office/drawing/2014/main" xmlns="" id="{AE3F2077-263B-419A-A3FB-19DCF24220FE}"/>
                    </a:ext>
                  </a:extLst>
                </p:cNvPr>
                <p:cNvGrpSpPr/>
                <p:nvPr/>
              </p:nvGrpSpPr>
              <p:grpSpPr>
                <a:xfrm>
                  <a:off x="1531032" y="1711873"/>
                  <a:ext cx="3744048" cy="3170661"/>
                  <a:chOff x="5341935" y="1711873"/>
                  <a:chExt cx="3744048" cy="3170661"/>
                </a:xfrm>
              </p:grpSpPr>
              <p:sp>
                <p:nvSpPr>
                  <p:cNvPr id="92" name="TextBox 91">
                    <a:extLst>
                      <a:ext uri="{FF2B5EF4-FFF2-40B4-BE49-F238E27FC236}">
                        <a16:creationId xmlns:a16="http://schemas.microsoft.com/office/drawing/2014/main" xmlns="" id="{C155A3BE-5CC6-4FCE-90D3-3B4C8CFFF60C}"/>
                      </a:ext>
                    </a:extLst>
                  </p:cNvPr>
                  <p:cNvSpPr txBox="1"/>
                  <p:nvPr/>
                </p:nvSpPr>
                <p:spPr>
                  <a:xfrm>
                    <a:off x="5341935"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grpSp>
                <p:nvGrpSpPr>
                  <p:cNvPr id="93" name="그룹 92">
                    <a:extLst>
                      <a:ext uri="{FF2B5EF4-FFF2-40B4-BE49-F238E27FC236}">
                        <a16:creationId xmlns:a16="http://schemas.microsoft.com/office/drawing/2014/main" xmlns="" id="{01E2D107-34C0-492B-A72F-74D26BF3BDC1}"/>
                      </a:ext>
                    </a:extLst>
                  </p:cNvPr>
                  <p:cNvGrpSpPr/>
                  <p:nvPr/>
                </p:nvGrpSpPr>
                <p:grpSpPr>
                  <a:xfrm>
                    <a:off x="5538150" y="1711873"/>
                    <a:ext cx="3547833" cy="2738712"/>
                    <a:chOff x="5538150" y="1711873"/>
                    <a:chExt cx="3547833" cy="2738712"/>
                  </a:xfrm>
                </p:grpSpPr>
                <p:cxnSp>
                  <p:nvCxnSpPr>
                    <p:cNvPr id="97" name="직선 화살표 연결선 96">
                      <a:extLst>
                        <a:ext uri="{FF2B5EF4-FFF2-40B4-BE49-F238E27FC236}">
                          <a16:creationId xmlns:a16="http://schemas.microsoft.com/office/drawing/2014/main" xmlns="" id="{927E1292-B1D5-433C-B478-E3FAA3C23EC1}"/>
                        </a:ext>
                      </a:extLst>
                    </p:cNvPr>
                    <p:cNvCxnSpPr>
                      <a:cxnSpLocks/>
                    </p:cNvCxnSpPr>
                    <p:nvPr/>
                  </p:nvCxnSpPr>
                  <p:spPr>
                    <a:xfrm>
                      <a:off x="5538150" y="4131383"/>
                      <a:ext cx="3350928" cy="0"/>
                    </a:xfrm>
                    <a:prstGeom prst="straightConnector1">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xmlns="" id="{355F5BB4-A867-4E94-8FA7-798BD4494461}"/>
                        </a:ext>
                      </a:extLst>
                    </p:cNvPr>
                    <p:cNvCxnSpPr>
                      <a:cxnSpLocks/>
                    </p:cNvCxnSpPr>
                    <p:nvPr/>
                  </p:nvCxnSpPr>
                  <p:spPr>
                    <a:xfrm flipV="1">
                      <a:off x="7211465" y="1773238"/>
                      <a:ext cx="0" cy="235814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xmlns="" id="{69F8FF58-D025-45C0-ADFF-9A10D79B4451}"/>
                        </a:ext>
                      </a:extLst>
                    </p:cNvPr>
                    <p:cNvCxnSpPr/>
                    <p:nvPr/>
                  </p:nvCxnSpPr>
                  <p:spPr>
                    <a:xfrm rot="16200000">
                      <a:off x="7176037"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xmlns="" id="{E5AA2D14-80A1-4E59-A560-AE8A023D7ED9}"/>
                        </a:ext>
                      </a:extLst>
                    </p:cNvPr>
                    <p:cNvCxnSpPr/>
                    <p:nvPr/>
                  </p:nvCxnSpPr>
                  <p:spPr>
                    <a:xfrm rot="16200000">
                      <a:off x="6341971"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xmlns="" id="{BBC0DA76-14FA-4466-AD36-E64EC73D0EBB}"/>
                        </a:ext>
                      </a:extLst>
                    </p:cNvPr>
                    <p:cNvCxnSpPr/>
                    <p:nvPr/>
                  </p:nvCxnSpPr>
                  <p:spPr>
                    <a:xfrm rot="16200000">
                      <a:off x="6759004"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xmlns="" id="{20A5B327-DDCE-49A9-BF12-45F42E26EEE2}"/>
                        </a:ext>
                      </a:extLst>
                    </p:cNvPr>
                    <p:cNvCxnSpPr/>
                    <p:nvPr/>
                  </p:nvCxnSpPr>
                  <p:spPr>
                    <a:xfrm rot="16200000">
                      <a:off x="7593070"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xmlns="" id="{1B745649-A642-427E-B6A3-E8E14B2E2CAD}"/>
                        </a:ext>
                      </a:extLst>
                    </p:cNvPr>
                    <p:cNvCxnSpPr/>
                    <p:nvPr/>
                  </p:nvCxnSpPr>
                  <p:spPr>
                    <a:xfrm rot="16200000">
                      <a:off x="8010103"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xmlns="" id="{FD7F8E17-7D18-4792-8135-741EB1D9DA9E}"/>
                        </a:ext>
                      </a:extLst>
                    </p:cNvPr>
                    <p:cNvCxnSpPr/>
                    <p:nvPr/>
                  </p:nvCxnSpPr>
                  <p:spPr>
                    <a:xfrm rot="16200000">
                      <a:off x="8844166"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xmlns="" id="{5F617125-83DE-4B50-AF2F-A9562380C770}"/>
                        </a:ext>
                      </a:extLst>
                    </p:cNvPr>
                    <p:cNvSpPr txBox="1"/>
                    <p:nvPr/>
                  </p:nvSpPr>
                  <p:spPr>
                    <a:xfrm>
                      <a:off x="6175067"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t>
                      </a: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106" name="TextBox 105">
                      <a:extLst>
                        <a:ext uri="{FF2B5EF4-FFF2-40B4-BE49-F238E27FC236}">
                          <a16:creationId xmlns:a16="http://schemas.microsoft.com/office/drawing/2014/main" xmlns="" id="{4F4C284A-4F83-4B71-A37D-588A448AC484}"/>
                        </a:ext>
                      </a:extLst>
                    </p:cNvPr>
                    <p:cNvSpPr txBox="1"/>
                    <p:nvPr/>
                  </p:nvSpPr>
                  <p:spPr>
                    <a:xfrm>
                      <a:off x="6591633"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107" name="TextBox 106">
                      <a:extLst>
                        <a:ext uri="{FF2B5EF4-FFF2-40B4-BE49-F238E27FC236}">
                          <a16:creationId xmlns:a16="http://schemas.microsoft.com/office/drawing/2014/main" xmlns="" id="{870D1A0D-925D-44F9-8803-6FF401D8353A}"/>
                        </a:ext>
                      </a:extLst>
                    </p:cNvPr>
                    <p:cNvSpPr txBox="1"/>
                    <p:nvPr/>
                  </p:nvSpPr>
                  <p:spPr>
                    <a:xfrm>
                      <a:off x="7424765"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108" name="TextBox 107">
                      <a:extLst>
                        <a:ext uri="{FF2B5EF4-FFF2-40B4-BE49-F238E27FC236}">
                          <a16:creationId xmlns:a16="http://schemas.microsoft.com/office/drawing/2014/main" xmlns="" id="{0819FF47-03E9-420E-A0EF-F3EA11E3C135}"/>
                        </a:ext>
                      </a:extLst>
                    </p:cNvPr>
                    <p:cNvSpPr txBox="1"/>
                    <p:nvPr/>
                  </p:nvSpPr>
                  <p:spPr>
                    <a:xfrm>
                      <a:off x="784133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109" name="TextBox 108">
                      <a:extLst>
                        <a:ext uri="{FF2B5EF4-FFF2-40B4-BE49-F238E27FC236}">
                          <a16:creationId xmlns:a16="http://schemas.microsoft.com/office/drawing/2014/main" xmlns="" id="{744F1272-AC25-46FF-96D3-1C692164851C}"/>
                        </a:ext>
                      </a:extLst>
                    </p:cNvPr>
                    <p:cNvSpPr txBox="1"/>
                    <p:nvPr/>
                  </p:nvSpPr>
                  <p:spPr>
                    <a:xfrm>
                      <a:off x="867446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110" name="직선 연결선 109">
                      <a:extLst>
                        <a:ext uri="{FF2B5EF4-FFF2-40B4-BE49-F238E27FC236}">
                          <a16:creationId xmlns:a16="http://schemas.microsoft.com/office/drawing/2014/main" xmlns="" id="{B597AC20-7A5C-4D1A-A118-B6B3D2916FE8}"/>
                        </a:ext>
                      </a:extLst>
                    </p:cNvPr>
                    <p:cNvCxnSpPr/>
                    <p:nvPr/>
                  </p:nvCxnSpPr>
                  <p:spPr>
                    <a:xfrm>
                      <a:off x="7144207" y="365562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xmlns="" id="{B6A92ED9-D820-482E-B5F6-3CC77F80E353}"/>
                        </a:ext>
                      </a:extLst>
                    </p:cNvPr>
                    <p:cNvCxnSpPr/>
                    <p:nvPr/>
                  </p:nvCxnSpPr>
                  <p:spPr>
                    <a:xfrm>
                      <a:off x="7144207" y="318936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xmlns="" id="{586AFCA9-D7DE-4255-83A9-A5CEEA7A0AE4}"/>
                        </a:ext>
                      </a:extLst>
                    </p:cNvPr>
                    <p:cNvCxnSpPr/>
                    <p:nvPr/>
                  </p:nvCxnSpPr>
                  <p:spPr>
                    <a:xfrm>
                      <a:off x="7144207" y="272310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xmlns="" id="{4F4EF7AF-E106-42AC-B3D3-DFC9073A180F}"/>
                        </a:ext>
                      </a:extLst>
                    </p:cNvPr>
                    <p:cNvSpPr txBox="1"/>
                    <p:nvPr/>
                  </p:nvSpPr>
                  <p:spPr>
                    <a:xfrm>
                      <a:off x="6749783" y="395331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114" name="TextBox 113">
                      <a:extLst>
                        <a:ext uri="{FF2B5EF4-FFF2-40B4-BE49-F238E27FC236}">
                          <a16:creationId xmlns:a16="http://schemas.microsoft.com/office/drawing/2014/main" xmlns="" id="{BCEDBBCB-26DD-4BB6-BCED-780DF89C099E}"/>
                        </a:ext>
                      </a:extLst>
                    </p:cNvPr>
                    <p:cNvSpPr txBox="1"/>
                    <p:nvPr/>
                  </p:nvSpPr>
                  <p:spPr>
                    <a:xfrm>
                      <a:off x="6749783" y="3547898"/>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115" name="TextBox 114">
                      <a:extLst>
                        <a:ext uri="{FF2B5EF4-FFF2-40B4-BE49-F238E27FC236}">
                          <a16:creationId xmlns:a16="http://schemas.microsoft.com/office/drawing/2014/main" xmlns="" id="{12A3D1BE-AC44-4862-9631-B395A6163436}"/>
                        </a:ext>
                      </a:extLst>
                    </p:cNvPr>
                    <p:cNvSpPr txBox="1"/>
                    <p:nvPr/>
                  </p:nvSpPr>
                  <p:spPr>
                    <a:xfrm>
                      <a:off x="6749783" y="3088891"/>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116" name="TextBox 115">
                      <a:extLst>
                        <a:ext uri="{FF2B5EF4-FFF2-40B4-BE49-F238E27FC236}">
                          <a16:creationId xmlns:a16="http://schemas.microsoft.com/office/drawing/2014/main" xmlns="" id="{8A1F73E0-ABA4-47AC-BED8-D3E4E1528DDA}"/>
                        </a:ext>
                      </a:extLst>
                    </p:cNvPr>
                    <p:cNvSpPr txBox="1"/>
                    <p:nvPr/>
                  </p:nvSpPr>
                  <p:spPr>
                    <a:xfrm>
                      <a:off x="6749783" y="2629885"/>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117" name="직선 연결선 116">
                      <a:extLst>
                        <a:ext uri="{FF2B5EF4-FFF2-40B4-BE49-F238E27FC236}">
                          <a16:creationId xmlns:a16="http://schemas.microsoft.com/office/drawing/2014/main" xmlns="" id="{7213917A-4F4F-48F7-B180-F0BA41B4D5AE}"/>
                        </a:ext>
                      </a:extLst>
                    </p:cNvPr>
                    <p:cNvCxnSpPr/>
                    <p:nvPr/>
                  </p:nvCxnSpPr>
                  <p:spPr>
                    <a:xfrm rot="16200000">
                      <a:off x="8427136"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xmlns="" id="{C9D8C11E-AC4F-4C67-A484-EF43A43D7689}"/>
                        </a:ext>
                      </a:extLst>
                    </p:cNvPr>
                    <p:cNvSpPr txBox="1"/>
                    <p:nvPr/>
                  </p:nvSpPr>
                  <p:spPr>
                    <a:xfrm>
                      <a:off x="8257897"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119" name="직선 연결선 118">
                      <a:extLst>
                        <a:ext uri="{FF2B5EF4-FFF2-40B4-BE49-F238E27FC236}">
                          <a16:creationId xmlns:a16="http://schemas.microsoft.com/office/drawing/2014/main" xmlns="" id="{6776332F-022E-462D-8DD0-3347AB31FA32}"/>
                        </a:ext>
                      </a:extLst>
                    </p:cNvPr>
                    <p:cNvCxnSpPr/>
                    <p:nvPr/>
                  </p:nvCxnSpPr>
                  <p:spPr>
                    <a:xfrm rot="16200000">
                      <a:off x="5924938"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xmlns="" id="{EF8A826F-62F5-4F78-9A98-A57C14EC2F25}"/>
                        </a:ext>
                      </a:extLst>
                    </p:cNvPr>
                    <p:cNvSpPr txBox="1"/>
                    <p:nvPr/>
                  </p:nvSpPr>
                  <p:spPr>
                    <a:xfrm>
                      <a:off x="575850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121" name="직선 연결선 120">
                      <a:extLst>
                        <a:ext uri="{FF2B5EF4-FFF2-40B4-BE49-F238E27FC236}">
                          <a16:creationId xmlns:a16="http://schemas.microsoft.com/office/drawing/2014/main" xmlns="" id="{43243B99-2C1E-45FA-BD4D-597E7748DEE5}"/>
                        </a:ext>
                      </a:extLst>
                    </p:cNvPr>
                    <p:cNvCxnSpPr/>
                    <p:nvPr/>
                  </p:nvCxnSpPr>
                  <p:spPr>
                    <a:xfrm rot="16200000">
                      <a:off x="5507905"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xmlns="" id="{067CB6C4-1C38-408A-849E-345EC7308353}"/>
                        </a:ext>
                      </a:extLst>
                    </p:cNvPr>
                    <p:cNvSpPr txBox="1"/>
                    <p:nvPr/>
                  </p:nvSpPr>
                  <p:spPr>
                    <a:xfrm>
                      <a:off x="7008199"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123" name="직선 연결선 122">
                      <a:extLst>
                        <a:ext uri="{FF2B5EF4-FFF2-40B4-BE49-F238E27FC236}">
                          <a16:creationId xmlns:a16="http://schemas.microsoft.com/office/drawing/2014/main" xmlns="" id="{A9037C09-0D2D-4747-A8F0-32B4F3F439CE}"/>
                        </a:ext>
                      </a:extLst>
                    </p:cNvPr>
                    <p:cNvCxnSpPr/>
                    <p:nvPr/>
                  </p:nvCxnSpPr>
                  <p:spPr>
                    <a:xfrm>
                      <a:off x="7144207" y="412188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xmlns="" id="{718C88EF-6A2F-4352-8673-A04343018D9C}"/>
                        </a:ext>
                      </a:extLst>
                    </p:cNvPr>
                    <p:cNvCxnSpPr/>
                    <p:nvPr/>
                  </p:nvCxnSpPr>
                  <p:spPr>
                    <a:xfrm>
                      <a:off x="7144207" y="225684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xmlns="" id="{9155B346-A9C8-4DCD-97B6-B41D94E2CC97}"/>
                        </a:ext>
                      </a:extLst>
                    </p:cNvPr>
                    <p:cNvSpPr txBox="1"/>
                    <p:nvPr/>
                  </p:nvSpPr>
                  <p:spPr>
                    <a:xfrm>
                      <a:off x="6749783" y="217087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8</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126" name="직선 연결선 125">
                      <a:extLst>
                        <a:ext uri="{FF2B5EF4-FFF2-40B4-BE49-F238E27FC236}">
                          <a16:creationId xmlns:a16="http://schemas.microsoft.com/office/drawing/2014/main" xmlns="" id="{1EDC3699-7B6B-4D1F-8D1C-87FD20C25B6D}"/>
                        </a:ext>
                      </a:extLst>
                    </p:cNvPr>
                    <p:cNvCxnSpPr/>
                    <p:nvPr/>
                  </p:nvCxnSpPr>
                  <p:spPr>
                    <a:xfrm>
                      <a:off x="7144207" y="179058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xmlns="" id="{C9A9C6BD-F2D5-4979-8C7D-084A8E4F5754}"/>
                        </a:ext>
                      </a:extLst>
                    </p:cNvPr>
                    <p:cNvSpPr txBox="1"/>
                    <p:nvPr/>
                  </p:nvSpPr>
                  <p:spPr>
                    <a:xfrm>
                      <a:off x="6749783" y="1711873"/>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grpSp>
              <p:sp>
                <p:nvSpPr>
                  <p:cNvPr id="95" name="자유형: 도형 94">
                    <a:extLst>
                      <a:ext uri="{FF2B5EF4-FFF2-40B4-BE49-F238E27FC236}">
                        <a16:creationId xmlns:a16="http://schemas.microsoft.com/office/drawing/2014/main" xmlns="" id="{DF52E21C-E193-41A3-86F9-C709A0CE3C3A}"/>
                      </a:ext>
                    </a:extLst>
                  </p:cNvPr>
                  <p:cNvSpPr/>
                  <p:nvPr/>
                </p:nvSpPr>
                <p:spPr>
                  <a:xfrm>
                    <a:off x="5543550" y="3188970"/>
                    <a:ext cx="3333750" cy="937271"/>
                  </a:xfrm>
                  <a:custGeom>
                    <a:avLst/>
                    <a:gdLst>
                      <a:gd name="connsiteX0" fmla="*/ 0 w 3333750"/>
                      <a:gd name="connsiteY0" fmla="*/ 937260 h 937260"/>
                      <a:gd name="connsiteX1" fmla="*/ 1668780 w 3333750"/>
                      <a:gd name="connsiteY1" fmla="*/ 0 h 937260"/>
                      <a:gd name="connsiteX2" fmla="*/ 3333750 w 3333750"/>
                      <a:gd name="connsiteY2" fmla="*/ 937260 h 937260"/>
                      <a:gd name="connsiteX0" fmla="*/ 0 w 3333750"/>
                      <a:gd name="connsiteY0" fmla="*/ 937260 h 937271"/>
                      <a:gd name="connsiteX1" fmla="*/ 1668780 w 3333750"/>
                      <a:gd name="connsiteY1" fmla="*/ 0 h 937271"/>
                      <a:gd name="connsiteX2" fmla="*/ 3333750 w 3333750"/>
                      <a:gd name="connsiteY2" fmla="*/ 937260 h 937271"/>
                      <a:gd name="connsiteX0" fmla="*/ 0 w 3333750"/>
                      <a:gd name="connsiteY0" fmla="*/ 937260 h 937271"/>
                      <a:gd name="connsiteX1" fmla="*/ 1668780 w 3333750"/>
                      <a:gd name="connsiteY1" fmla="*/ 0 h 937271"/>
                      <a:gd name="connsiteX2" fmla="*/ 3333750 w 3333750"/>
                      <a:gd name="connsiteY2" fmla="*/ 937260 h 937271"/>
                    </a:gdLst>
                    <a:ahLst/>
                    <a:cxnLst>
                      <a:cxn ang="0">
                        <a:pos x="connsiteX0" y="connsiteY0"/>
                      </a:cxn>
                      <a:cxn ang="0">
                        <a:pos x="connsiteX1" y="connsiteY1"/>
                      </a:cxn>
                      <a:cxn ang="0">
                        <a:pos x="connsiteX2" y="connsiteY2"/>
                      </a:cxn>
                    </a:cxnLst>
                    <a:rect l="l" t="t" r="r" b="b"/>
                    <a:pathLst>
                      <a:path w="3333750" h="937271">
                        <a:moveTo>
                          <a:pt x="0" y="937260"/>
                        </a:moveTo>
                        <a:cubicBezTo>
                          <a:pt x="1249997" y="941070"/>
                          <a:pt x="1113155" y="0"/>
                          <a:pt x="1668780" y="0"/>
                        </a:cubicBezTo>
                        <a:cubicBezTo>
                          <a:pt x="2224405" y="0"/>
                          <a:pt x="2085657" y="941070"/>
                          <a:pt x="3333750" y="9372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xmlns="" id="{9A01D8FF-D15B-4903-8107-6D39E60FCDFE}"/>
                          </a:ext>
                        </a:extLst>
                      </p:cNvPr>
                      <p:cNvSpPr txBox="1"/>
                      <p:nvPr/>
                    </p:nvSpPr>
                    <p:spPr>
                      <a:xfrm>
                        <a:off x="6901141" y="4605535"/>
                        <a:ext cx="618567" cy="276999"/>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ko-KR" altLang="en-US" i="1">
                                  <a:solidFill>
                                    <a:schemeClr val="tx1">
                                      <a:lumMod val="85000"/>
                                      <a:lumOff val="15000"/>
                                    </a:schemeClr>
                                  </a:solidFill>
                                  <a:latin typeface="Cambria Math" panose="02040503050406030204" pitchFamily="18" charset="0"/>
                                  <a:cs typeface="Times New Roman" panose="02020603050405020304" pitchFamily="18" charset="0"/>
                                </a:rPr>
                                <m:t>𝜅</m:t>
                              </m:r>
                              <m:r>
                                <a:rPr lang="en-US" altLang="ko-KR"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&lt;</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96" name="TextBox 95">
                        <a:extLst>
                          <a:ext uri="{FF2B5EF4-FFF2-40B4-BE49-F238E27FC236}">
                            <a16:creationId xmlns:a16="http://schemas.microsoft.com/office/drawing/2014/main" id="{9A01D8FF-D15B-4903-8107-6D39E60FCDFE}"/>
                          </a:ext>
                        </a:extLst>
                      </p:cNvPr>
                      <p:cNvSpPr txBox="1">
                        <a:spLocks noRot="1" noChangeAspect="1" noMove="1" noResize="1" noEditPoints="1" noAdjustHandles="1" noChangeArrowheads="1" noChangeShapeType="1" noTextEdit="1"/>
                      </p:cNvSpPr>
                      <p:nvPr/>
                    </p:nvSpPr>
                    <p:spPr>
                      <a:xfrm>
                        <a:off x="6901141" y="4605535"/>
                        <a:ext cx="618567" cy="276999"/>
                      </a:xfrm>
                      <a:prstGeom prst="rect">
                        <a:avLst/>
                      </a:prstGeom>
                      <a:blipFill>
                        <a:blip r:embed="rId5"/>
                        <a:stretch>
                          <a:fillRect l="-8824" r="-2941" b="-8696"/>
                        </a:stretch>
                      </a:blipFill>
                    </p:spPr>
                    <p:txBody>
                      <a:bodyPr/>
                      <a:lstStyle/>
                      <a:p>
                        <a:r>
                          <a:rPr lang="ko-KR" altLang="en-US">
                            <a:noFill/>
                          </a:rPr>
                          <a:t> </a:t>
                        </a:r>
                      </a:p>
                    </p:txBody>
                  </p:sp>
                </mc:Fallback>
              </mc:AlternateContent>
            </p:grpSp>
            <p:sp>
              <p:nvSpPr>
                <p:cNvPr id="128" name="자유형: 도형 127">
                  <a:extLst>
                    <a:ext uri="{FF2B5EF4-FFF2-40B4-BE49-F238E27FC236}">
                      <a16:creationId xmlns:a16="http://schemas.microsoft.com/office/drawing/2014/main" xmlns="" id="{3103B5C3-0944-405B-B812-C50215A8492C}"/>
                    </a:ext>
                  </a:extLst>
                </p:cNvPr>
                <p:cNvSpPr/>
                <p:nvPr/>
              </p:nvSpPr>
              <p:spPr>
                <a:xfrm>
                  <a:off x="1737360" y="3275650"/>
                  <a:ext cx="3329940" cy="854389"/>
                </a:xfrm>
                <a:custGeom>
                  <a:avLst/>
                  <a:gdLst>
                    <a:gd name="connsiteX0" fmla="*/ 0 w 3329940"/>
                    <a:gd name="connsiteY0" fmla="*/ 849630 h 853440"/>
                    <a:gd name="connsiteX1" fmla="*/ 1664970 w 3329940"/>
                    <a:gd name="connsiteY1" fmla="*/ 0 h 853440"/>
                    <a:gd name="connsiteX2" fmla="*/ 3329940 w 3329940"/>
                    <a:gd name="connsiteY2" fmla="*/ 853440 h 853440"/>
                    <a:gd name="connsiteX0" fmla="*/ 0 w 3329940"/>
                    <a:gd name="connsiteY0" fmla="*/ 849630 h 853445"/>
                    <a:gd name="connsiteX1" fmla="*/ 1664970 w 3329940"/>
                    <a:gd name="connsiteY1" fmla="*/ 0 h 853445"/>
                    <a:gd name="connsiteX2" fmla="*/ 3329940 w 3329940"/>
                    <a:gd name="connsiteY2" fmla="*/ 853440 h 853445"/>
                    <a:gd name="connsiteX0" fmla="*/ 0 w 3329940"/>
                    <a:gd name="connsiteY0" fmla="*/ 849630 h 853445"/>
                    <a:gd name="connsiteX1" fmla="*/ 1664970 w 3329940"/>
                    <a:gd name="connsiteY1" fmla="*/ 0 h 853445"/>
                    <a:gd name="connsiteX2" fmla="*/ 3329940 w 3329940"/>
                    <a:gd name="connsiteY2" fmla="*/ 853440 h 853445"/>
                    <a:gd name="connsiteX0" fmla="*/ 0 w 3329940"/>
                    <a:gd name="connsiteY0" fmla="*/ 850673 h 854483"/>
                    <a:gd name="connsiteX1" fmla="*/ 1664970 w 3329940"/>
                    <a:gd name="connsiteY1" fmla="*/ 1043 h 854483"/>
                    <a:gd name="connsiteX2" fmla="*/ 2689860 w 3329940"/>
                    <a:gd name="connsiteY2" fmla="*/ 768123 h 854483"/>
                    <a:gd name="connsiteX3" fmla="*/ 3329940 w 3329940"/>
                    <a:gd name="connsiteY3" fmla="*/ 854483 h 854483"/>
                    <a:gd name="connsiteX0" fmla="*/ 0 w 3329940"/>
                    <a:gd name="connsiteY0" fmla="*/ 850673 h 854483"/>
                    <a:gd name="connsiteX1" fmla="*/ 629920 w 3329940"/>
                    <a:gd name="connsiteY1" fmla="*/ 765584 h 854483"/>
                    <a:gd name="connsiteX2" fmla="*/ 1664970 w 3329940"/>
                    <a:gd name="connsiteY2" fmla="*/ 1043 h 854483"/>
                    <a:gd name="connsiteX3" fmla="*/ 2689860 w 3329940"/>
                    <a:gd name="connsiteY3" fmla="*/ 768123 h 854483"/>
                    <a:gd name="connsiteX4" fmla="*/ 3329940 w 3329940"/>
                    <a:gd name="connsiteY4" fmla="*/ 854483 h 854483"/>
                    <a:gd name="connsiteX0" fmla="*/ 0 w 3329940"/>
                    <a:gd name="connsiteY0" fmla="*/ 850673 h 854483"/>
                    <a:gd name="connsiteX1" fmla="*/ 629920 w 3329940"/>
                    <a:gd name="connsiteY1" fmla="*/ 765584 h 854483"/>
                    <a:gd name="connsiteX2" fmla="*/ 1664970 w 3329940"/>
                    <a:gd name="connsiteY2" fmla="*/ 1043 h 854483"/>
                    <a:gd name="connsiteX3" fmla="*/ 2689860 w 3329940"/>
                    <a:gd name="connsiteY3" fmla="*/ 768123 h 854483"/>
                    <a:gd name="connsiteX4" fmla="*/ 3329940 w 3329940"/>
                    <a:gd name="connsiteY4" fmla="*/ 854483 h 854483"/>
                    <a:gd name="connsiteX0" fmla="*/ 0 w 3329940"/>
                    <a:gd name="connsiteY0" fmla="*/ 850673 h 855552"/>
                    <a:gd name="connsiteX1" fmla="*/ 601980 w 3329940"/>
                    <a:gd name="connsiteY1" fmla="*/ 773204 h 855552"/>
                    <a:gd name="connsiteX2" fmla="*/ 1664970 w 3329940"/>
                    <a:gd name="connsiteY2" fmla="*/ 1043 h 855552"/>
                    <a:gd name="connsiteX3" fmla="*/ 2689860 w 3329940"/>
                    <a:gd name="connsiteY3" fmla="*/ 768123 h 855552"/>
                    <a:gd name="connsiteX4" fmla="*/ 3329940 w 3329940"/>
                    <a:gd name="connsiteY4" fmla="*/ 854483 h 855552"/>
                    <a:gd name="connsiteX0" fmla="*/ 0 w 3329940"/>
                    <a:gd name="connsiteY0" fmla="*/ 850673 h 854483"/>
                    <a:gd name="connsiteX1" fmla="*/ 601980 w 3329940"/>
                    <a:gd name="connsiteY1" fmla="*/ 773204 h 854483"/>
                    <a:gd name="connsiteX2" fmla="*/ 1664970 w 3329940"/>
                    <a:gd name="connsiteY2" fmla="*/ 1043 h 854483"/>
                    <a:gd name="connsiteX3" fmla="*/ 2689860 w 3329940"/>
                    <a:gd name="connsiteY3" fmla="*/ 768123 h 854483"/>
                    <a:gd name="connsiteX4" fmla="*/ 3329940 w 3329940"/>
                    <a:gd name="connsiteY4" fmla="*/ 854483 h 854483"/>
                    <a:gd name="connsiteX0" fmla="*/ 0 w 3329940"/>
                    <a:gd name="connsiteY0" fmla="*/ 850655 h 859749"/>
                    <a:gd name="connsiteX1" fmla="*/ 601980 w 3329940"/>
                    <a:gd name="connsiteY1" fmla="*/ 773186 h 859749"/>
                    <a:gd name="connsiteX2" fmla="*/ 1664970 w 3329940"/>
                    <a:gd name="connsiteY2" fmla="*/ 1025 h 859749"/>
                    <a:gd name="connsiteX3" fmla="*/ 2738120 w 3329940"/>
                    <a:gd name="connsiteY3" fmla="*/ 780805 h 859749"/>
                    <a:gd name="connsiteX4" fmla="*/ 3329940 w 3329940"/>
                    <a:gd name="connsiteY4" fmla="*/ 854465 h 859749"/>
                    <a:gd name="connsiteX0" fmla="*/ 0 w 3329940"/>
                    <a:gd name="connsiteY0" fmla="*/ 850655 h 854465"/>
                    <a:gd name="connsiteX1" fmla="*/ 601980 w 3329940"/>
                    <a:gd name="connsiteY1" fmla="*/ 773186 h 854465"/>
                    <a:gd name="connsiteX2" fmla="*/ 1664970 w 3329940"/>
                    <a:gd name="connsiteY2" fmla="*/ 1025 h 854465"/>
                    <a:gd name="connsiteX3" fmla="*/ 2738120 w 3329940"/>
                    <a:gd name="connsiteY3" fmla="*/ 780805 h 854465"/>
                    <a:gd name="connsiteX4" fmla="*/ 3329940 w 3329940"/>
                    <a:gd name="connsiteY4" fmla="*/ 854465 h 854465"/>
                    <a:gd name="connsiteX0" fmla="*/ 0 w 3329940"/>
                    <a:gd name="connsiteY0" fmla="*/ 850579 h 854389"/>
                    <a:gd name="connsiteX1" fmla="*/ 601980 w 3329940"/>
                    <a:gd name="connsiteY1" fmla="*/ 773110 h 854389"/>
                    <a:gd name="connsiteX2" fmla="*/ 1664970 w 3329940"/>
                    <a:gd name="connsiteY2" fmla="*/ 949 h 854389"/>
                    <a:gd name="connsiteX3" fmla="*/ 2738120 w 3329940"/>
                    <a:gd name="connsiteY3" fmla="*/ 780729 h 854389"/>
                    <a:gd name="connsiteX4" fmla="*/ 3329940 w 3329940"/>
                    <a:gd name="connsiteY4" fmla="*/ 854389 h 854389"/>
                    <a:gd name="connsiteX0" fmla="*/ 0 w 3329940"/>
                    <a:gd name="connsiteY0" fmla="*/ 850579 h 854389"/>
                    <a:gd name="connsiteX1" fmla="*/ 601980 w 3329940"/>
                    <a:gd name="connsiteY1" fmla="*/ 773110 h 854389"/>
                    <a:gd name="connsiteX2" fmla="*/ 1664970 w 3329940"/>
                    <a:gd name="connsiteY2" fmla="*/ 949 h 854389"/>
                    <a:gd name="connsiteX3" fmla="*/ 2738120 w 3329940"/>
                    <a:gd name="connsiteY3" fmla="*/ 780729 h 854389"/>
                    <a:gd name="connsiteX4" fmla="*/ 3329940 w 3329940"/>
                    <a:gd name="connsiteY4" fmla="*/ 854389 h 85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9940" h="854389">
                      <a:moveTo>
                        <a:pt x="0" y="850579"/>
                      </a:moveTo>
                      <a:cubicBezTo>
                        <a:pt x="93133" y="824968"/>
                        <a:pt x="324485" y="894395"/>
                        <a:pt x="601980" y="773110"/>
                      </a:cubicBezTo>
                      <a:cubicBezTo>
                        <a:pt x="856615" y="659445"/>
                        <a:pt x="1309793" y="-10904"/>
                        <a:pt x="1664970" y="949"/>
                      </a:cubicBezTo>
                      <a:cubicBezTo>
                        <a:pt x="2115820" y="-29743"/>
                        <a:pt x="2455545" y="694369"/>
                        <a:pt x="2738120" y="780729"/>
                      </a:cubicBezTo>
                      <a:cubicBezTo>
                        <a:pt x="3038475" y="900109"/>
                        <a:pt x="3225800" y="823062"/>
                        <a:pt x="3329940" y="854389"/>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spTree>
    <p:extLst>
      <p:ext uri="{BB962C8B-B14F-4D97-AF65-F5344CB8AC3E}">
        <p14:creationId xmlns:p14="http://schemas.microsoft.com/office/powerpoint/2010/main" val="19250802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81B62A4B-C3AF-4BF3-A95C-F9E014D64212}"/>
                  </a:ext>
                </a:extLst>
              </p:cNvPr>
              <p:cNvSpPr/>
              <p:nvPr/>
            </p:nvSpPr>
            <p:spPr>
              <a:xfrm>
                <a:off x="675071" y="1700808"/>
                <a:ext cx="8632825" cy="158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Sample variance: </a:t>
                </a:r>
                <a14:m>
                  <m:oMath xmlns:m="http://schemas.openxmlformats.org/officeDocument/2006/math">
                    <m:sSup>
                      <m:sSup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𝑠</m:t>
                        </m:r>
                      </m:e>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m:t>
                        </m:r>
                      </m:sup>
                    </m:sSup>
                  </m:oMath>
                </a14:m>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nary>
                          <m:naryPr>
                            <m:chr m:val="∑"/>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𝑛</m:t>
                            </m:r>
                          </m:sup>
                          <m:e>
                            <m:sSup>
                              <m:sSup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 </m:t>
                                        </m:r>
                                      </m:e>
                                    </m:acc>
                                  </m:e>
                                </m:d>
                              </m:e>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m:t>
                                </m:r>
                              </m:sup>
                            </m:sSup>
                          </m:e>
                        </m:nary>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𝑛</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den>
                    </m:f>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12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Sample covariance: </a:t>
                </a: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𝑠</m:t>
                        </m:r>
                      </m:e>
                      <m:sub>
                        <m:r>
                          <a:rPr lang="en-US" altLang="ko-KR" sz="1600" i="1">
                            <a:solidFill>
                              <a:schemeClr val="tx1">
                                <a:lumMod val="85000"/>
                                <a:lumOff val="15000"/>
                              </a:schemeClr>
                            </a:solidFill>
                            <a:latin typeface="Cambria Math" panose="02040503050406030204" pitchFamily="18" charset="0"/>
                          </a:rPr>
                          <m:t>𝑋𝑌</m:t>
                        </m:r>
                      </m:sub>
                    </m:sSub>
                    <m:r>
                      <a:rPr lang="en-US" altLang="ko-KR" sz="1600" i="1">
                        <a:solidFill>
                          <a:schemeClr val="tx1">
                            <a:lumMod val="85000"/>
                            <a:lumOff val="15000"/>
                          </a:schemeClr>
                        </a:solidFill>
                        <a:latin typeface="Cambria Math" panose="020405030504060302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nary>
                          <m:naryPr>
                            <m:chr m:val="∑"/>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𝑛</m:t>
                            </m:r>
                          </m:sup>
                          <m:e>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 </m:t>
                                    </m:r>
                                  </m:e>
                                </m:acc>
                              </m:e>
                            </m:d>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𝑦</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𝑦</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 </m:t>
                                    </m:r>
                                  </m:e>
                                </m:acc>
                              </m:e>
                            </m:d>
                          </m:e>
                        </m:nary>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𝑛</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den>
                    </m:f>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12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Sample correlation: </a:t>
                </a:r>
                <a14:m>
                  <m:oMath xmlns:m="http://schemas.openxmlformats.org/officeDocument/2006/math">
                    <m:r>
                      <a:rPr lang="en-US" altLang="ko-KR" sz="1600" i="1">
                        <a:solidFill>
                          <a:schemeClr val="tx1">
                            <a:lumMod val="85000"/>
                            <a:lumOff val="15000"/>
                          </a:schemeClr>
                        </a:solidFill>
                        <a:latin typeface="Cambria Math" panose="02040503050406030204" pitchFamily="18" charset="0"/>
                      </a:rPr>
                      <m:t>𝑟</m:t>
                    </m:r>
                    <m:r>
                      <a:rPr lang="en-US" altLang="ko-KR" sz="1600" i="1">
                        <a:solidFill>
                          <a:schemeClr val="tx1">
                            <a:lumMod val="85000"/>
                            <a:lumOff val="15000"/>
                          </a:schemeClr>
                        </a:solidFill>
                        <a:latin typeface="Cambria Math" panose="02040503050406030204" pitchFamily="18" charset="0"/>
                      </a:rPr>
                      <m:t>=</m:t>
                    </m:r>
                    <m:f>
                      <m:fPr>
                        <m:ctrlPr>
                          <a:rPr lang="ko-KR" altLang="ko-KR" sz="1600" i="1">
                            <a:solidFill>
                              <a:schemeClr val="tx1">
                                <a:lumMod val="85000"/>
                                <a:lumOff val="15000"/>
                              </a:schemeClr>
                            </a:solidFill>
                            <a:latin typeface="Cambria Math" panose="02040503050406030204" pitchFamily="18" charset="0"/>
                          </a:rPr>
                        </m:ctrlPr>
                      </m:fPr>
                      <m:num>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𝑠</m:t>
                            </m:r>
                          </m:e>
                          <m:sub>
                            <m:r>
                              <a:rPr lang="en-US" altLang="ko-KR" sz="1600" i="1">
                                <a:solidFill>
                                  <a:schemeClr val="tx1">
                                    <a:lumMod val="85000"/>
                                    <a:lumOff val="15000"/>
                                  </a:schemeClr>
                                </a:solidFill>
                                <a:latin typeface="Cambria Math" panose="02040503050406030204" pitchFamily="18" charset="0"/>
                              </a:rPr>
                              <m:t>𝑋𝑌</m:t>
                            </m:r>
                          </m:sub>
                        </m:sSub>
                      </m:num>
                      <m:den>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𝑠</m:t>
                            </m:r>
                          </m:e>
                          <m:sub>
                            <m:r>
                              <a:rPr lang="en-US" altLang="ko-KR" sz="1600" i="1">
                                <a:solidFill>
                                  <a:schemeClr val="tx1">
                                    <a:lumMod val="85000"/>
                                    <a:lumOff val="15000"/>
                                  </a:schemeClr>
                                </a:solidFill>
                                <a:latin typeface="Cambria Math" panose="02040503050406030204" pitchFamily="18" charset="0"/>
                              </a:rPr>
                              <m:t>𝑋</m:t>
                            </m:r>
                          </m:sub>
                        </m:sSub>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𝑠</m:t>
                            </m:r>
                          </m:e>
                          <m:sub>
                            <m:r>
                              <a:rPr lang="en-US" altLang="ko-KR" sz="1600" i="1">
                                <a:solidFill>
                                  <a:schemeClr val="tx1">
                                    <a:lumMod val="85000"/>
                                    <a:lumOff val="15000"/>
                                  </a:schemeClr>
                                </a:solidFill>
                                <a:latin typeface="Cambria Math" panose="02040503050406030204" pitchFamily="18" charset="0"/>
                              </a:rPr>
                              <m:t>𝑌</m:t>
                            </m:r>
                          </m:sub>
                        </m:sSub>
                      </m:den>
                    </m:f>
                  </m:oMath>
                </a14:m>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81B62A4B-C3AF-4BF3-A95C-F9E014D64212}"/>
                  </a:ext>
                </a:extLst>
              </p:cNvPr>
              <p:cNvSpPr>
                <a:spLocks noRot="1" noChangeAspect="1" noMove="1" noResize="1" noEditPoints="1" noAdjustHandles="1" noChangeArrowheads="1" noChangeShapeType="1" noTextEdit="1"/>
              </p:cNvSpPr>
              <p:nvPr/>
            </p:nvSpPr>
            <p:spPr>
              <a:xfrm>
                <a:off x="675071" y="1700808"/>
                <a:ext cx="8632825" cy="1588750"/>
              </a:xfrm>
              <a:prstGeom prst="rect">
                <a:avLst/>
              </a:prstGeom>
              <a:blipFill>
                <a:blip r:embed="rId3"/>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20008CF5-BD25-4046-BE7D-5CE3FF41033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Sample statistics</a:t>
            </a:r>
          </a:p>
        </p:txBody>
      </p:sp>
    </p:spTree>
    <p:extLst>
      <p:ext uri="{BB962C8B-B14F-4D97-AF65-F5344CB8AC3E}">
        <p14:creationId xmlns:p14="http://schemas.microsoft.com/office/powerpoint/2010/main" val="22642301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81B62A4B-C3AF-4BF3-A95C-F9E014D64212}"/>
                  </a:ext>
                </a:extLst>
              </p:cNvPr>
              <p:cNvSpPr/>
              <p:nvPr/>
            </p:nvSpPr>
            <p:spPr>
              <a:xfrm>
                <a:off x="675071" y="1700808"/>
                <a:ext cx="8632825"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suppose that you have a sample of values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1</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2</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3</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𝑁</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You can represent them as bars.</a:t>
                </a:r>
              </a:p>
            </p:txBody>
          </p:sp>
        </mc:Choice>
        <mc:Fallback xmlns="">
          <p:sp>
            <p:nvSpPr>
              <p:cNvPr id="14" name="직사각형 13">
                <a:extLst>
                  <a:ext uri="{FF2B5EF4-FFF2-40B4-BE49-F238E27FC236}">
                    <a16:creationId xmlns:a16="http://schemas.microsoft.com/office/drawing/2014/main" id="{81B62A4B-C3AF-4BF3-A95C-F9E014D64212}"/>
                  </a:ext>
                </a:extLst>
              </p:cNvPr>
              <p:cNvSpPr>
                <a:spLocks noRot="1" noChangeAspect="1" noMove="1" noResize="1" noEditPoints="1" noAdjustHandles="1" noChangeArrowheads="1" noChangeShapeType="1" noTextEdit="1"/>
              </p:cNvSpPr>
              <p:nvPr/>
            </p:nvSpPr>
            <p:spPr>
              <a:xfrm>
                <a:off x="675071" y="1700808"/>
                <a:ext cx="8632825" cy="355913"/>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9" name="Group 7">
            <a:extLst>
              <a:ext uri="{FF2B5EF4-FFF2-40B4-BE49-F238E27FC236}">
                <a16:creationId xmlns:a16="http://schemas.microsoft.com/office/drawing/2014/main" xmlns="" id="{F8FD42F4-E047-40A5-B836-B52CA7CA4F13}"/>
              </a:ext>
            </a:extLst>
          </p:cNvPr>
          <p:cNvGrpSpPr/>
          <p:nvPr/>
        </p:nvGrpSpPr>
        <p:grpSpPr>
          <a:xfrm>
            <a:off x="2403549" y="2304591"/>
            <a:ext cx="5095727" cy="2000820"/>
            <a:chOff x="3317281" y="2436292"/>
            <a:chExt cx="5095727" cy="2000820"/>
          </a:xfrm>
        </p:grpSpPr>
        <p:grpSp>
          <p:nvGrpSpPr>
            <p:cNvPr id="13" name="Group 8">
              <a:extLst>
                <a:ext uri="{FF2B5EF4-FFF2-40B4-BE49-F238E27FC236}">
                  <a16:creationId xmlns:a16="http://schemas.microsoft.com/office/drawing/2014/main" xmlns="" id="{D84DE6F1-0B8D-40A7-AEA0-AB7E1FEC3E44}"/>
                </a:ext>
              </a:extLst>
            </p:cNvPr>
            <p:cNvGrpSpPr/>
            <p:nvPr/>
          </p:nvGrpSpPr>
          <p:grpSpPr>
            <a:xfrm>
              <a:off x="3473453" y="2896259"/>
              <a:ext cx="4776563" cy="1540853"/>
              <a:chOff x="3287688" y="2523596"/>
              <a:chExt cx="4776563" cy="1540853"/>
            </a:xfrm>
          </p:grpSpPr>
          <p:sp>
            <p:nvSpPr>
              <p:cNvPr id="21" name="Rectangle 15">
                <a:extLst>
                  <a:ext uri="{FF2B5EF4-FFF2-40B4-BE49-F238E27FC236}">
                    <a16:creationId xmlns:a16="http://schemas.microsoft.com/office/drawing/2014/main" xmlns="" id="{528CEC09-CB34-42F2-86BF-C33191497631}"/>
                  </a:ext>
                </a:extLst>
              </p:cNvPr>
              <p:cNvSpPr/>
              <p:nvPr/>
            </p:nvSpPr>
            <p:spPr>
              <a:xfrm>
                <a:off x="3287688" y="3848425"/>
                <a:ext cx="144000" cy="216024"/>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xmlns="" id="{87BC69FE-DB32-4473-A512-7A07E029B92D}"/>
                  </a:ext>
                </a:extLst>
              </p:cNvPr>
              <p:cNvSpPr/>
              <p:nvPr/>
            </p:nvSpPr>
            <p:spPr>
              <a:xfrm>
                <a:off x="3677987" y="3582888"/>
                <a:ext cx="144000" cy="48156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xmlns="" id="{1DC39430-35C5-4F9E-8E81-162C106A6344}"/>
                  </a:ext>
                </a:extLst>
              </p:cNvPr>
              <p:cNvSpPr/>
              <p:nvPr/>
            </p:nvSpPr>
            <p:spPr>
              <a:xfrm>
                <a:off x="7920235" y="3704409"/>
                <a:ext cx="144016" cy="360040"/>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xmlns="" id="{F0991CA1-DAEC-4D9A-8743-77DB802FA97B}"/>
                  </a:ext>
                </a:extLst>
              </p:cNvPr>
              <p:cNvSpPr/>
              <p:nvPr/>
            </p:nvSpPr>
            <p:spPr>
              <a:xfrm>
                <a:off x="4121541" y="3279652"/>
                <a:ext cx="144000" cy="784797"/>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9">
                <a:extLst>
                  <a:ext uri="{FF2B5EF4-FFF2-40B4-BE49-F238E27FC236}">
                    <a16:creationId xmlns:a16="http://schemas.microsoft.com/office/drawing/2014/main" xmlns="" id="{4E1F84D9-0377-4F83-A686-F569D7B8FB08}"/>
                  </a:ext>
                </a:extLst>
              </p:cNvPr>
              <p:cNvSpPr/>
              <p:nvPr/>
            </p:nvSpPr>
            <p:spPr>
              <a:xfrm>
                <a:off x="6026319" y="2523596"/>
                <a:ext cx="144000" cy="1540853"/>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0">
                <a:extLst>
                  <a:ext uri="{FF2B5EF4-FFF2-40B4-BE49-F238E27FC236}">
                    <a16:creationId xmlns:a16="http://schemas.microsoft.com/office/drawing/2014/main" xmlns="" id="{1CF9AFB9-42AF-4177-945B-31091CAAE062}"/>
                  </a:ext>
                </a:extLst>
              </p:cNvPr>
              <p:cNvSpPr/>
              <p:nvPr/>
            </p:nvSpPr>
            <p:spPr>
              <a:xfrm>
                <a:off x="7464012" y="2984449"/>
                <a:ext cx="144000" cy="1080000"/>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1">
                <a:extLst>
                  <a:ext uri="{FF2B5EF4-FFF2-40B4-BE49-F238E27FC236}">
                    <a16:creationId xmlns:a16="http://schemas.microsoft.com/office/drawing/2014/main" xmlns="" id="{5AD46F0D-0C33-4A2B-ABFF-9EDDCCB456AB}"/>
                  </a:ext>
                </a:extLst>
              </p:cNvPr>
              <p:cNvCxnSpPr/>
              <p:nvPr/>
            </p:nvCxnSpPr>
            <p:spPr>
              <a:xfrm>
                <a:off x="4623872" y="3670478"/>
                <a:ext cx="1044116"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2">
                <a:extLst>
                  <a:ext uri="{FF2B5EF4-FFF2-40B4-BE49-F238E27FC236}">
                    <a16:creationId xmlns:a16="http://schemas.microsoft.com/office/drawing/2014/main" xmlns="" id="{2FA36D4A-C200-49E3-B0DA-881E7C3664F4}"/>
                  </a:ext>
                </a:extLst>
              </p:cNvPr>
              <p:cNvCxnSpPr/>
              <p:nvPr/>
            </p:nvCxnSpPr>
            <p:spPr>
              <a:xfrm>
                <a:off x="6407148" y="3666086"/>
                <a:ext cx="820036"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Rectangle 9">
                  <a:extLst>
                    <a:ext uri="{FF2B5EF4-FFF2-40B4-BE49-F238E27FC236}">
                      <a16:creationId xmlns:a16="http://schemas.microsoft.com/office/drawing/2014/main" xmlns="" id="{AB71BEC8-C715-40D9-9E48-E86C7A6A6916}"/>
                    </a:ext>
                  </a:extLst>
                </p:cNvPr>
                <p:cNvSpPr/>
                <p:nvPr/>
              </p:nvSpPr>
              <p:spPr>
                <a:xfrm>
                  <a:off x="3317281" y="3815973"/>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1</m:t>
                            </m:r>
                          </m:sub>
                        </m:sSub>
                      </m:oMath>
                    </m:oMathPara>
                  </a14:m>
                  <a:endParaRPr lang="en-US" dirty="0">
                    <a:solidFill>
                      <a:schemeClr val="tx1">
                        <a:lumMod val="85000"/>
                        <a:lumOff val="15000"/>
                      </a:schemeClr>
                    </a:solidFill>
                  </a:endParaRPr>
                </a:p>
              </p:txBody>
            </p:sp>
          </mc:Choice>
          <mc:Fallback xmlns="">
            <p:sp>
              <p:nvSpPr>
                <p:cNvPr id="56" name="Rectangle 9">
                  <a:extLst>
                    <a:ext uri="{FF2B5EF4-FFF2-40B4-BE49-F238E27FC236}">
                      <a16:creationId xmlns:a16="http://schemas.microsoft.com/office/drawing/2014/main" xmlns:a14="http://schemas.microsoft.com/office/drawing/2010/main" xmlns="" id="{9A8B6C7C-D8E9-4AEC-A878-2FDEEA787C55}"/>
                    </a:ext>
                  </a:extLst>
                </p:cNvPr>
                <p:cNvSpPr>
                  <a:spLocks noRot="1" noChangeAspect="1" noMove="1" noResize="1" noEditPoints="1" noAdjustHandles="1" noChangeArrowheads="1" noChangeShapeType="1" noTextEdit="1"/>
                </p:cNvSpPr>
                <p:nvPr/>
              </p:nvSpPr>
              <p:spPr>
                <a:xfrm>
                  <a:off x="3317281" y="3815973"/>
                  <a:ext cx="460767" cy="369332"/>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Rectangle 10">
                  <a:extLst>
                    <a:ext uri="{FF2B5EF4-FFF2-40B4-BE49-F238E27FC236}">
                      <a16:creationId xmlns:a16="http://schemas.microsoft.com/office/drawing/2014/main" xmlns="" id="{3B0E0B9D-55F3-4E96-AF29-9100961805FC}"/>
                    </a:ext>
                  </a:extLst>
                </p:cNvPr>
                <p:cNvSpPr/>
                <p:nvPr/>
              </p:nvSpPr>
              <p:spPr>
                <a:xfrm>
                  <a:off x="3704500" y="3515762"/>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2</m:t>
                            </m:r>
                          </m:sub>
                        </m:sSub>
                      </m:oMath>
                    </m:oMathPara>
                  </a14:m>
                  <a:endParaRPr lang="en-US" dirty="0">
                    <a:solidFill>
                      <a:schemeClr val="tx1">
                        <a:lumMod val="85000"/>
                        <a:lumOff val="15000"/>
                      </a:schemeClr>
                    </a:solidFill>
                  </a:endParaRPr>
                </a:p>
              </p:txBody>
            </p:sp>
          </mc:Choice>
          <mc:Fallback xmlns="">
            <p:sp>
              <p:nvSpPr>
                <p:cNvPr id="57" name="Rectangle 10">
                  <a:extLst>
                    <a:ext uri="{FF2B5EF4-FFF2-40B4-BE49-F238E27FC236}">
                      <a16:creationId xmlns:a16="http://schemas.microsoft.com/office/drawing/2014/main" xmlns:a14="http://schemas.microsoft.com/office/drawing/2010/main" xmlns="" id="{EDEE557F-59D5-43A5-844D-65637DC1474F}"/>
                    </a:ext>
                  </a:extLst>
                </p:cNvPr>
                <p:cNvSpPr>
                  <a:spLocks noRot="1" noChangeAspect="1" noMove="1" noResize="1" noEditPoints="1" noAdjustHandles="1" noChangeArrowheads="1" noChangeShapeType="1" noTextEdit="1"/>
                </p:cNvSpPr>
                <p:nvPr/>
              </p:nvSpPr>
              <p:spPr>
                <a:xfrm>
                  <a:off x="3704500" y="3515762"/>
                  <a:ext cx="466090" cy="36933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Rectangle 11">
                  <a:extLst>
                    <a:ext uri="{FF2B5EF4-FFF2-40B4-BE49-F238E27FC236}">
                      <a16:creationId xmlns:a16="http://schemas.microsoft.com/office/drawing/2014/main" xmlns="" id="{C2C671E6-876A-4301-B1C6-E4F3608A8202}"/>
                    </a:ext>
                  </a:extLst>
                </p:cNvPr>
                <p:cNvSpPr/>
                <p:nvPr/>
              </p:nvSpPr>
              <p:spPr>
                <a:xfrm>
                  <a:off x="4143600" y="3221930"/>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3</m:t>
                            </m:r>
                          </m:sub>
                        </m:sSub>
                      </m:oMath>
                    </m:oMathPara>
                  </a14:m>
                  <a:endParaRPr lang="en-US" dirty="0">
                    <a:solidFill>
                      <a:schemeClr val="tx1">
                        <a:lumMod val="85000"/>
                        <a:lumOff val="15000"/>
                      </a:schemeClr>
                    </a:solidFill>
                  </a:endParaRPr>
                </a:p>
              </p:txBody>
            </p:sp>
          </mc:Choice>
          <mc:Fallback xmlns="">
            <p:sp>
              <p:nvSpPr>
                <p:cNvPr id="58" name="Rectangle 11">
                  <a:extLst>
                    <a:ext uri="{FF2B5EF4-FFF2-40B4-BE49-F238E27FC236}">
                      <a16:creationId xmlns:a16="http://schemas.microsoft.com/office/drawing/2014/main" xmlns:a14="http://schemas.microsoft.com/office/drawing/2010/main" xmlns="" id="{5008CE54-F821-4837-ADBB-8705D9F640B9}"/>
                    </a:ext>
                  </a:extLst>
                </p:cNvPr>
                <p:cNvSpPr>
                  <a:spLocks noRot="1" noChangeAspect="1" noMove="1" noResize="1" noEditPoints="1" noAdjustHandles="1" noChangeArrowheads="1" noChangeShapeType="1" noTextEdit="1"/>
                </p:cNvSpPr>
                <p:nvPr/>
              </p:nvSpPr>
              <p:spPr>
                <a:xfrm>
                  <a:off x="4143600" y="3221930"/>
                  <a:ext cx="466090" cy="369332"/>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Rectangle 12">
                  <a:extLst>
                    <a:ext uri="{FF2B5EF4-FFF2-40B4-BE49-F238E27FC236}">
                      <a16:creationId xmlns:a16="http://schemas.microsoft.com/office/drawing/2014/main" xmlns="" id="{8241C02A-EB7E-4D66-B7B9-142FB37632CF}"/>
                    </a:ext>
                  </a:extLst>
                </p:cNvPr>
                <p:cNvSpPr/>
                <p:nvPr/>
              </p:nvSpPr>
              <p:spPr>
                <a:xfrm>
                  <a:off x="5993559" y="2436292"/>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70</m:t>
                            </m:r>
                          </m:sub>
                        </m:sSub>
                      </m:oMath>
                    </m:oMathPara>
                  </a14:m>
                  <a:endParaRPr lang="en-US" dirty="0">
                    <a:solidFill>
                      <a:schemeClr val="tx1">
                        <a:lumMod val="85000"/>
                        <a:lumOff val="15000"/>
                      </a:schemeClr>
                    </a:solidFill>
                  </a:endParaRPr>
                </a:p>
              </p:txBody>
            </p:sp>
          </mc:Choice>
          <mc:Fallback xmlns="">
            <p:sp>
              <p:nvSpPr>
                <p:cNvPr id="59" name="Rectangle 12">
                  <a:extLst>
                    <a:ext uri="{FF2B5EF4-FFF2-40B4-BE49-F238E27FC236}">
                      <a16:creationId xmlns:a16="http://schemas.microsoft.com/office/drawing/2014/main" xmlns:a14="http://schemas.microsoft.com/office/drawing/2010/main" xmlns="" id="{ED538289-E0CD-48BF-9B94-81209B473CA2}"/>
                    </a:ext>
                  </a:extLst>
                </p:cNvPr>
                <p:cNvSpPr>
                  <a:spLocks noRot="1" noChangeAspect="1" noMove="1" noResize="1" noEditPoints="1" noAdjustHandles="1" noChangeArrowheads="1" noChangeShapeType="1" noTextEdit="1"/>
                </p:cNvSpPr>
                <p:nvPr/>
              </p:nvSpPr>
              <p:spPr>
                <a:xfrm>
                  <a:off x="5993559" y="2436292"/>
                  <a:ext cx="563872" cy="369332"/>
                </a:xfrm>
                <a:prstGeom prst="rect">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Rectangle 13">
                  <a:extLst>
                    <a:ext uri="{FF2B5EF4-FFF2-40B4-BE49-F238E27FC236}">
                      <a16:creationId xmlns:a16="http://schemas.microsoft.com/office/drawing/2014/main" xmlns="" id="{D97F92BC-A93E-4D4F-8511-126FED882040}"/>
                    </a:ext>
                  </a:extLst>
                </p:cNvPr>
                <p:cNvSpPr/>
                <p:nvPr/>
              </p:nvSpPr>
              <p:spPr>
                <a:xfrm>
                  <a:off x="7373666" y="2929720"/>
                  <a:ext cx="7184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𝑁</m:t>
                            </m:r>
                            <m:r>
                              <a:rPr lang="en-US" i="1">
                                <a:solidFill>
                                  <a:schemeClr val="tx1">
                                    <a:lumMod val="85000"/>
                                    <a:lumOff val="15000"/>
                                  </a:schemeClr>
                                </a:solidFill>
                                <a:latin typeface="Cambria Math" panose="02040503050406030204" pitchFamily="18" charset="0"/>
                              </a:rPr>
                              <m:t>−1</m:t>
                            </m:r>
                          </m:sub>
                        </m:sSub>
                      </m:oMath>
                    </m:oMathPara>
                  </a14:m>
                  <a:endParaRPr lang="en-US" dirty="0">
                    <a:solidFill>
                      <a:schemeClr val="tx1">
                        <a:lumMod val="85000"/>
                        <a:lumOff val="15000"/>
                      </a:schemeClr>
                    </a:solidFill>
                  </a:endParaRPr>
                </a:p>
              </p:txBody>
            </p:sp>
          </mc:Choice>
          <mc:Fallback xmlns="">
            <p:sp>
              <p:nvSpPr>
                <p:cNvPr id="60" name="Rectangle 13">
                  <a:extLst>
                    <a:ext uri="{FF2B5EF4-FFF2-40B4-BE49-F238E27FC236}">
                      <a16:creationId xmlns:a16="http://schemas.microsoft.com/office/drawing/2014/main" xmlns:a14="http://schemas.microsoft.com/office/drawing/2010/main" xmlns="" id="{B87F7C91-FC90-4AA8-9762-0422E2938DBD}"/>
                    </a:ext>
                  </a:extLst>
                </p:cNvPr>
                <p:cNvSpPr>
                  <a:spLocks noRot="1" noChangeAspect="1" noMove="1" noResize="1" noEditPoints="1" noAdjustHandles="1" noChangeArrowheads="1" noChangeShapeType="1" noTextEdit="1"/>
                </p:cNvSpPr>
                <p:nvPr/>
              </p:nvSpPr>
              <p:spPr>
                <a:xfrm>
                  <a:off x="7373666" y="2929720"/>
                  <a:ext cx="718465" cy="369332"/>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Rectangle 14">
                  <a:extLst>
                    <a:ext uri="{FF2B5EF4-FFF2-40B4-BE49-F238E27FC236}">
                      <a16:creationId xmlns:a16="http://schemas.microsoft.com/office/drawing/2014/main" xmlns="" id="{4A585536-D00E-4727-9623-E7A05F550E38}"/>
                    </a:ext>
                  </a:extLst>
                </p:cNvPr>
                <p:cNvSpPr/>
                <p:nvPr/>
              </p:nvSpPr>
              <p:spPr>
                <a:xfrm>
                  <a:off x="7914153" y="3584938"/>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𝑁</m:t>
                            </m:r>
                          </m:sub>
                        </m:sSub>
                      </m:oMath>
                    </m:oMathPara>
                  </a14:m>
                  <a:endParaRPr lang="en-US" dirty="0">
                    <a:solidFill>
                      <a:schemeClr val="tx1">
                        <a:lumMod val="85000"/>
                        <a:lumOff val="15000"/>
                      </a:schemeClr>
                    </a:solidFill>
                  </a:endParaRPr>
                </a:p>
              </p:txBody>
            </p:sp>
          </mc:Choice>
          <mc:Fallback xmlns="">
            <p:sp>
              <p:nvSpPr>
                <p:cNvPr id="61" name="Rectangle 14">
                  <a:extLst>
                    <a:ext uri="{FF2B5EF4-FFF2-40B4-BE49-F238E27FC236}">
                      <a16:creationId xmlns:a16="http://schemas.microsoft.com/office/drawing/2014/main" xmlns:a14="http://schemas.microsoft.com/office/drawing/2010/main" xmlns="" id="{43B069DB-6DE6-41ED-A197-A171E7F191A5}"/>
                    </a:ext>
                  </a:extLst>
                </p:cNvPr>
                <p:cNvSpPr>
                  <a:spLocks noRot="1" noChangeAspect="1" noMove="1" noResize="1" noEditPoints="1" noAdjustHandles="1" noChangeArrowheads="1" noChangeShapeType="1" noTextEdit="1"/>
                </p:cNvSpPr>
                <p:nvPr/>
              </p:nvSpPr>
              <p:spPr>
                <a:xfrm>
                  <a:off x="7914153" y="3584938"/>
                  <a:ext cx="498855" cy="369332"/>
                </a:xfrm>
                <a:prstGeom prst="rect">
                  <a:avLst/>
                </a:prstGeom>
                <a:blipFill rotWithShape="0">
                  <a:blip r:embed="rId9"/>
                  <a:stretch>
                    <a:fillRect/>
                  </a:stretch>
                </a:blipFill>
              </p:spPr>
              <p:txBody>
                <a:bodyPr/>
                <a:lstStyle/>
                <a:p>
                  <a:r>
                    <a:rPr lang="ko-KR" altLang="en-US">
                      <a:noFill/>
                    </a:rPr>
                    <a:t> </a:t>
                  </a:r>
                </a:p>
              </p:txBody>
            </p:sp>
          </mc:Fallback>
        </mc:AlternateContent>
      </p:grpSp>
      <p:cxnSp>
        <p:nvCxnSpPr>
          <p:cNvPr id="32" name="직선 연결선 31">
            <a:extLst>
              <a:ext uri="{FF2B5EF4-FFF2-40B4-BE49-F238E27FC236}">
                <a16:creationId xmlns:a16="http://schemas.microsoft.com/office/drawing/2014/main" xmlns="" id="{41D70272-60A0-488D-A737-FADB1438C966}"/>
              </a:ext>
            </a:extLst>
          </p:cNvPr>
          <p:cNvCxnSpPr/>
          <p:nvPr/>
        </p:nvCxnSpPr>
        <p:spPr>
          <a:xfrm>
            <a:off x="2374073" y="4381611"/>
            <a:ext cx="51546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3" name="직사각형 32">
            <a:extLst>
              <a:ext uri="{FF2B5EF4-FFF2-40B4-BE49-F238E27FC236}">
                <a16:creationId xmlns:a16="http://schemas.microsoft.com/office/drawing/2014/main" xmlns="" id="{3E26F14C-0484-43E6-A7DC-3C1E6CD1B27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Sample statistics: quantile</a:t>
            </a:r>
          </a:p>
        </p:txBody>
      </p:sp>
    </p:spTree>
    <p:extLst>
      <p:ext uri="{BB962C8B-B14F-4D97-AF65-F5344CB8AC3E}">
        <p14:creationId xmlns:p14="http://schemas.microsoft.com/office/powerpoint/2010/main" val="777287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E02D1CE-2859-45A1-90B6-A62349DC71E3}"/>
                  </a:ext>
                </a:extLst>
              </p:cNvPr>
              <p:cNvSpPr/>
              <p:nvPr/>
            </p:nvSpPr>
            <p:spPr>
              <a:xfrm>
                <a:off x="672016" y="1700808"/>
                <a:ext cx="8632825"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Sample space: </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𝑆</m:t>
                    </m:r>
                    <m:r>
                      <a:rPr lang="en-US" altLang="ko-KR" sz="1300" smtClean="0">
                        <a:solidFill>
                          <a:prstClr val="black">
                            <a:lumMod val="85000"/>
                            <a:lumOff val="15000"/>
                          </a:prstClr>
                        </a:solidFill>
                        <a:latin typeface="Cambria Math" panose="02040503050406030204" pitchFamily="18" charset="0"/>
                      </a:rPr>
                      <m:t>=</m:t>
                    </m:r>
                    <m:d>
                      <m:dPr>
                        <m:begChr m:val="{"/>
                        <m:endChr m:val="}"/>
                        <m:ctrlPr>
                          <a:rPr lang="en-US" altLang="ko-KR" sz="1300" i="1">
                            <a:solidFill>
                              <a:prstClr val="black">
                                <a:lumMod val="85000"/>
                                <a:lumOff val="15000"/>
                              </a:prstClr>
                            </a:solidFill>
                            <a:latin typeface="Cambria Math" panose="02040503050406030204" pitchFamily="18" charset="0"/>
                          </a:rPr>
                        </m:ctrlPr>
                      </m:dPr>
                      <m:e>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1, 1</m:t>
                            </m:r>
                          </m:e>
                        </m:d>
                        <m:r>
                          <a:rPr lang="en-US" altLang="ko-KR" sz="1300">
                            <a:solidFill>
                              <a:prstClr val="black">
                                <a:lumMod val="85000"/>
                                <a:lumOff val="15000"/>
                              </a:prstClr>
                            </a:solidFill>
                            <a:latin typeface="Cambria Math" panose="02040503050406030204" pitchFamily="18" charset="0"/>
                          </a:rPr>
                          <m:t>, </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1,2</m:t>
                            </m:r>
                          </m:e>
                        </m:d>
                        <m:r>
                          <a:rPr lang="en-US" altLang="ko-KR" sz="1300">
                            <a:solidFill>
                              <a:prstClr val="black">
                                <a:lumMod val="85000"/>
                                <a:lumOff val="15000"/>
                              </a:prstClr>
                            </a:solidFill>
                            <a:latin typeface="Cambria Math" panose="02040503050406030204" pitchFamily="18" charset="0"/>
                          </a:rPr>
                          <m:t>, </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1,3</m:t>
                            </m:r>
                          </m:e>
                        </m:d>
                        <m:r>
                          <a:rPr lang="en-US" altLang="ko-KR" sz="1300">
                            <a:solidFill>
                              <a:prstClr val="black">
                                <a:lumMod val="85000"/>
                                <a:lumOff val="15000"/>
                              </a:prstClr>
                            </a:solidFill>
                            <a:latin typeface="Cambria Math" panose="02040503050406030204" pitchFamily="18" charset="0"/>
                          </a:rPr>
                          <m:t>,…,</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6,6</m:t>
                            </m:r>
                          </m:e>
                        </m:d>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𝑁</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=36</a:t>
                </a:r>
              </a:p>
            </p:txBody>
          </p:sp>
        </mc:Choice>
        <mc:Fallback xmlns="">
          <p:sp>
            <p:nvSpPr>
              <p:cNvPr id="15" name="직사각형 14">
                <a:extLst>
                  <a:ext uri="{FF2B5EF4-FFF2-40B4-BE49-F238E27FC236}">
                    <a16:creationId xmlns="" xmlns:a16="http://schemas.microsoft.com/office/drawing/2014/main" xmlns:a14="http://schemas.microsoft.com/office/drawing/2010/main" id="{8E02D1CE-2859-45A1-90B6-A62349DC71E3}"/>
                  </a:ext>
                </a:extLst>
              </p:cNvPr>
              <p:cNvSpPr>
                <a:spLocks noRot="1" noChangeAspect="1" noMove="1" noResize="1" noEditPoints="1" noAdjustHandles="1" noChangeArrowheads="1" noChangeShapeType="1" noTextEdit="1"/>
              </p:cNvSpPr>
              <p:nvPr/>
            </p:nvSpPr>
            <p:spPr>
              <a:xfrm>
                <a:off x="672016" y="1700808"/>
                <a:ext cx="8632825" cy="355913"/>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30" name="직사각형 29">
            <a:extLst>
              <a:ext uri="{FF2B5EF4-FFF2-40B4-BE49-F238E27FC236}">
                <a16:creationId xmlns:a16="http://schemas.microsoft.com/office/drawing/2014/main" xmlns="" id="{D7F0C50F-4F7C-4088-BD5C-189F17C7D17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Probabilities of rolling two dices</a:t>
            </a:r>
          </a:p>
        </p:txBody>
      </p:sp>
      <p:grpSp>
        <p:nvGrpSpPr>
          <p:cNvPr id="2" name="그룹 1">
            <a:extLst>
              <a:ext uri="{FF2B5EF4-FFF2-40B4-BE49-F238E27FC236}">
                <a16:creationId xmlns:a16="http://schemas.microsoft.com/office/drawing/2014/main" xmlns="" id="{BD4EFA23-DA4B-4525-967B-5938BA95E681}"/>
              </a:ext>
            </a:extLst>
          </p:cNvPr>
          <p:cNvGrpSpPr/>
          <p:nvPr/>
        </p:nvGrpSpPr>
        <p:grpSpPr>
          <a:xfrm>
            <a:off x="846956" y="2062496"/>
            <a:ext cx="6979589" cy="345461"/>
            <a:chOff x="903506" y="2429380"/>
            <a:chExt cx="6979589" cy="345461"/>
          </a:xfrm>
        </p:grpSpPr>
        <p:sp>
          <p:nvSpPr>
            <p:cNvPr id="16" name="사각형: 둥근 모서리 2">
              <a:extLst>
                <a:ext uri="{FF2B5EF4-FFF2-40B4-BE49-F238E27FC236}">
                  <a16:creationId xmlns:a16="http://schemas.microsoft.com/office/drawing/2014/main" xmlns="" id="{9EA698C4-EFE8-429E-836E-B534C1295DB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7887FD57-95D0-41BA-B858-7428A3345884}"/>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probability of dices showing different numbers</a:t>
              </a:r>
            </a:p>
          </p:txBody>
        </p:sp>
      </p:gr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2BEEDA4C-DFEC-47A0-9B51-B51CC614F698}"/>
                  </a:ext>
                </a:extLst>
              </p:cNvPr>
              <p:cNvSpPr/>
              <p:nvPr/>
            </p:nvSpPr>
            <p:spPr>
              <a:xfrm>
                <a:off x="1223523" y="2528900"/>
                <a:ext cx="1703443" cy="662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dirty="0" smtClean="0">
                          <a:solidFill>
                            <a:schemeClr val="tx1">
                              <a:lumMod val="85000"/>
                              <a:lumOff val="15000"/>
                            </a:schemeClr>
                          </a:solidFill>
                          <a:latin typeface="Cambria Math" panose="02040503050406030204" pitchFamily="18" charset="0"/>
                          <a:sym typeface="Symbol" panose="05050102010706020507" pitchFamily="18" charset="2"/>
                        </a:rPr>
                        <m:t>𝑃</m:t>
                      </m:r>
                      <m:r>
                        <a:rPr lang="en-US" altLang="ko-KR" sz="1600" dirty="0" smtClean="0">
                          <a:solidFill>
                            <a:schemeClr val="tx1">
                              <a:lumMod val="85000"/>
                              <a:lumOff val="15000"/>
                            </a:schemeClr>
                          </a:solidFill>
                          <a:latin typeface="Cambria Math" panose="020405030504060302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sym typeface="Symbol" panose="05050102010706020507" pitchFamily="18" charset="2"/>
                            </a:rPr>
                          </m:ctrlPr>
                        </m:fPr>
                        <m:num>
                          <m:r>
                            <a:rPr lang="en-US" altLang="ko-KR" sz="1600">
                              <a:solidFill>
                                <a:schemeClr val="tx1">
                                  <a:lumMod val="85000"/>
                                  <a:lumOff val="15000"/>
                                </a:schemeClr>
                              </a:solidFill>
                              <a:latin typeface="Cambria Math" panose="02040503050406030204" pitchFamily="18" charset="0"/>
                              <a:sym typeface="Symbol" panose="05050102010706020507" pitchFamily="18" charset="2"/>
                            </a:rPr>
                            <m:t>36−6</m:t>
                          </m:r>
                        </m:num>
                        <m:den>
                          <m:r>
                            <a:rPr lang="en-US" altLang="ko-KR" sz="1600">
                              <a:solidFill>
                                <a:schemeClr val="tx1">
                                  <a:lumMod val="85000"/>
                                  <a:lumOff val="15000"/>
                                </a:schemeClr>
                              </a:solidFill>
                              <a:latin typeface="Cambria Math" panose="02040503050406030204" pitchFamily="18" charset="0"/>
                              <a:sym typeface="Symbol" panose="05050102010706020507" pitchFamily="18" charset="2"/>
                            </a:rPr>
                            <m:t>36</m:t>
                          </m:r>
                        </m:den>
                      </m:f>
                      <m:r>
                        <a:rPr lang="en-US" altLang="ko-KR" sz="1600">
                          <a:solidFill>
                            <a:schemeClr val="tx1">
                              <a:lumMod val="85000"/>
                              <a:lumOff val="15000"/>
                            </a:schemeClr>
                          </a:solidFill>
                          <a:latin typeface="Cambria Math" panose="020405030504060302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sym typeface="Symbol" panose="05050102010706020507" pitchFamily="18" charset="2"/>
                            </a:rPr>
                          </m:ctrlPr>
                        </m:fPr>
                        <m:num>
                          <m:r>
                            <a:rPr lang="en-US" altLang="ko-KR" sz="1600">
                              <a:solidFill>
                                <a:schemeClr val="tx1">
                                  <a:lumMod val="85000"/>
                                  <a:lumOff val="15000"/>
                                </a:schemeClr>
                              </a:solidFill>
                              <a:latin typeface="Cambria Math" panose="02040503050406030204" pitchFamily="18" charset="0"/>
                              <a:sym typeface="Symbol" panose="05050102010706020507" pitchFamily="18" charset="2"/>
                            </a:rPr>
                            <m:t>5</m:t>
                          </m:r>
                        </m:num>
                        <m:den>
                          <m:r>
                            <a:rPr lang="en-US" altLang="ko-KR" sz="1600">
                              <a:solidFill>
                                <a:schemeClr val="tx1">
                                  <a:lumMod val="85000"/>
                                  <a:lumOff val="15000"/>
                                </a:schemeClr>
                              </a:solidFill>
                              <a:latin typeface="Cambria Math" panose="02040503050406030204" pitchFamily="18" charset="0"/>
                              <a:sym typeface="Symbol" panose="05050102010706020507" pitchFamily="18" charset="2"/>
                            </a:rPr>
                            <m:t>6</m:t>
                          </m:r>
                        </m:den>
                      </m:f>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29" name="직사각형 28">
                <a:extLst>
                  <a:ext uri="{FF2B5EF4-FFF2-40B4-BE49-F238E27FC236}">
                    <a16:creationId xmlns:a16="http://schemas.microsoft.com/office/drawing/2014/main" xmlns:a14="http://schemas.microsoft.com/office/drawing/2010/main" xmlns="" id="{2BEEDA4C-DFEC-47A0-9B51-B51CC614F698}"/>
                  </a:ext>
                </a:extLst>
              </p:cNvPr>
              <p:cNvSpPr>
                <a:spLocks noRot="1" noChangeAspect="1" noMove="1" noResize="1" noEditPoints="1" noAdjustHandles="1" noChangeArrowheads="1" noChangeShapeType="1" noTextEdit="1"/>
              </p:cNvSpPr>
              <p:nvPr/>
            </p:nvSpPr>
            <p:spPr>
              <a:xfrm>
                <a:off x="1223523" y="2528900"/>
                <a:ext cx="1703443" cy="662554"/>
              </a:xfrm>
              <a:prstGeom prst="rect">
                <a:avLst/>
              </a:prstGeom>
              <a:blipFill rotWithShape="0">
                <a:blip r:embed="rId5"/>
                <a:stretch>
                  <a:fillRect/>
                </a:stretch>
              </a:blipFill>
              <a:ln>
                <a:noFill/>
              </a:ln>
            </p:spPr>
            <p:txBody>
              <a:bodyPr/>
              <a:lstStyle/>
              <a:p>
                <a:r>
                  <a:rPr lang="ko-KR" altLang="en-US">
                    <a:noFill/>
                  </a:rPr>
                  <a:t> </a:t>
                </a:r>
              </a:p>
            </p:txBody>
          </p:sp>
        </mc:Fallback>
      </mc:AlternateContent>
      <p:grpSp>
        <p:nvGrpSpPr>
          <p:cNvPr id="3" name="그룹 2"/>
          <p:cNvGrpSpPr/>
          <p:nvPr/>
        </p:nvGrpSpPr>
        <p:grpSpPr>
          <a:xfrm>
            <a:off x="846956" y="3429000"/>
            <a:ext cx="6979589" cy="1429398"/>
            <a:chOff x="846956" y="3583448"/>
            <a:chExt cx="6979589" cy="1429398"/>
          </a:xfrm>
        </p:grpSpPr>
        <p:grpSp>
          <p:nvGrpSpPr>
            <p:cNvPr id="32" name="그룹 31">
              <a:extLst>
                <a:ext uri="{FF2B5EF4-FFF2-40B4-BE49-F238E27FC236}">
                  <a16:creationId xmlns:a16="http://schemas.microsoft.com/office/drawing/2014/main" xmlns="" id="{59DA891D-8812-44A7-B713-83837E64A54B}"/>
                </a:ext>
              </a:extLst>
            </p:cNvPr>
            <p:cNvGrpSpPr/>
            <p:nvPr/>
          </p:nvGrpSpPr>
          <p:grpSpPr>
            <a:xfrm>
              <a:off x="846956" y="3583448"/>
              <a:ext cx="6979589" cy="648108"/>
              <a:chOff x="903506" y="2429380"/>
              <a:chExt cx="6979589" cy="648108"/>
            </a:xfrm>
          </p:grpSpPr>
          <p:sp>
            <p:nvSpPr>
              <p:cNvPr id="33" name="사각형: 둥근 모서리 2">
                <a:extLst>
                  <a:ext uri="{FF2B5EF4-FFF2-40B4-BE49-F238E27FC236}">
                    <a16:creationId xmlns:a16="http://schemas.microsoft.com/office/drawing/2014/main" xmlns="" id="{394A66BF-0504-4857-A345-BD0E6773715F}"/>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xmlns="" id="{EEDE71E2-A24A-47B1-BD6F-2AA969447867}"/>
                      </a:ext>
                    </a:extLst>
                  </p:cNvPr>
                  <p:cNvSpPr/>
                  <p:nvPr/>
                </p:nvSpPr>
                <p:spPr>
                  <a:xfrm>
                    <a:off x="1279004" y="2429380"/>
                    <a:ext cx="6604091"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probability of dices showing numbers that sum up to 7</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event we are interested in is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m:rPr>
                                <m:nor/>
                              </m:rPr>
                              <a:rPr lang="en-US" altLang="ko-KR" sz="1300" dirty="0">
                                <a:solidFill>
                                  <a:schemeClr val="tx1">
                                    <a:lumMod val="85000"/>
                                    <a:lumOff val="15000"/>
                                  </a:schemeClr>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m:t>(1,6), (2,5), (3,4), (4,3), (5,2), (6,1)</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So,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𝑁</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𝐴</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=6.</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34" name="직사각형 33">
                    <a:extLst>
                      <a:ext uri="{FF2B5EF4-FFF2-40B4-BE49-F238E27FC236}">
                        <a16:creationId xmlns="" xmlns:a16="http://schemas.microsoft.com/office/drawing/2014/main" xmlns:a14="http://schemas.microsoft.com/office/drawing/2010/main" id="{EEDE71E2-A24A-47B1-BD6F-2AA969447867}"/>
                      </a:ext>
                    </a:extLst>
                  </p:cNvPr>
                  <p:cNvSpPr>
                    <a:spLocks noRot="1" noChangeAspect="1" noMove="1" noResize="1" noEditPoints="1" noAdjustHandles="1" noChangeArrowheads="1" noChangeShapeType="1" noTextEdit="1"/>
                  </p:cNvSpPr>
                  <p:nvPr/>
                </p:nvSpPr>
                <p:spPr>
                  <a:xfrm>
                    <a:off x="1279004" y="2429380"/>
                    <a:ext cx="6604091" cy="648108"/>
                  </a:xfrm>
                  <a:prstGeom prst="rect">
                    <a:avLst/>
                  </a:prstGeom>
                  <a:blipFill rotWithShape="0">
                    <a:blip r:embed="rId6"/>
                    <a:stretch>
                      <a:fillRect l="-185"/>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xmlns="" id="{4657246B-C2E5-42F8-A953-FB2B83703943}"/>
                    </a:ext>
                  </a:extLst>
                </p:cNvPr>
                <p:cNvSpPr/>
                <p:nvPr/>
              </p:nvSpPr>
              <p:spPr>
                <a:xfrm>
                  <a:off x="1223523" y="4355294"/>
                  <a:ext cx="1344563"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6</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36</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6</m:t>
                            </m:r>
                          </m:den>
                        </m:f>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31" name="직사각형 30">
                  <a:extLst>
                    <a:ext uri="{FF2B5EF4-FFF2-40B4-BE49-F238E27FC236}">
                      <a16:creationId xmlns:a16="http://schemas.microsoft.com/office/drawing/2014/main" xmlns:a14="http://schemas.microsoft.com/office/drawing/2010/main" xmlns="" id="{4657246B-C2E5-42F8-A953-FB2B83703943}"/>
                    </a:ext>
                  </a:extLst>
                </p:cNvPr>
                <p:cNvSpPr>
                  <a:spLocks noRot="1" noChangeAspect="1" noMove="1" noResize="1" noEditPoints="1" noAdjustHandles="1" noChangeArrowheads="1" noChangeShapeType="1" noTextEdit="1"/>
                </p:cNvSpPr>
                <p:nvPr/>
              </p:nvSpPr>
              <p:spPr>
                <a:xfrm>
                  <a:off x="1223523" y="4355294"/>
                  <a:ext cx="1344563" cy="657552"/>
                </a:xfrm>
                <a:prstGeom prst="rect">
                  <a:avLst/>
                </a:prstGeom>
                <a:blipFill rotWithShape="0">
                  <a:blip r:embed="rId7"/>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4788748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81B62A4B-C3AF-4BF3-A95C-F9E014D64212}"/>
                  </a:ext>
                </a:extLst>
              </p:cNvPr>
              <p:cNvSpPr/>
              <p:nvPr/>
            </p:nvSpPr>
            <p:spPr>
              <a:xfrm>
                <a:off x="675071" y="1700808"/>
                <a:ext cx="8632825" cy="364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Now, let us sort the values from the smallest to the largest and get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(1)</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(2)</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(3)</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m:t>
                        </m:r>
                        <m:r>
                          <a:rPr lang="en-US" altLang="ko-KR" sz="1300" i="1">
                            <a:solidFill>
                              <a:schemeClr val="tx1">
                                <a:lumMod val="85000"/>
                                <a:lumOff val="15000"/>
                              </a:schemeClr>
                            </a:solidFill>
                            <a:latin typeface="Cambria Math" panose="02040503050406030204" pitchFamily="18" charset="0"/>
                          </a:rPr>
                          <m:t>𝑁</m:t>
                        </m:r>
                        <m:r>
                          <a:rPr lang="en-US" altLang="ko-KR" sz="1300" i="1">
                            <a:solidFill>
                              <a:schemeClr val="tx1">
                                <a:lumMod val="85000"/>
                                <a:lumOff val="15000"/>
                              </a:schemeClr>
                            </a:solidFill>
                            <a:latin typeface="Cambria Math" panose="02040503050406030204" pitchFamily="18" charset="0"/>
                          </a:rPr>
                          <m:t>)</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14" name="직사각형 13">
                <a:extLst>
                  <a:ext uri="{FF2B5EF4-FFF2-40B4-BE49-F238E27FC236}">
                    <a16:creationId xmlns:a16="http://schemas.microsoft.com/office/drawing/2014/main" id="{81B62A4B-C3AF-4BF3-A95C-F9E014D64212}"/>
                  </a:ext>
                </a:extLst>
              </p:cNvPr>
              <p:cNvSpPr>
                <a:spLocks noRot="1" noChangeAspect="1" noMove="1" noResize="1" noEditPoints="1" noAdjustHandles="1" noChangeArrowheads="1" noChangeShapeType="1" noTextEdit="1"/>
              </p:cNvSpPr>
              <p:nvPr/>
            </p:nvSpPr>
            <p:spPr>
              <a:xfrm>
                <a:off x="675071" y="1700808"/>
                <a:ext cx="8632825" cy="364697"/>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33" name="그룹 32">
            <a:extLst>
              <a:ext uri="{FF2B5EF4-FFF2-40B4-BE49-F238E27FC236}">
                <a16:creationId xmlns:a16="http://schemas.microsoft.com/office/drawing/2014/main" xmlns="" id="{B3D89F7C-B4BF-4510-B834-B2FE3F672ED4}"/>
              </a:ext>
            </a:extLst>
          </p:cNvPr>
          <p:cNvGrpSpPr/>
          <p:nvPr/>
        </p:nvGrpSpPr>
        <p:grpSpPr>
          <a:xfrm>
            <a:off x="2374073" y="2204864"/>
            <a:ext cx="5154678" cy="2019941"/>
            <a:chOff x="2374073" y="3232764"/>
            <a:chExt cx="5154678" cy="2019941"/>
          </a:xfrm>
        </p:grpSpPr>
        <p:cxnSp>
          <p:nvCxnSpPr>
            <p:cNvPr id="34" name="직선 연결선 33">
              <a:extLst>
                <a:ext uri="{FF2B5EF4-FFF2-40B4-BE49-F238E27FC236}">
                  <a16:creationId xmlns:a16="http://schemas.microsoft.com/office/drawing/2014/main" xmlns="" id="{610A1922-3C2E-48C9-A521-78A2E2326F9F}"/>
                </a:ext>
              </a:extLst>
            </p:cNvPr>
            <p:cNvCxnSpPr/>
            <p:nvPr/>
          </p:nvCxnSpPr>
          <p:spPr>
            <a:xfrm>
              <a:off x="2374073" y="5252705"/>
              <a:ext cx="51546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5" name="Group 23">
              <a:extLst>
                <a:ext uri="{FF2B5EF4-FFF2-40B4-BE49-F238E27FC236}">
                  <a16:creationId xmlns:a16="http://schemas.microsoft.com/office/drawing/2014/main" xmlns="" id="{A6891E62-D68C-4F95-897C-28D192BEC2A6}"/>
                </a:ext>
              </a:extLst>
            </p:cNvPr>
            <p:cNvGrpSpPr/>
            <p:nvPr/>
          </p:nvGrpSpPr>
          <p:grpSpPr>
            <a:xfrm>
              <a:off x="2390120" y="3232764"/>
              <a:ext cx="5122585" cy="1943741"/>
              <a:chOff x="3197510" y="2493371"/>
              <a:chExt cx="5122585" cy="1943741"/>
            </a:xfrm>
          </p:grpSpPr>
          <p:sp>
            <p:nvSpPr>
              <p:cNvPr id="36" name="Rectangle 24">
                <a:extLst>
                  <a:ext uri="{FF2B5EF4-FFF2-40B4-BE49-F238E27FC236}">
                    <a16:creationId xmlns:a16="http://schemas.microsoft.com/office/drawing/2014/main" xmlns="" id="{DB3B2139-EB9F-447F-AE7A-71B7F5B1175B}"/>
                  </a:ext>
                </a:extLst>
              </p:cNvPr>
              <p:cNvSpPr/>
              <p:nvPr/>
            </p:nvSpPr>
            <p:spPr>
              <a:xfrm>
                <a:off x="3431704" y="4221088"/>
                <a:ext cx="144000" cy="216024"/>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5">
                <a:extLst>
                  <a:ext uri="{FF2B5EF4-FFF2-40B4-BE49-F238E27FC236}">
                    <a16:creationId xmlns:a16="http://schemas.microsoft.com/office/drawing/2014/main" xmlns="" id="{F622DC3D-A1D8-4D79-B586-7286FCC1ECEF}"/>
                  </a:ext>
                </a:extLst>
              </p:cNvPr>
              <p:cNvSpPr/>
              <p:nvPr/>
            </p:nvSpPr>
            <p:spPr>
              <a:xfrm>
                <a:off x="4277437" y="3955551"/>
                <a:ext cx="144000" cy="48156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6">
                <a:extLst>
                  <a:ext uri="{FF2B5EF4-FFF2-40B4-BE49-F238E27FC236}">
                    <a16:creationId xmlns:a16="http://schemas.microsoft.com/office/drawing/2014/main" xmlns="" id="{BD41B9BF-7ACC-43C0-B2E7-4F60F72F4DA7}"/>
                  </a:ext>
                </a:extLst>
              </p:cNvPr>
              <p:cNvSpPr/>
              <p:nvPr/>
            </p:nvSpPr>
            <p:spPr>
              <a:xfrm>
                <a:off x="3856803" y="4077072"/>
                <a:ext cx="144016" cy="360040"/>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7">
                <a:extLst>
                  <a:ext uri="{FF2B5EF4-FFF2-40B4-BE49-F238E27FC236}">
                    <a16:creationId xmlns:a16="http://schemas.microsoft.com/office/drawing/2014/main" xmlns="" id="{CAFFE5E5-2AAF-4168-8369-C80ED1C4EA4A}"/>
                  </a:ext>
                </a:extLst>
              </p:cNvPr>
              <p:cNvSpPr/>
              <p:nvPr/>
            </p:nvSpPr>
            <p:spPr>
              <a:xfrm>
                <a:off x="4782215" y="3652315"/>
                <a:ext cx="144000" cy="784797"/>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8">
                <a:extLst>
                  <a:ext uri="{FF2B5EF4-FFF2-40B4-BE49-F238E27FC236}">
                    <a16:creationId xmlns:a16="http://schemas.microsoft.com/office/drawing/2014/main" xmlns="" id="{F3821A40-2E76-4B0D-A081-837AF059334C}"/>
                  </a:ext>
                </a:extLst>
              </p:cNvPr>
              <p:cNvSpPr/>
              <p:nvPr/>
            </p:nvSpPr>
            <p:spPr>
              <a:xfrm>
                <a:off x="7908319" y="2896259"/>
                <a:ext cx="144000" cy="1540853"/>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9">
                <a:extLst>
                  <a:ext uri="{FF2B5EF4-FFF2-40B4-BE49-F238E27FC236}">
                    <a16:creationId xmlns:a16="http://schemas.microsoft.com/office/drawing/2014/main" xmlns="" id="{AFA92B3D-EC6F-48CF-9708-313885008366}"/>
                  </a:ext>
                </a:extLst>
              </p:cNvPr>
              <p:cNvSpPr/>
              <p:nvPr/>
            </p:nvSpPr>
            <p:spPr>
              <a:xfrm>
                <a:off x="6318831" y="3357112"/>
                <a:ext cx="144000" cy="1080000"/>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30">
                <a:extLst>
                  <a:ext uri="{FF2B5EF4-FFF2-40B4-BE49-F238E27FC236}">
                    <a16:creationId xmlns:a16="http://schemas.microsoft.com/office/drawing/2014/main" xmlns="" id="{9F5A0869-A461-4CDE-A3D7-B4BED9B45B3E}"/>
                  </a:ext>
                </a:extLst>
              </p:cNvPr>
              <p:cNvCxnSpPr/>
              <p:nvPr/>
            </p:nvCxnSpPr>
            <p:spPr>
              <a:xfrm>
                <a:off x="5100465" y="3991942"/>
                <a:ext cx="1044116"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31">
                <a:extLst>
                  <a:ext uri="{FF2B5EF4-FFF2-40B4-BE49-F238E27FC236}">
                    <a16:creationId xmlns:a16="http://schemas.microsoft.com/office/drawing/2014/main" xmlns="" id="{C95E4D4A-7495-4CC6-8DD2-7466E7BFD8B1}"/>
                  </a:ext>
                </a:extLst>
              </p:cNvPr>
              <p:cNvCxnSpPr/>
              <p:nvPr/>
            </p:nvCxnSpPr>
            <p:spPr>
              <a:xfrm>
                <a:off x="6775557" y="3989746"/>
                <a:ext cx="820036"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32">
                    <a:extLst>
                      <a:ext uri="{FF2B5EF4-FFF2-40B4-BE49-F238E27FC236}">
                        <a16:creationId xmlns:a16="http://schemas.microsoft.com/office/drawing/2014/main" xmlns="" id="{9709044A-F59A-44E6-9A9D-3AD97726A8E5}"/>
                      </a:ext>
                    </a:extLst>
                  </p:cNvPr>
                  <p:cNvSpPr/>
                  <p:nvPr/>
                </p:nvSpPr>
                <p:spPr>
                  <a:xfrm>
                    <a:off x="3197510" y="3753074"/>
                    <a:ext cx="607154"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(1)</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76" name="Rectangle 32">
                    <a:extLst>
                      <a:ext uri="{FF2B5EF4-FFF2-40B4-BE49-F238E27FC236}">
                        <a16:creationId xmlns:a16="http://schemas.microsoft.com/office/drawing/2014/main" xmlns:a14="http://schemas.microsoft.com/office/drawing/2010/main" xmlns="" id="{20CB6D35-3CE4-4475-949B-359353701B97}"/>
                      </a:ext>
                    </a:extLst>
                  </p:cNvPr>
                  <p:cNvSpPr>
                    <a:spLocks noRot="1" noChangeAspect="1" noMove="1" noResize="1" noEditPoints="1" noAdjustHandles="1" noChangeArrowheads="1" noChangeShapeType="1" noTextEdit="1"/>
                  </p:cNvSpPr>
                  <p:nvPr/>
                </p:nvSpPr>
                <p:spPr>
                  <a:xfrm>
                    <a:off x="3197510" y="3753074"/>
                    <a:ext cx="607154" cy="396006"/>
                  </a:xfrm>
                  <a:prstGeom prst="rect">
                    <a:avLst/>
                  </a:prstGeom>
                  <a:blipFill rotWithShape="0">
                    <a:blip r:embed="rId4"/>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Rectangle 33">
                    <a:extLst>
                      <a:ext uri="{FF2B5EF4-FFF2-40B4-BE49-F238E27FC236}">
                        <a16:creationId xmlns:a16="http://schemas.microsoft.com/office/drawing/2014/main" xmlns="" id="{A830DCF1-8B5B-49D8-B042-468492DD0599}"/>
                      </a:ext>
                    </a:extLst>
                  </p:cNvPr>
                  <p:cNvSpPr/>
                  <p:nvPr/>
                </p:nvSpPr>
                <p:spPr>
                  <a:xfrm>
                    <a:off x="3610807" y="3644513"/>
                    <a:ext cx="607154"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(2)</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77" name="Rectangle 33">
                    <a:extLst>
                      <a:ext uri="{FF2B5EF4-FFF2-40B4-BE49-F238E27FC236}">
                        <a16:creationId xmlns:a16="http://schemas.microsoft.com/office/drawing/2014/main" xmlns:a14="http://schemas.microsoft.com/office/drawing/2010/main" xmlns="" id="{4CCC64C2-D201-4082-9E29-32EE9FE2E675}"/>
                      </a:ext>
                    </a:extLst>
                  </p:cNvPr>
                  <p:cNvSpPr>
                    <a:spLocks noRot="1" noChangeAspect="1" noMove="1" noResize="1" noEditPoints="1" noAdjustHandles="1" noChangeArrowheads="1" noChangeShapeType="1" noTextEdit="1"/>
                  </p:cNvSpPr>
                  <p:nvPr/>
                </p:nvSpPr>
                <p:spPr>
                  <a:xfrm>
                    <a:off x="3610807" y="3644513"/>
                    <a:ext cx="607154" cy="396006"/>
                  </a:xfrm>
                  <a:prstGeom prst="rect">
                    <a:avLst/>
                  </a:prstGeom>
                  <a:blipFill rotWithShape="0">
                    <a:blip r:embed="rId5"/>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Rectangle 34">
                    <a:extLst>
                      <a:ext uri="{FF2B5EF4-FFF2-40B4-BE49-F238E27FC236}">
                        <a16:creationId xmlns:a16="http://schemas.microsoft.com/office/drawing/2014/main" xmlns="" id="{C36BF8B1-C73E-4756-B567-B1F449598F52}"/>
                      </a:ext>
                    </a:extLst>
                  </p:cNvPr>
                  <p:cNvSpPr/>
                  <p:nvPr/>
                </p:nvSpPr>
                <p:spPr>
                  <a:xfrm>
                    <a:off x="4049859" y="3505510"/>
                    <a:ext cx="607154"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(3)</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78" name="Rectangle 34">
                    <a:extLst>
                      <a:ext uri="{FF2B5EF4-FFF2-40B4-BE49-F238E27FC236}">
                        <a16:creationId xmlns:a16="http://schemas.microsoft.com/office/drawing/2014/main" xmlns:a14="http://schemas.microsoft.com/office/drawing/2010/main" xmlns="" id="{D875B1F4-5B8F-4802-BAA9-55EAC1E91DB3}"/>
                      </a:ext>
                    </a:extLst>
                  </p:cNvPr>
                  <p:cNvSpPr>
                    <a:spLocks noRot="1" noChangeAspect="1" noMove="1" noResize="1" noEditPoints="1" noAdjustHandles="1" noChangeArrowheads="1" noChangeShapeType="1" noTextEdit="1"/>
                  </p:cNvSpPr>
                  <p:nvPr/>
                </p:nvSpPr>
                <p:spPr>
                  <a:xfrm>
                    <a:off x="4049859" y="3505510"/>
                    <a:ext cx="607154" cy="396006"/>
                  </a:xfrm>
                  <a:prstGeom prst="rect">
                    <a:avLst/>
                  </a:prstGeom>
                  <a:blipFill rotWithShape="0">
                    <a:blip r:embed="rId6"/>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Rectangle 35">
                    <a:extLst>
                      <a:ext uri="{FF2B5EF4-FFF2-40B4-BE49-F238E27FC236}">
                        <a16:creationId xmlns:a16="http://schemas.microsoft.com/office/drawing/2014/main" xmlns="" id="{FA68DAD4-4E4F-44D8-A027-AB085B065C4B}"/>
                      </a:ext>
                    </a:extLst>
                  </p:cNvPr>
                  <p:cNvSpPr/>
                  <p:nvPr/>
                </p:nvSpPr>
                <p:spPr>
                  <a:xfrm>
                    <a:off x="6023935" y="2928756"/>
                    <a:ext cx="704937"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(62)</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79" name="Rectangle 35">
                    <a:extLst>
                      <a:ext uri="{FF2B5EF4-FFF2-40B4-BE49-F238E27FC236}">
                        <a16:creationId xmlns:a16="http://schemas.microsoft.com/office/drawing/2014/main" xmlns:a14="http://schemas.microsoft.com/office/drawing/2010/main" xmlns="" id="{63DFD208-4D5F-41D0-8EF7-CF14A03710A9}"/>
                      </a:ext>
                    </a:extLst>
                  </p:cNvPr>
                  <p:cNvSpPr>
                    <a:spLocks noRot="1" noChangeAspect="1" noMove="1" noResize="1" noEditPoints="1" noAdjustHandles="1" noChangeArrowheads="1" noChangeShapeType="1" noTextEdit="1"/>
                  </p:cNvSpPr>
                  <p:nvPr/>
                </p:nvSpPr>
                <p:spPr>
                  <a:xfrm>
                    <a:off x="6023935" y="2928756"/>
                    <a:ext cx="704937" cy="396006"/>
                  </a:xfrm>
                  <a:prstGeom prst="rect">
                    <a:avLst/>
                  </a:prstGeom>
                  <a:blipFill rotWithShape="0">
                    <a:blip r:embed="rId7"/>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Rectangle 36">
                    <a:extLst>
                      <a:ext uri="{FF2B5EF4-FFF2-40B4-BE49-F238E27FC236}">
                        <a16:creationId xmlns:a16="http://schemas.microsoft.com/office/drawing/2014/main" xmlns="" id="{4475019B-5A36-4368-A62B-159FCC29457A}"/>
                      </a:ext>
                    </a:extLst>
                  </p:cNvPr>
                  <p:cNvSpPr/>
                  <p:nvPr/>
                </p:nvSpPr>
                <p:spPr>
                  <a:xfrm>
                    <a:off x="4554690" y="3184715"/>
                    <a:ext cx="607154"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(4)</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80" name="Rectangle 36">
                    <a:extLst>
                      <a:ext uri="{FF2B5EF4-FFF2-40B4-BE49-F238E27FC236}">
                        <a16:creationId xmlns:a16="http://schemas.microsoft.com/office/drawing/2014/main" xmlns:a14="http://schemas.microsoft.com/office/drawing/2010/main" xmlns="" id="{C4C2E076-3439-49EC-A7CC-51770462C370}"/>
                      </a:ext>
                    </a:extLst>
                  </p:cNvPr>
                  <p:cNvSpPr>
                    <a:spLocks noRot="1" noChangeAspect="1" noMove="1" noResize="1" noEditPoints="1" noAdjustHandles="1" noChangeArrowheads="1" noChangeShapeType="1" noTextEdit="1"/>
                  </p:cNvSpPr>
                  <p:nvPr/>
                </p:nvSpPr>
                <p:spPr>
                  <a:xfrm>
                    <a:off x="4554690" y="3184715"/>
                    <a:ext cx="607154" cy="396006"/>
                  </a:xfrm>
                  <a:prstGeom prst="rect">
                    <a:avLst/>
                  </a:prstGeom>
                  <a:blipFill rotWithShape="0">
                    <a:blip r:embed="rId8"/>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Rectangle 37">
                    <a:extLst>
                      <a:ext uri="{FF2B5EF4-FFF2-40B4-BE49-F238E27FC236}">
                        <a16:creationId xmlns:a16="http://schemas.microsoft.com/office/drawing/2014/main" xmlns="" id="{7CDCFE07-5812-44F3-A5FC-DEB976B88FF2}"/>
                      </a:ext>
                    </a:extLst>
                  </p:cNvPr>
                  <p:cNvSpPr/>
                  <p:nvPr/>
                </p:nvSpPr>
                <p:spPr>
                  <a:xfrm>
                    <a:off x="7680176" y="2493371"/>
                    <a:ext cx="639919"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m:t>
                              </m:r>
                              <m:r>
                                <a:rPr lang="en-US" i="1">
                                  <a:solidFill>
                                    <a:schemeClr val="tx1">
                                      <a:lumMod val="85000"/>
                                      <a:lumOff val="15000"/>
                                    </a:schemeClr>
                                  </a:solidFill>
                                  <a:latin typeface="Cambria Math" panose="02040503050406030204" pitchFamily="18" charset="0"/>
                                </a:rPr>
                                <m:t>𝑁</m:t>
                              </m:r>
                              <m:r>
                                <a:rPr lang="en-US" i="1">
                                  <a:solidFill>
                                    <a:schemeClr val="tx1">
                                      <a:lumMod val="85000"/>
                                      <a:lumOff val="15000"/>
                                    </a:schemeClr>
                                  </a:solidFill>
                                  <a:latin typeface="Cambria Math" panose="02040503050406030204" pitchFamily="18" charset="0"/>
                                </a:rPr>
                                <m:t>)</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81" name="Rectangle 37">
                    <a:extLst>
                      <a:ext uri="{FF2B5EF4-FFF2-40B4-BE49-F238E27FC236}">
                        <a16:creationId xmlns:a16="http://schemas.microsoft.com/office/drawing/2014/main" xmlns:a14="http://schemas.microsoft.com/office/drawing/2010/main" xmlns="" id="{2BB9AF35-713C-40AD-B3B1-29DCBB81C162}"/>
                      </a:ext>
                    </a:extLst>
                  </p:cNvPr>
                  <p:cNvSpPr>
                    <a:spLocks noRot="1" noChangeAspect="1" noMove="1" noResize="1" noEditPoints="1" noAdjustHandles="1" noChangeArrowheads="1" noChangeShapeType="1" noTextEdit="1"/>
                  </p:cNvSpPr>
                  <p:nvPr/>
                </p:nvSpPr>
                <p:spPr>
                  <a:xfrm>
                    <a:off x="7680176" y="2493371"/>
                    <a:ext cx="639919" cy="396006"/>
                  </a:xfrm>
                  <a:prstGeom prst="rect">
                    <a:avLst/>
                  </a:prstGeom>
                  <a:blipFill rotWithShape="0">
                    <a:blip r:embed="rId9"/>
                    <a:stretch>
                      <a:fillRect b="-9231"/>
                    </a:stretch>
                  </a:blipFill>
                </p:spPr>
                <p:txBody>
                  <a:bodyPr/>
                  <a:lstStyle/>
                  <a:p>
                    <a:r>
                      <a:rPr lang="ko-KR" altLang="en-US">
                        <a:noFill/>
                      </a:rPr>
                      <a:t> </a:t>
                    </a:r>
                  </a:p>
                </p:txBody>
              </p:sp>
            </mc:Fallback>
          </mc:AlternateContent>
        </p:grpSp>
      </p:grpSp>
      <mc:AlternateContent xmlns:mc="http://schemas.openxmlformats.org/markup-compatibility/2006" xmlns:a14="http://schemas.microsoft.com/office/drawing/2010/main">
        <mc:Choice Requires="a14">
          <p:sp>
            <p:nvSpPr>
              <p:cNvPr id="50" name="직사각형 49">
                <a:extLst>
                  <a:ext uri="{FF2B5EF4-FFF2-40B4-BE49-F238E27FC236}">
                    <a16:creationId xmlns:a16="http://schemas.microsoft.com/office/drawing/2014/main" xmlns="" id="{3409F1F9-11CC-4A9A-A2B8-E2E62A8C5BB5}"/>
                  </a:ext>
                </a:extLst>
              </p:cNvPr>
              <p:cNvSpPr/>
              <p:nvPr/>
            </p:nvSpPr>
            <p:spPr>
              <a:xfrm>
                <a:off x="675071" y="4502254"/>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𝛼 𝑞𝑢𝑎𝑛𝑡𝑖𝑙𝑒</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value at the position</a:t>
                </a:r>
                <a:r>
                  <a:rPr lang="en-US" altLang="ko-KR" sz="1300" dirty="0">
                    <a:solidFill>
                      <a:srgbClr val="0070C0"/>
                    </a:solidFill>
                    <a:latin typeface="SamsungOne 400" panose="020B0503030303020204" pitchFamily="34" charset="0"/>
                    <a:ea typeface="SamsungOne 400" panose="020B0503030303020204" pitchFamily="34" charset="0"/>
                  </a:rPr>
                  <a:t> </a:t>
                </a:r>
                <a14:m>
                  <m:oMath xmlns:m="http://schemas.openxmlformats.org/officeDocument/2006/math">
                    <m:r>
                      <m:rPr>
                        <m:nor/>
                      </m:rPr>
                      <a:rPr lang="ko-KR" altLang="en-US" sz="1400" dirty="0">
                        <a:solidFill>
                          <a:srgbClr val="1429A0"/>
                        </a:solidFill>
                        <a:latin typeface="SamsungOne 400" panose="020B0503030303020204" pitchFamily="34" charset="0"/>
                        <a:ea typeface="SamsungOne 400" panose="020B0503030303020204" pitchFamily="34" charset="0"/>
                      </a:rPr>
                      <m:t>𝑖𝑛𝑡</m:t>
                    </m:r>
                    <m:r>
                      <m:rPr>
                        <m:nor/>
                      </m:rPr>
                      <a:rPr lang="en-US" altLang="ko-KR" sz="1400" dirty="0">
                        <a:solidFill>
                          <a:srgbClr val="1429A0"/>
                        </a:solidFill>
                        <a:latin typeface="SamsungOne 400" panose="020B0503030303020204" pitchFamily="34" charset="0"/>
                        <a:ea typeface="SamsungOne 400" panose="020B0503030303020204" pitchFamily="34" charset="0"/>
                      </a:rPr>
                      <m:t>(</m:t>
                    </m:r>
                    <m:r>
                      <m:rPr>
                        <m:nor/>
                      </m:rPr>
                      <a:rPr lang="ko-KR" altLang="en-US" sz="1400" dirty="0">
                        <a:solidFill>
                          <a:srgbClr val="1429A0"/>
                        </a:solidFill>
                        <a:latin typeface="SamsungOne 400" panose="020B0503030303020204" pitchFamily="34" charset="0"/>
                        <a:ea typeface="SamsungOne 400" panose="020B0503030303020204" pitchFamily="34" charset="0"/>
                      </a:rPr>
                      <m:t>𝑁</m:t>
                    </m:r>
                    <m:r>
                      <m:rPr>
                        <m:nor/>
                      </m:rPr>
                      <a:rPr lang="en-US" altLang="ko-KR" sz="1400" dirty="0">
                        <a:solidFill>
                          <a:srgbClr val="1429A0"/>
                        </a:solidFill>
                        <a:latin typeface="SamsungOne 400" panose="020B0503030303020204" pitchFamily="34" charset="0"/>
                        <a:ea typeface="SamsungOne 400" panose="020B0503030303020204" pitchFamily="34" charset="0"/>
                      </a:rPr>
                      <m:t>×</m:t>
                    </m:r>
                    <m:r>
                      <m:rPr>
                        <m:nor/>
                      </m:rPr>
                      <a:rPr lang="ko-KR" altLang="en-US" sz="1400" dirty="0">
                        <a:solidFill>
                          <a:srgbClr val="1429A0"/>
                        </a:solidFill>
                        <a:latin typeface="SamsungOne 400" panose="020B0503030303020204" pitchFamily="34" charset="0"/>
                        <a:ea typeface="SamsungOne 400" panose="020B0503030303020204" pitchFamily="34" charset="0"/>
                      </a:rPr>
                      <m:t>𝛼</m:t>
                    </m:r>
                    <m:r>
                      <m:rPr>
                        <m:nor/>
                      </m:rPr>
                      <a:rPr lang="en-US" altLang="ko-KR" sz="1400" dirty="0">
                        <a:solidFill>
                          <a:srgbClr val="1429A0"/>
                        </a:solidFill>
                        <a:latin typeface="SamsungOne 400" panose="020B0503030303020204" pitchFamily="34" charset="0"/>
                        <a:ea typeface="SamsungOne 400" panose="020B0503030303020204" pitchFamily="34" charset="0"/>
                      </a:rPr>
                      <m:t>)</m:t>
                    </m:r>
                  </m:oMath>
                </a14:m>
                <a:endParaRPr lang="en-US" altLang="ko-KR" sz="1300"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50" name="직사각형 49">
                <a:extLst>
                  <a:ext uri="{FF2B5EF4-FFF2-40B4-BE49-F238E27FC236}">
                    <a16:creationId xmlns:a16="http://schemas.microsoft.com/office/drawing/2014/main" id="{3409F1F9-11CC-4A9A-A2B8-E2E62A8C5BB5}"/>
                  </a:ext>
                </a:extLst>
              </p:cNvPr>
              <p:cNvSpPr>
                <a:spLocks noRot="1" noChangeAspect="1" noMove="1" noResize="1" noEditPoints="1" noAdjustHandles="1" noChangeArrowheads="1" noChangeShapeType="1" noTextEdit="1"/>
              </p:cNvSpPr>
              <p:nvPr/>
            </p:nvSpPr>
            <p:spPr>
              <a:xfrm>
                <a:off x="675071" y="4502254"/>
                <a:ext cx="8632825" cy="360850"/>
              </a:xfrm>
              <a:prstGeom prst="rect">
                <a:avLst/>
              </a:prstGeom>
              <a:blipFill>
                <a:blip r:embed="rId10"/>
                <a:stretch>
                  <a:fillRect/>
                </a:stretch>
              </a:blipFill>
              <a:ln>
                <a:noFill/>
              </a:ln>
            </p:spPr>
            <p:txBody>
              <a:bodyPr/>
              <a:lstStyle/>
              <a:p>
                <a:r>
                  <a:rPr lang="ko-KR" altLang="en-US">
                    <a:noFill/>
                  </a:rPr>
                  <a:t> </a:t>
                </a:r>
              </a:p>
            </p:txBody>
          </p:sp>
        </mc:Fallback>
      </mc:AlternateContent>
      <p:sp>
        <p:nvSpPr>
          <p:cNvPr id="27" name="직사각형 26">
            <a:extLst>
              <a:ext uri="{FF2B5EF4-FFF2-40B4-BE49-F238E27FC236}">
                <a16:creationId xmlns:a16="http://schemas.microsoft.com/office/drawing/2014/main" xmlns="" id="{28295C84-794E-4ECA-A435-B68EF7ED8CB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1"/>
              </a:buBlip>
              <a:defRPr/>
            </a:pPr>
            <a:r>
              <a:rPr lang="en-US" altLang="ko-KR" sz="1400" dirty="0">
                <a:solidFill>
                  <a:schemeClr val="tx1"/>
                </a:solidFill>
                <a:latin typeface="SamsungOne 400" panose="020B0503030303020204" pitchFamily="34" charset="0"/>
                <a:ea typeface="SamsungOne 400" panose="020B0503030303020204" pitchFamily="34" charset="0"/>
              </a:rPr>
              <a:t>Sample statistics: quantile</a:t>
            </a:r>
          </a:p>
        </p:txBody>
      </p:sp>
    </p:spTree>
    <p:extLst>
      <p:ext uri="{BB962C8B-B14F-4D97-AF65-F5344CB8AC3E}">
        <p14:creationId xmlns:p14="http://schemas.microsoft.com/office/powerpoint/2010/main" val="3217050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4" name="직사각형 13">
            <a:extLst>
              <a:ext uri="{FF2B5EF4-FFF2-40B4-BE49-F238E27FC236}">
                <a16:creationId xmlns:a16="http://schemas.microsoft.com/office/drawing/2014/main" xmlns="" id="{81B62A4B-C3AF-4BF3-A95C-F9E014D64212}"/>
              </a:ext>
            </a:extLst>
          </p:cNvPr>
          <p:cNvSpPr/>
          <p:nvPr/>
        </p:nvSpPr>
        <p:spPr>
          <a:xfrm>
            <a:off x="675071" y="1700808"/>
            <a:ext cx="8632825" cy="2540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Quantile: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𝛼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probability 0 ~ 1.</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Percentile: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𝛼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given as percentage 0% ~ 100%.</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Minimum = 0% percentile</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Maximum = 100% percentile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Quartile: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𝛼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subdivided into four equal intervals.</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1st quartile (Q1): 25% percentile</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2nd quartile (Q2): 50% percentile = Median</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3rd quartile (Q3): 75% percentile</a:t>
            </a:r>
          </a:p>
        </p:txBody>
      </p:sp>
      <p:sp>
        <p:nvSpPr>
          <p:cNvPr id="9" name="직사각형 8">
            <a:extLst>
              <a:ext uri="{FF2B5EF4-FFF2-40B4-BE49-F238E27FC236}">
                <a16:creationId xmlns:a16="http://schemas.microsoft.com/office/drawing/2014/main" xmlns="" id="{B4C3060C-9186-4FD7-A583-F06506BA220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Sample statistics: quantile</a:t>
            </a:r>
          </a:p>
        </p:txBody>
      </p:sp>
      <p:grpSp>
        <p:nvGrpSpPr>
          <p:cNvPr id="7" name="그룹 6">
            <a:extLst>
              <a:ext uri="{FF2B5EF4-FFF2-40B4-BE49-F238E27FC236}">
                <a16:creationId xmlns:a16="http://schemas.microsoft.com/office/drawing/2014/main" xmlns="" id="{CBB5D7DC-EB3C-4AD0-9769-1D4D5F30383F}"/>
              </a:ext>
            </a:extLst>
          </p:cNvPr>
          <p:cNvGrpSpPr/>
          <p:nvPr/>
        </p:nvGrpSpPr>
        <p:grpSpPr>
          <a:xfrm>
            <a:off x="3353651" y="2364375"/>
            <a:ext cx="2785893" cy="488561"/>
            <a:chOff x="2722269" y="4395607"/>
            <a:chExt cx="2785893" cy="48856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87C634B1-AD23-4D98-B0CE-56ACD047E84A}"/>
                    </a:ext>
                  </a:extLst>
                </p:cNvPr>
                <p:cNvSpPr txBox="1"/>
                <p:nvPr/>
              </p:nvSpPr>
              <p:spPr>
                <a:xfrm>
                  <a:off x="3057170" y="4539860"/>
                  <a:ext cx="245099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300" i="0" dirty="0">
                            <a:solidFill>
                              <a:schemeClr val="tx1">
                                <a:lumMod val="85000"/>
                                <a:lumOff val="15000"/>
                              </a:schemeClr>
                            </a:solidFill>
                            <a:latin typeface="Cambria Math" panose="02040503050406030204" pitchFamily="18" charset="0"/>
                            <a:ea typeface="SamsungOne 400" panose="020B0503030303020204" pitchFamily="34" charset="0"/>
                          </a:rPr>
                          <m:t>Range</m:t>
                        </m:r>
                        <m:r>
                          <a:rPr lang="en-US" altLang="ko-KR" sz="1300" i="0" dirty="0">
                            <a:solidFill>
                              <a:schemeClr val="tx1">
                                <a:lumMod val="85000"/>
                                <a:lumOff val="15000"/>
                              </a:schemeClr>
                            </a:solidFill>
                            <a:latin typeface="Cambria Math" panose="02040503050406030204" pitchFamily="18" charset="0"/>
                            <a:ea typeface="SamsungOne 400" panose="020B0503030303020204" pitchFamily="34" charset="0"/>
                          </a:rPr>
                          <m:t> = </m:t>
                        </m:r>
                        <m:r>
                          <m:rPr>
                            <m:sty m:val="p"/>
                          </m:rPr>
                          <a:rPr lang="en-US" altLang="ko-KR" sz="1300" i="0" dirty="0">
                            <a:solidFill>
                              <a:schemeClr val="tx1">
                                <a:lumMod val="85000"/>
                                <a:lumOff val="15000"/>
                              </a:schemeClr>
                            </a:solidFill>
                            <a:latin typeface="Cambria Math" panose="02040503050406030204" pitchFamily="18" charset="0"/>
                            <a:ea typeface="SamsungOne 400" panose="020B0503030303020204" pitchFamily="34" charset="0"/>
                          </a:rPr>
                          <m:t>Maximum</m:t>
                        </m:r>
                        <m:r>
                          <a:rPr lang="en-US" altLang="ko-KR" sz="1300" i="0" dirty="0">
                            <a:solidFill>
                              <a:schemeClr val="tx1">
                                <a:lumMod val="85000"/>
                                <a:lumOff val="15000"/>
                              </a:schemeClr>
                            </a:solidFill>
                            <a:latin typeface="Cambria Math" panose="02040503050406030204" pitchFamily="18" charset="0"/>
                            <a:ea typeface="SamsungOne 400" panose="020B0503030303020204" pitchFamily="34" charset="0"/>
                          </a:rPr>
                          <m:t> − </m:t>
                        </m:r>
                        <m:r>
                          <m:rPr>
                            <m:sty m:val="p"/>
                          </m:rPr>
                          <a:rPr lang="en-US" altLang="ko-KR" sz="1300" i="0" dirty="0">
                            <a:solidFill>
                              <a:schemeClr val="tx1">
                                <a:lumMod val="85000"/>
                                <a:lumOff val="15000"/>
                              </a:schemeClr>
                            </a:solidFill>
                            <a:latin typeface="Cambria Math" panose="02040503050406030204" pitchFamily="18" charset="0"/>
                            <a:ea typeface="SamsungOne 400" panose="020B0503030303020204" pitchFamily="34" charset="0"/>
                          </a:rPr>
                          <m:t>Minimum</m:t>
                        </m:r>
                      </m:oMath>
                    </m:oMathPara>
                  </a14:m>
                  <a:endParaRPr dirty="0"/>
                </a:p>
              </p:txBody>
            </p:sp>
          </mc:Choice>
          <mc:Fallback xmlns="">
            <p:sp>
              <p:nvSpPr>
                <p:cNvPr id="21" name="TextBox 20">
                  <a:extLst>
                    <a:ext uri="{FF2B5EF4-FFF2-40B4-BE49-F238E27FC236}">
                      <a16:creationId xmlns:a16="http://schemas.microsoft.com/office/drawing/2014/main" xmlns:a14="http://schemas.microsoft.com/office/drawing/2010/main" xmlns="" id="{958600DC-4929-492E-BEE7-2C0D13DF34C1}"/>
                    </a:ext>
                  </a:extLst>
                </p:cNvPr>
                <p:cNvSpPr txBox="1">
                  <a:spLocks noRot="1" noChangeAspect="1" noMove="1" noResize="1" noEditPoints="1" noAdjustHandles="1" noChangeArrowheads="1" noChangeShapeType="1" noTextEdit="1"/>
                </p:cNvSpPr>
                <p:nvPr/>
              </p:nvSpPr>
              <p:spPr>
                <a:xfrm>
                  <a:off x="3057170" y="4539860"/>
                  <a:ext cx="2450992" cy="200055"/>
                </a:xfrm>
                <a:prstGeom prst="rect">
                  <a:avLst/>
                </a:prstGeom>
                <a:blipFill rotWithShape="0">
                  <a:blip r:embed="rId4"/>
                  <a:stretch>
                    <a:fillRect l="-1741" t="-27273" r="-4478" b="-45455"/>
                  </a:stretch>
                </a:blipFill>
              </p:spPr>
              <p:txBody>
                <a:bodyPr/>
                <a:lstStyle/>
                <a:p>
                  <a:r>
                    <a:rPr lang="ko-KR" altLang="en-US">
                      <a:noFill/>
                    </a:rPr>
                    <a:t> </a:t>
                  </a:r>
                </a:p>
              </p:txBody>
            </p:sp>
          </mc:Fallback>
        </mc:AlternateContent>
        <p:sp>
          <p:nvSpPr>
            <p:cNvPr id="10" name="오른쪽 중괄호 2">
              <a:extLst>
                <a:ext uri="{FF2B5EF4-FFF2-40B4-BE49-F238E27FC236}">
                  <a16:creationId xmlns:a16="http://schemas.microsoft.com/office/drawing/2014/main" xmlns="" id="{5644FB73-F24E-43F5-A238-CC2BF07DB941}"/>
                </a:ext>
              </a:extLst>
            </p:cNvPr>
            <p:cNvSpPr/>
            <p:nvPr/>
          </p:nvSpPr>
          <p:spPr>
            <a:xfrm>
              <a:off x="2722269" y="4395607"/>
              <a:ext cx="216024" cy="488561"/>
            </a:xfrm>
            <a:prstGeom prst="rightBrace">
              <a:avLst>
                <a:gd name="adj1" fmla="val 50221"/>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grpSp>
    </p:spTree>
    <p:extLst>
      <p:ext uri="{BB962C8B-B14F-4D97-AF65-F5344CB8AC3E}">
        <p14:creationId xmlns:p14="http://schemas.microsoft.com/office/powerpoint/2010/main" val="762405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43" name="직사각형 42">
            <a:extLst>
              <a:ext uri="{FF2B5EF4-FFF2-40B4-BE49-F238E27FC236}">
                <a16:creationId xmlns:a16="http://schemas.microsoft.com/office/drawing/2014/main" xmlns="" id="{D468F15C-B583-465C-8572-067675DBBDB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Boxplot</a:t>
            </a:r>
          </a:p>
        </p:txBody>
      </p:sp>
      <p:grpSp>
        <p:nvGrpSpPr>
          <p:cNvPr id="3" name="그룹 2"/>
          <p:cNvGrpSpPr/>
          <p:nvPr/>
        </p:nvGrpSpPr>
        <p:grpSpPr>
          <a:xfrm>
            <a:off x="1999084" y="1809241"/>
            <a:ext cx="5904656" cy="4104035"/>
            <a:chOff x="1999084" y="1773237"/>
            <a:chExt cx="5904656" cy="4104035"/>
          </a:xfrm>
        </p:grpSpPr>
        <p:sp>
          <p:nvSpPr>
            <p:cNvPr id="41" name="직사각형 40">
              <a:extLst>
                <a:ext uri="{FF2B5EF4-FFF2-40B4-BE49-F238E27FC236}">
                  <a16:creationId xmlns:a16="http://schemas.microsoft.com/office/drawing/2014/main" xmlns="" id="{86948116-2441-43D4-A9B1-BEEB37824C86}"/>
                </a:ext>
              </a:extLst>
            </p:cNvPr>
            <p:cNvSpPr/>
            <p:nvPr/>
          </p:nvSpPr>
          <p:spPr>
            <a:xfrm>
              <a:off x="1999084" y="1773237"/>
              <a:ext cx="5904656" cy="41040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4" name="그룹 53">
              <a:extLst>
                <a:ext uri="{FF2B5EF4-FFF2-40B4-BE49-F238E27FC236}">
                  <a16:creationId xmlns:a16="http://schemas.microsoft.com/office/drawing/2014/main" xmlns="" id="{3E1C44F8-8BE8-4913-A818-33F1A99A0FBA}"/>
                </a:ext>
              </a:extLst>
            </p:cNvPr>
            <p:cNvGrpSpPr/>
            <p:nvPr/>
          </p:nvGrpSpPr>
          <p:grpSpPr>
            <a:xfrm>
              <a:off x="2378965" y="2004240"/>
              <a:ext cx="5144894" cy="3642027"/>
              <a:chOff x="5527476" y="2004240"/>
              <a:chExt cx="5144894" cy="3642027"/>
            </a:xfrm>
          </p:grpSpPr>
          <p:grpSp>
            <p:nvGrpSpPr>
              <p:cNvPr id="9" name="그룹 8">
                <a:extLst>
                  <a:ext uri="{FF2B5EF4-FFF2-40B4-BE49-F238E27FC236}">
                    <a16:creationId xmlns:a16="http://schemas.microsoft.com/office/drawing/2014/main" xmlns="" id="{E49D9E00-14E4-4242-90E4-0E9FA298B97C}"/>
                  </a:ext>
                </a:extLst>
              </p:cNvPr>
              <p:cNvGrpSpPr/>
              <p:nvPr/>
            </p:nvGrpSpPr>
            <p:grpSpPr>
              <a:xfrm>
                <a:off x="5527476" y="2004240"/>
                <a:ext cx="5144894" cy="3642027"/>
                <a:chOff x="2438266" y="2424056"/>
                <a:chExt cx="5804516" cy="4108968"/>
              </a:xfrm>
            </p:grpSpPr>
            <p:grpSp>
              <p:nvGrpSpPr>
                <p:cNvPr id="13" name="그룹 12">
                  <a:extLst>
                    <a:ext uri="{FF2B5EF4-FFF2-40B4-BE49-F238E27FC236}">
                      <a16:creationId xmlns:a16="http://schemas.microsoft.com/office/drawing/2014/main" xmlns="" id="{DFB4B3DF-4D91-4D4F-9160-07026C75AD82}"/>
                    </a:ext>
                  </a:extLst>
                </p:cNvPr>
                <p:cNvGrpSpPr/>
                <p:nvPr/>
              </p:nvGrpSpPr>
              <p:grpSpPr>
                <a:xfrm>
                  <a:off x="2438266" y="2708701"/>
                  <a:ext cx="5804516" cy="3144806"/>
                  <a:chOff x="4537980" y="2256948"/>
                  <a:chExt cx="5804516" cy="3144806"/>
                </a:xfrm>
              </p:grpSpPr>
              <p:grpSp>
                <p:nvGrpSpPr>
                  <p:cNvPr id="22" name="Group 13">
                    <a:extLst>
                      <a:ext uri="{FF2B5EF4-FFF2-40B4-BE49-F238E27FC236}">
                        <a16:creationId xmlns:a16="http://schemas.microsoft.com/office/drawing/2014/main" xmlns="" id="{85CB4AD8-D691-476D-8F2D-2E0ED219622F}"/>
                      </a:ext>
                    </a:extLst>
                  </p:cNvPr>
                  <p:cNvGrpSpPr/>
                  <p:nvPr/>
                </p:nvGrpSpPr>
                <p:grpSpPr>
                  <a:xfrm>
                    <a:off x="6672064" y="4025790"/>
                    <a:ext cx="1759457" cy="277789"/>
                    <a:chOff x="6672064" y="4232522"/>
                    <a:chExt cx="1759457" cy="277789"/>
                  </a:xfrm>
                </p:grpSpPr>
                <p:cxnSp>
                  <p:nvCxnSpPr>
                    <p:cNvPr id="39" name="Straight Arrow Connector 14">
                      <a:extLst>
                        <a:ext uri="{FF2B5EF4-FFF2-40B4-BE49-F238E27FC236}">
                          <a16:creationId xmlns:a16="http://schemas.microsoft.com/office/drawing/2014/main" xmlns="" id="{93D0E93A-EEC0-40B4-BE46-0A94F1E098C9}"/>
                        </a:ext>
                      </a:extLst>
                    </p:cNvPr>
                    <p:cNvCxnSpPr/>
                    <p:nvPr/>
                  </p:nvCxnSpPr>
                  <p:spPr>
                    <a:xfrm flipH="1">
                      <a:off x="6672064" y="4365104"/>
                      <a:ext cx="1354336"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2CBBDA7E-A9D8-4C39-907F-4EA3CDFDE53C}"/>
                        </a:ext>
                      </a:extLst>
                    </p:cNvPr>
                    <p:cNvSpPr txBox="1"/>
                    <p:nvPr/>
                  </p:nvSpPr>
                  <p:spPr>
                    <a:xfrm>
                      <a:off x="8149392" y="4232522"/>
                      <a:ext cx="282129" cy="277789"/>
                    </a:xfrm>
                    <a:prstGeom prst="rect">
                      <a:avLst/>
                    </a:prstGeom>
                    <a:noFill/>
                  </p:spPr>
                  <p:txBody>
                    <a:bodyPr wrap="none" lIns="0" tIns="0" rIns="0" bIns="0" rtlCol="0" anchor="ctr">
                      <a:spAutoFit/>
                    </a:bodyPr>
                    <a:lstStyle/>
                    <a:p>
                      <a:pPr algn="ctr"/>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Q1</a:t>
                      </a:r>
                    </a:p>
                  </p:txBody>
                </p:sp>
              </p:grpSp>
              <p:grpSp>
                <p:nvGrpSpPr>
                  <p:cNvPr id="26" name="Group 16">
                    <a:extLst>
                      <a:ext uri="{FF2B5EF4-FFF2-40B4-BE49-F238E27FC236}">
                        <a16:creationId xmlns:a16="http://schemas.microsoft.com/office/drawing/2014/main" xmlns="" id="{1772566B-E428-4F91-8100-B19BCC4FF28D}"/>
                      </a:ext>
                    </a:extLst>
                  </p:cNvPr>
                  <p:cNvGrpSpPr/>
                  <p:nvPr/>
                </p:nvGrpSpPr>
                <p:grpSpPr>
                  <a:xfrm>
                    <a:off x="6672064" y="3346360"/>
                    <a:ext cx="1759456" cy="277789"/>
                    <a:chOff x="6672064" y="4232522"/>
                    <a:chExt cx="1759456" cy="277789"/>
                  </a:xfrm>
                </p:grpSpPr>
                <p:cxnSp>
                  <p:nvCxnSpPr>
                    <p:cNvPr id="37" name="Straight Arrow Connector 17">
                      <a:extLst>
                        <a:ext uri="{FF2B5EF4-FFF2-40B4-BE49-F238E27FC236}">
                          <a16:creationId xmlns:a16="http://schemas.microsoft.com/office/drawing/2014/main" xmlns="" id="{399FB462-39C4-4668-A964-929CA16654E9}"/>
                        </a:ext>
                      </a:extLst>
                    </p:cNvPr>
                    <p:cNvCxnSpPr/>
                    <p:nvPr/>
                  </p:nvCxnSpPr>
                  <p:spPr>
                    <a:xfrm flipH="1">
                      <a:off x="6672064" y="4365104"/>
                      <a:ext cx="1354336"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9F0DF6C6-B0E3-4BDA-9805-3BF24AB3E87D}"/>
                        </a:ext>
                      </a:extLst>
                    </p:cNvPr>
                    <p:cNvSpPr txBox="1"/>
                    <p:nvPr/>
                  </p:nvSpPr>
                  <p:spPr>
                    <a:xfrm>
                      <a:off x="8149391" y="4232522"/>
                      <a:ext cx="282129" cy="277789"/>
                    </a:xfrm>
                    <a:prstGeom prst="rect">
                      <a:avLst/>
                    </a:prstGeom>
                    <a:noFill/>
                  </p:spPr>
                  <p:txBody>
                    <a:bodyPr wrap="none" lIns="0" tIns="0" rIns="0" bIns="0" rtlCol="0" anchor="ctr">
                      <a:spAutoFit/>
                    </a:bodyPr>
                    <a:lstStyle/>
                    <a:p>
                      <a:pPr algn="ctr"/>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Q3</a:t>
                      </a:r>
                    </a:p>
                  </p:txBody>
                </p:sp>
              </p:grpSp>
              <p:grpSp>
                <p:nvGrpSpPr>
                  <p:cNvPr id="27" name="Group 19">
                    <a:extLst>
                      <a:ext uri="{FF2B5EF4-FFF2-40B4-BE49-F238E27FC236}">
                        <a16:creationId xmlns:a16="http://schemas.microsoft.com/office/drawing/2014/main" xmlns="" id="{563FF0A3-C33D-4DEE-B4C4-398B01B65377}"/>
                      </a:ext>
                    </a:extLst>
                  </p:cNvPr>
                  <p:cNvGrpSpPr/>
                  <p:nvPr/>
                </p:nvGrpSpPr>
                <p:grpSpPr>
                  <a:xfrm>
                    <a:off x="6672064" y="5123965"/>
                    <a:ext cx="2978404" cy="277789"/>
                    <a:chOff x="6672064" y="4219219"/>
                    <a:chExt cx="2762343" cy="277789"/>
                  </a:xfrm>
                </p:grpSpPr>
                <p:cxnSp>
                  <p:nvCxnSpPr>
                    <p:cNvPr id="35" name="Straight Arrow Connector 20">
                      <a:extLst>
                        <a:ext uri="{FF2B5EF4-FFF2-40B4-BE49-F238E27FC236}">
                          <a16:creationId xmlns:a16="http://schemas.microsoft.com/office/drawing/2014/main" xmlns="" id="{6A8BE06F-3741-4ADD-9C95-ABFD7104DE23}"/>
                        </a:ext>
                      </a:extLst>
                    </p:cNvPr>
                    <p:cNvCxnSpPr/>
                    <p:nvPr/>
                  </p:nvCxnSpPr>
                  <p:spPr>
                    <a:xfrm flipH="1">
                      <a:off x="6672064" y="4365104"/>
                      <a:ext cx="1256089"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ABA6814B-857C-4B5C-B9A6-4453E59D10D6}"/>
                            </a:ext>
                          </a:extLst>
                        </p:cNvPr>
                        <p:cNvSpPr txBox="1"/>
                        <p:nvPr/>
                      </p:nvSpPr>
                      <p:spPr>
                        <a:xfrm>
                          <a:off x="8042224" y="4219219"/>
                          <a:ext cx="1392183" cy="277789"/>
                        </a:xfrm>
                        <a:prstGeom prst="rect">
                          <a:avLst/>
                        </a:prstGeom>
                        <a:noFill/>
                      </p:spPr>
                      <p:txBody>
                        <a:bodyPr wrap="none" lIns="0" tIns="0" rIns="0" bIns="0" rtlCol="0" anchor="ctr">
                          <a:spAutoFit/>
                        </a:bodyPr>
                        <a:lstStyle/>
                        <a:p>
                          <a:pPr algn="ctr"/>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 Q1 - 1.5 </a:t>
                          </a:r>
                          <a14:m>
                            <m:oMath xmlns:m="http://schemas.openxmlformats.org/officeDocument/2006/math">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 IQR</a:t>
                          </a:r>
                        </a:p>
                      </p:txBody>
                    </p:sp>
                  </mc:Choice>
                  <mc:Fallback xmlns="">
                    <p:sp>
                      <p:nvSpPr>
                        <p:cNvPr id="36" name="TextBox 35">
                          <a:extLst>
                            <a:ext uri="{FF2B5EF4-FFF2-40B4-BE49-F238E27FC236}">
                              <a16:creationId xmlns:a16="http://schemas.microsoft.com/office/drawing/2014/main" id="{ABA6814B-857C-4B5C-B9A6-4453E59D10D6}"/>
                            </a:ext>
                          </a:extLst>
                        </p:cNvPr>
                        <p:cNvSpPr txBox="1">
                          <a:spLocks noRot="1" noChangeAspect="1" noMove="1" noResize="1" noEditPoints="1" noAdjustHandles="1" noChangeArrowheads="1" noChangeShapeType="1" noTextEdit="1"/>
                        </p:cNvSpPr>
                        <p:nvPr/>
                      </p:nvSpPr>
                      <p:spPr>
                        <a:xfrm>
                          <a:off x="8042224" y="4219219"/>
                          <a:ext cx="1392183" cy="277789"/>
                        </a:xfrm>
                        <a:prstGeom prst="rect">
                          <a:avLst/>
                        </a:prstGeom>
                        <a:blipFill>
                          <a:blip r:embed="rId4"/>
                          <a:stretch>
                            <a:fillRect l="-4110" t="-27500" r="-7306" b="-50000"/>
                          </a:stretch>
                        </a:blipFill>
                      </p:spPr>
                      <p:txBody>
                        <a:bodyPr/>
                        <a:lstStyle/>
                        <a:p>
                          <a:r>
                            <a:rPr lang="ko-KR" altLang="en-US">
                              <a:noFill/>
                            </a:rPr>
                            <a:t> </a:t>
                          </a:r>
                        </a:p>
                      </p:txBody>
                    </p:sp>
                  </mc:Fallback>
                </mc:AlternateContent>
              </p:grpSp>
              <p:grpSp>
                <p:nvGrpSpPr>
                  <p:cNvPr id="28" name="Group 22">
                    <a:extLst>
                      <a:ext uri="{FF2B5EF4-FFF2-40B4-BE49-F238E27FC236}">
                        <a16:creationId xmlns:a16="http://schemas.microsoft.com/office/drawing/2014/main" xmlns="" id="{23A29EBB-6D81-4C72-8F86-2647114C64EA}"/>
                      </a:ext>
                    </a:extLst>
                  </p:cNvPr>
                  <p:cNvGrpSpPr/>
                  <p:nvPr/>
                </p:nvGrpSpPr>
                <p:grpSpPr>
                  <a:xfrm>
                    <a:off x="6685880" y="2256948"/>
                    <a:ext cx="2959160" cy="277789"/>
                    <a:chOff x="6672064" y="4232522"/>
                    <a:chExt cx="2959160" cy="277789"/>
                  </a:xfrm>
                </p:grpSpPr>
                <p:cxnSp>
                  <p:nvCxnSpPr>
                    <p:cNvPr id="33" name="Straight Arrow Connector 23">
                      <a:extLst>
                        <a:ext uri="{FF2B5EF4-FFF2-40B4-BE49-F238E27FC236}">
                          <a16:creationId xmlns:a16="http://schemas.microsoft.com/office/drawing/2014/main" xmlns="" id="{24D8FDD9-1889-46B1-8F47-93804D46EC1B}"/>
                        </a:ext>
                      </a:extLst>
                    </p:cNvPr>
                    <p:cNvCxnSpPr/>
                    <p:nvPr/>
                  </p:nvCxnSpPr>
                  <p:spPr>
                    <a:xfrm flipH="1">
                      <a:off x="6672064" y="4365104"/>
                      <a:ext cx="1340520"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EE7D6D2D-B836-4407-BC2E-1B116DFCEC04}"/>
                            </a:ext>
                          </a:extLst>
                        </p:cNvPr>
                        <p:cNvSpPr txBox="1"/>
                        <p:nvPr/>
                      </p:nvSpPr>
                      <p:spPr>
                        <a:xfrm>
                          <a:off x="8135575" y="4232522"/>
                          <a:ext cx="1495649" cy="277789"/>
                        </a:xfrm>
                        <a:prstGeom prst="rect">
                          <a:avLst/>
                        </a:prstGeom>
                        <a:noFill/>
                      </p:spPr>
                      <p:txBody>
                        <a:bodyPr wrap="none" lIns="0" tIns="0" rIns="0" bIns="0" rtlCol="0" anchor="ctr">
                          <a:spAutoFit/>
                        </a:bodyPr>
                        <a:lstStyle/>
                        <a:p>
                          <a:pPr algn="ctr"/>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 Q3 + 1.5 </a:t>
                          </a:r>
                          <a14:m>
                            <m:oMath xmlns:m="http://schemas.openxmlformats.org/officeDocument/2006/math">
                              <m:r>
                                <a:rPr lang="en-US" sz="160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IQR</a:t>
                          </a:r>
                        </a:p>
                      </p:txBody>
                    </p:sp>
                  </mc:Choice>
                  <mc:Fallback xmlns="">
                    <p:sp>
                      <p:nvSpPr>
                        <p:cNvPr id="34" name="TextBox 33">
                          <a:extLst>
                            <a:ext uri="{FF2B5EF4-FFF2-40B4-BE49-F238E27FC236}">
                              <a16:creationId xmlns:a16="http://schemas.microsoft.com/office/drawing/2014/main" id="{EE7D6D2D-B836-4407-BC2E-1B116DFCEC04}"/>
                            </a:ext>
                          </a:extLst>
                        </p:cNvPr>
                        <p:cNvSpPr txBox="1">
                          <a:spLocks noRot="1" noChangeAspect="1" noMove="1" noResize="1" noEditPoints="1" noAdjustHandles="1" noChangeArrowheads="1" noChangeShapeType="1" noTextEdit="1"/>
                        </p:cNvSpPr>
                        <p:nvPr/>
                      </p:nvSpPr>
                      <p:spPr>
                        <a:xfrm>
                          <a:off x="8135575" y="4232522"/>
                          <a:ext cx="1495649" cy="277789"/>
                        </a:xfrm>
                        <a:prstGeom prst="rect">
                          <a:avLst/>
                        </a:prstGeom>
                        <a:blipFill>
                          <a:blip r:embed="rId5"/>
                          <a:stretch>
                            <a:fillRect l="-5963" t="-26829" r="-8716" b="-46341"/>
                          </a:stretch>
                        </a:blipFill>
                      </p:spPr>
                      <p:txBody>
                        <a:bodyPr/>
                        <a:lstStyle/>
                        <a:p>
                          <a:r>
                            <a:rPr lang="ko-KR" altLang="en-US">
                              <a:noFill/>
                            </a:rPr>
                            <a:t> </a:t>
                          </a:r>
                        </a:p>
                      </p:txBody>
                    </p:sp>
                  </mc:Fallback>
                </mc:AlternateContent>
              </p:grpSp>
              <p:sp>
                <p:nvSpPr>
                  <p:cNvPr id="29" name="TextBox 28">
                    <a:extLst>
                      <a:ext uri="{FF2B5EF4-FFF2-40B4-BE49-F238E27FC236}">
                        <a16:creationId xmlns:a16="http://schemas.microsoft.com/office/drawing/2014/main" xmlns="" id="{25C10E56-A794-472F-A48A-6E06AC2DECB5}"/>
                      </a:ext>
                    </a:extLst>
                  </p:cNvPr>
                  <p:cNvSpPr txBox="1"/>
                  <p:nvPr/>
                </p:nvSpPr>
                <p:spPr>
                  <a:xfrm>
                    <a:off x="4537980" y="3656458"/>
                    <a:ext cx="372556" cy="277789"/>
                  </a:xfrm>
                  <a:prstGeom prst="rect">
                    <a:avLst/>
                  </a:prstGeom>
                  <a:noFill/>
                </p:spPr>
                <p:txBody>
                  <a:bodyPr wrap="none" lIns="0" tIns="0" rIns="0" bIns="0" rtlCol="0" anchor="ctr">
                    <a:spAutoFit/>
                  </a:bodyPr>
                  <a:lstStyle/>
                  <a:p>
                    <a:pPr algn="ctr"/>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IQR</a:t>
                    </a:r>
                  </a:p>
                </p:txBody>
              </p:sp>
              <p:grpSp>
                <p:nvGrpSpPr>
                  <p:cNvPr id="30" name="Group 8">
                    <a:extLst>
                      <a:ext uri="{FF2B5EF4-FFF2-40B4-BE49-F238E27FC236}">
                        <a16:creationId xmlns:a16="http://schemas.microsoft.com/office/drawing/2014/main" xmlns="" id="{3670A856-263F-48F6-B4B7-CAC4154F4C40}"/>
                      </a:ext>
                    </a:extLst>
                  </p:cNvPr>
                  <p:cNvGrpSpPr/>
                  <p:nvPr/>
                </p:nvGrpSpPr>
                <p:grpSpPr>
                  <a:xfrm>
                    <a:off x="6672080" y="3615081"/>
                    <a:ext cx="3670416" cy="416684"/>
                    <a:chOff x="6672064" y="3842608"/>
                    <a:chExt cx="1937624" cy="341716"/>
                  </a:xfrm>
                </p:grpSpPr>
                <p:cxnSp>
                  <p:nvCxnSpPr>
                    <p:cNvPr id="31" name="Straight Arrow Connector 9">
                      <a:extLst>
                        <a:ext uri="{FF2B5EF4-FFF2-40B4-BE49-F238E27FC236}">
                          <a16:creationId xmlns:a16="http://schemas.microsoft.com/office/drawing/2014/main" xmlns="" id="{A31BAAF7-671C-4ED3-BD17-B6F047FEE146}"/>
                        </a:ext>
                      </a:extLst>
                    </p:cNvPr>
                    <p:cNvCxnSpPr>
                      <a:cxnSpLocks/>
                    </p:cNvCxnSpPr>
                    <p:nvPr/>
                  </p:nvCxnSpPr>
                  <p:spPr>
                    <a:xfrm flipH="1">
                      <a:off x="6672064" y="4005064"/>
                      <a:ext cx="1354336"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FBEFE7AA-A486-4399-82D0-8F85047A9272}"/>
                        </a:ext>
                      </a:extLst>
                    </p:cNvPr>
                    <p:cNvSpPr txBox="1"/>
                    <p:nvPr/>
                  </p:nvSpPr>
                  <p:spPr>
                    <a:xfrm>
                      <a:off x="7994894" y="3842608"/>
                      <a:ext cx="614794" cy="341716"/>
                    </a:xfrm>
                    <a:prstGeom prst="rect">
                      <a:avLst/>
                    </a:prstGeom>
                    <a:noFill/>
                  </p:spPr>
                  <p:txBody>
                    <a:bodyPr wrap="square" rtlCol="0">
                      <a:spAutoFit/>
                    </a:bodyPr>
                    <a:lstStyle/>
                    <a:p>
                      <a:pPr algn="ctr"/>
                      <a:r>
                        <a:rPr lang="en-US" altLang="ko-KR"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Median</a:t>
                      </a:r>
                      <a:endParaRPr lang="en-US"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p:txBody>
                </p:sp>
              </p:grpSp>
            </p:grpSp>
            <p:sp>
              <p:nvSpPr>
                <p:cNvPr id="15" name="타원 14">
                  <a:extLst>
                    <a:ext uri="{FF2B5EF4-FFF2-40B4-BE49-F238E27FC236}">
                      <a16:creationId xmlns:a16="http://schemas.microsoft.com/office/drawing/2014/main" xmlns="" id="{82ECD3FC-C653-428D-8EF9-60023DA9528D}"/>
                    </a:ext>
                  </a:extLst>
                </p:cNvPr>
                <p:cNvSpPr/>
                <p:nvPr/>
              </p:nvSpPr>
              <p:spPr>
                <a:xfrm>
                  <a:off x="4011649" y="2696198"/>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sp>
              <p:nvSpPr>
                <p:cNvPr id="16" name="타원 15">
                  <a:extLst>
                    <a:ext uri="{FF2B5EF4-FFF2-40B4-BE49-F238E27FC236}">
                      <a16:creationId xmlns:a16="http://schemas.microsoft.com/office/drawing/2014/main" xmlns="" id="{A09819CC-4645-4497-B4AB-74BE3388109B}"/>
                    </a:ext>
                  </a:extLst>
                </p:cNvPr>
                <p:cNvSpPr/>
                <p:nvPr/>
              </p:nvSpPr>
              <p:spPr>
                <a:xfrm>
                  <a:off x="4011649" y="2603811"/>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sp>
              <p:nvSpPr>
                <p:cNvPr id="17" name="타원 16">
                  <a:extLst>
                    <a:ext uri="{FF2B5EF4-FFF2-40B4-BE49-F238E27FC236}">
                      <a16:creationId xmlns:a16="http://schemas.microsoft.com/office/drawing/2014/main" xmlns="" id="{27A2C420-7A97-4FB0-9FFE-3FA12345CDDD}"/>
                    </a:ext>
                  </a:extLst>
                </p:cNvPr>
                <p:cNvSpPr/>
                <p:nvPr/>
              </p:nvSpPr>
              <p:spPr>
                <a:xfrm>
                  <a:off x="4011649" y="2424056"/>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sp>
              <p:nvSpPr>
                <p:cNvPr id="18" name="타원 17">
                  <a:extLst>
                    <a:ext uri="{FF2B5EF4-FFF2-40B4-BE49-F238E27FC236}">
                      <a16:creationId xmlns:a16="http://schemas.microsoft.com/office/drawing/2014/main" xmlns="" id="{241AEFE9-AE8B-478C-A2FC-63930643F3E3}"/>
                    </a:ext>
                  </a:extLst>
                </p:cNvPr>
                <p:cNvSpPr/>
                <p:nvPr/>
              </p:nvSpPr>
              <p:spPr>
                <a:xfrm>
                  <a:off x="4011649" y="6451793"/>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sp>
              <p:nvSpPr>
                <p:cNvPr id="19" name="타원 18">
                  <a:extLst>
                    <a:ext uri="{FF2B5EF4-FFF2-40B4-BE49-F238E27FC236}">
                      <a16:creationId xmlns:a16="http://schemas.microsoft.com/office/drawing/2014/main" xmlns="" id="{DC2F0782-96C3-4ECD-9298-65FCFABCD2B2}"/>
                    </a:ext>
                  </a:extLst>
                </p:cNvPr>
                <p:cNvSpPr/>
                <p:nvPr/>
              </p:nvSpPr>
              <p:spPr>
                <a:xfrm>
                  <a:off x="4011649" y="6016367"/>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sp>
              <p:nvSpPr>
                <p:cNvPr id="20" name="타원 19">
                  <a:extLst>
                    <a:ext uri="{FF2B5EF4-FFF2-40B4-BE49-F238E27FC236}">
                      <a16:creationId xmlns:a16="http://schemas.microsoft.com/office/drawing/2014/main" xmlns="" id="{1CEF3EF1-202A-47AF-947E-191C0F9AD09F}"/>
                    </a:ext>
                  </a:extLst>
                </p:cNvPr>
                <p:cNvSpPr/>
                <p:nvPr/>
              </p:nvSpPr>
              <p:spPr>
                <a:xfrm>
                  <a:off x="4011649" y="5825865"/>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grpSp>
          <p:grpSp>
            <p:nvGrpSpPr>
              <p:cNvPr id="53" name="그룹 52">
                <a:extLst>
                  <a:ext uri="{FF2B5EF4-FFF2-40B4-BE49-F238E27FC236}">
                    <a16:creationId xmlns:a16="http://schemas.microsoft.com/office/drawing/2014/main" xmlns="" id="{5CE2F746-F50A-48BB-9BB6-7CDE68DA5D21}"/>
                  </a:ext>
                </a:extLst>
              </p:cNvPr>
              <p:cNvGrpSpPr/>
              <p:nvPr/>
            </p:nvGrpSpPr>
            <p:grpSpPr>
              <a:xfrm>
                <a:off x="6054201" y="2366983"/>
                <a:ext cx="1288939" cy="2538181"/>
                <a:chOff x="6054201" y="2366983"/>
                <a:chExt cx="1288939" cy="2538181"/>
              </a:xfrm>
            </p:grpSpPr>
            <p:sp>
              <p:nvSpPr>
                <p:cNvPr id="2" name="직사각형 1">
                  <a:extLst>
                    <a:ext uri="{FF2B5EF4-FFF2-40B4-BE49-F238E27FC236}">
                      <a16:creationId xmlns:a16="http://schemas.microsoft.com/office/drawing/2014/main" xmlns="" id="{142BEFC3-7B03-4049-9823-7B29AB4743BC}"/>
                    </a:ext>
                  </a:extLst>
                </p:cNvPr>
                <p:cNvSpPr/>
                <p:nvPr/>
              </p:nvSpPr>
              <p:spPr>
                <a:xfrm>
                  <a:off x="6571592" y="3322870"/>
                  <a:ext cx="771548" cy="30171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xmlns="" id="{D2AB1ABA-C01E-4629-826E-D13632B73B26}"/>
                    </a:ext>
                  </a:extLst>
                </p:cNvPr>
                <p:cNvSpPr/>
                <p:nvPr/>
              </p:nvSpPr>
              <p:spPr>
                <a:xfrm>
                  <a:off x="6571592" y="3636814"/>
                  <a:ext cx="771548" cy="30171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xmlns="" id="{53486D41-B0FB-4D92-8118-2B6677E90A02}"/>
                    </a:ext>
                  </a:extLst>
                </p:cNvPr>
                <p:cNvCxnSpPr>
                  <a:cxnSpLocks/>
                  <a:stCxn id="44" idx="2"/>
                </p:cNvCxnSpPr>
                <p:nvPr/>
              </p:nvCxnSpPr>
              <p:spPr>
                <a:xfrm>
                  <a:off x="6957366" y="3938524"/>
                  <a:ext cx="0" cy="966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xmlns="" id="{009147F0-5260-41C1-9E21-319904652163}"/>
                    </a:ext>
                  </a:extLst>
                </p:cNvPr>
                <p:cNvCxnSpPr>
                  <a:cxnSpLocks/>
                </p:cNvCxnSpPr>
                <p:nvPr/>
              </p:nvCxnSpPr>
              <p:spPr>
                <a:xfrm>
                  <a:off x="6853445" y="4905164"/>
                  <a:ext cx="20077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0487183F-B1F0-48BB-ABF1-3AA888EE1F37}"/>
                    </a:ext>
                  </a:extLst>
                </p:cNvPr>
                <p:cNvCxnSpPr>
                  <a:cxnSpLocks/>
                  <a:endCxn id="2" idx="0"/>
                </p:cNvCxnSpPr>
                <p:nvPr/>
              </p:nvCxnSpPr>
              <p:spPr>
                <a:xfrm>
                  <a:off x="6957366" y="2366983"/>
                  <a:ext cx="0" cy="95588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12E6F741-6A15-4FF6-BD84-2486652CD38F}"/>
                    </a:ext>
                  </a:extLst>
                </p:cNvPr>
                <p:cNvCxnSpPr>
                  <a:cxnSpLocks/>
                </p:cNvCxnSpPr>
                <p:nvPr/>
              </p:nvCxnSpPr>
              <p:spPr>
                <a:xfrm>
                  <a:off x="6853445" y="2366983"/>
                  <a:ext cx="20077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215DCB88-A8F9-4D01-A15E-7D0865373A52}"/>
                    </a:ext>
                  </a:extLst>
                </p:cNvPr>
                <p:cNvCxnSpPr/>
                <p:nvPr/>
              </p:nvCxnSpPr>
              <p:spPr>
                <a:xfrm>
                  <a:off x="6054201" y="3322870"/>
                  <a:ext cx="1980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3129D816-4FC4-4079-8B3F-97BCF0DAF3FF}"/>
                    </a:ext>
                  </a:extLst>
                </p:cNvPr>
                <p:cNvCxnSpPr/>
                <p:nvPr/>
              </p:nvCxnSpPr>
              <p:spPr>
                <a:xfrm>
                  <a:off x="6054201" y="3949935"/>
                  <a:ext cx="1980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xmlns="" id="{40822E63-61FF-4F3B-9186-7CE73A1E6F4D}"/>
                    </a:ext>
                  </a:extLst>
                </p:cNvPr>
                <p:cNvCxnSpPr/>
                <p:nvPr/>
              </p:nvCxnSpPr>
              <p:spPr>
                <a:xfrm>
                  <a:off x="6153205" y="3322870"/>
                  <a:ext cx="0" cy="6246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7301058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#0203</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'ex_0203.ipynb’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Descriptive Statistics</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Tree>
    <p:extLst>
      <p:ext uri="{BB962C8B-B14F-4D97-AF65-F5344CB8AC3E}">
        <p14:creationId xmlns:p14="http://schemas.microsoft.com/office/powerpoint/2010/main" val="39110741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of Statistics II</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4" name="직사각형 13">
            <a:extLst>
              <a:ext uri="{FF2B5EF4-FFF2-40B4-BE49-F238E27FC236}">
                <a16:creationId xmlns:a16="http://schemas.microsoft.com/office/drawing/2014/main" xmlns="" id="{C5D390BD-4D2D-453D-A824-2C353E2AE6B3}"/>
              </a:ext>
            </a:extLst>
          </p:cNvPr>
          <p:cNvSpPr/>
          <p:nvPr/>
        </p:nvSpPr>
        <p:spPr>
          <a:xfrm>
            <a:off x="1054111" y="3929021"/>
            <a:ext cx="3897301" cy="1179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2000" dirty="0">
                <a:solidFill>
                  <a:srgbClr val="A6A6A6"/>
                </a:solidFill>
                <a:latin typeface="SamsungOne 400" panose="020B0503030303020204" pitchFamily="34" charset="0"/>
                <a:ea typeface="SamsungOne 400" panose="020B0503030303020204" pitchFamily="34" charset="0"/>
              </a:rPr>
              <a:t>3.1. Descriptive Statistics</a:t>
            </a:r>
          </a:p>
          <a:p>
            <a:pPr marL="176213" indent="-176213" defTabSz="914400" fontAlgn="base" latinLnBrk="1">
              <a:spcBef>
                <a:spcPct val="0"/>
              </a:spcBef>
              <a:spcAft>
                <a:spcPts val="1000"/>
              </a:spcAft>
              <a:buSzPct val="120000"/>
              <a:buBlip>
                <a:blip r:embed="rId4"/>
              </a:buBlip>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3.2. Central Limit Theorem</a:t>
            </a:r>
          </a:p>
          <a:p>
            <a:pPr marL="176213" indent="-176213" fontAlgn="base">
              <a:spcBef>
                <a:spcPct val="0"/>
              </a:spcBef>
              <a:spcAft>
                <a:spcPts val="1000"/>
              </a:spcAft>
              <a:buSzPct val="120000"/>
              <a:buBlip>
                <a:blip r:embed="rId3"/>
              </a:buBlip>
              <a:defRPr/>
            </a:pPr>
            <a:r>
              <a:rPr lang="en-US" altLang="ko-KR" sz="2000" dirty="0">
                <a:solidFill>
                  <a:srgbClr val="A6A6A6"/>
                </a:solidFill>
                <a:latin typeface="SamsungOne 400" panose="020B0503030303020204" pitchFamily="34" charset="0"/>
                <a:ea typeface="SamsungOne 400" panose="020B0503030303020204" pitchFamily="34" charset="0"/>
              </a:rPr>
              <a:t>3.3. Estimation Theory</a:t>
            </a:r>
          </a:p>
        </p:txBody>
      </p:sp>
    </p:spTree>
    <p:extLst>
      <p:ext uri="{BB962C8B-B14F-4D97-AF65-F5344CB8AC3E}">
        <p14:creationId xmlns:p14="http://schemas.microsoft.com/office/powerpoint/2010/main" val="8051571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Inferential Statistics </a:t>
            </a:r>
          </a:p>
        </p:txBody>
      </p:sp>
      <p:sp>
        <p:nvSpPr>
          <p:cNvPr id="40" name="직사각형 39">
            <a:extLst>
              <a:ext uri="{FF2B5EF4-FFF2-40B4-BE49-F238E27FC236}">
                <a16:creationId xmlns:a16="http://schemas.microsoft.com/office/drawing/2014/main" xmlns="" id="{3A76204B-18F3-4CF1-ACE4-AFDF6C8ED0B9}"/>
              </a:ext>
            </a:extLst>
          </p:cNvPr>
          <p:cNvSpPr/>
          <p:nvPr/>
        </p:nvSpPr>
        <p:spPr>
          <a:xfrm>
            <a:off x="674556" y="221944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analyze samples because the population is hard or impossible to reach.</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would like to draw conclusions about the population using its samples.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you should carefully analyze the </a:t>
            </a:r>
            <a:r>
              <a:rPr lang="en-US" altLang="ko-KR" sz="1300" b="1" dirty="0">
                <a:solidFill>
                  <a:srgbClr val="1429A0"/>
                </a:solidFill>
                <a:latin typeface="SamsungOne 400" panose="020B0503030303020204" pitchFamily="34" charset="0"/>
                <a:ea typeface="SamsungOne 400" panose="020B0503030303020204" pitchFamily="34" charset="0"/>
              </a:rPr>
              <a:t>uncertainties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associated with the samples. </a:t>
            </a:r>
          </a:p>
        </p:txBody>
      </p:sp>
      <p:sp>
        <p:nvSpPr>
          <p:cNvPr id="16" name="직사각형 15">
            <a:extLst>
              <a:ext uri="{FF2B5EF4-FFF2-40B4-BE49-F238E27FC236}">
                <a16:creationId xmlns:a16="http://schemas.microsoft.com/office/drawing/2014/main" xmlns="" id="{C5CA8154-703F-4AC8-8AB1-2FD53225D47E}"/>
              </a:ext>
            </a:extLst>
          </p:cNvPr>
          <p:cNvSpPr/>
          <p:nvPr/>
        </p:nvSpPr>
        <p:spPr>
          <a:xfrm>
            <a:off x="674556" y="3638050"/>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population parameters are properties of a given population.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is one population, and the population parameters are calculated once for each.</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Sample statistics are properties of a given sample.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principle, you can draw several samples and calculate the same sample statistics many times.</a:t>
            </a:r>
          </a:p>
        </p:txBody>
      </p:sp>
      <p:sp>
        <p:nvSpPr>
          <p:cNvPr id="17" name="직사각형 16">
            <a:extLst>
              <a:ext uri="{FF2B5EF4-FFF2-40B4-BE49-F238E27FC236}">
                <a16:creationId xmlns:a16="http://schemas.microsoft.com/office/drawing/2014/main" xmlns="" id="{7FC61B4F-1F43-4294-BDCF-4B6533D807F5}"/>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Population vs. Sample</a:t>
            </a:r>
          </a:p>
        </p:txBody>
      </p:sp>
      <p:sp>
        <p:nvSpPr>
          <p:cNvPr id="18" name="직사각형 17">
            <a:extLst>
              <a:ext uri="{FF2B5EF4-FFF2-40B4-BE49-F238E27FC236}">
                <a16:creationId xmlns:a16="http://schemas.microsoft.com/office/drawing/2014/main" xmlns="" id="{401C8B9C-3085-4352-8A60-DBBB97F54E10}"/>
              </a:ext>
            </a:extLst>
          </p:cNvPr>
          <p:cNvSpPr/>
          <p:nvPr/>
        </p:nvSpPr>
        <p:spPr>
          <a:xfrm>
            <a:off x="558800" y="3320988"/>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Population parameters vs. Sample statistics</a:t>
            </a:r>
          </a:p>
        </p:txBody>
      </p:sp>
    </p:spTree>
    <p:extLst>
      <p:ext uri="{BB962C8B-B14F-4D97-AF65-F5344CB8AC3E}">
        <p14:creationId xmlns:p14="http://schemas.microsoft.com/office/powerpoint/2010/main" val="26138073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0" name="직사각형 19">
            <a:extLst>
              <a:ext uri="{FF2B5EF4-FFF2-40B4-BE49-F238E27FC236}">
                <a16:creationId xmlns:a16="http://schemas.microsoft.com/office/drawing/2014/main" xmlns="" id="{9380447E-F16E-4DE0-8059-4F9502F9062F}"/>
              </a:ext>
            </a:extLst>
          </p:cNvPr>
          <p:cNvSpPr/>
          <p:nvPr/>
        </p:nvSpPr>
        <p:spPr>
          <a:xfrm>
            <a:off x="675071" y="1700808"/>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Simple random sampling: values drawn with equal probability with or without replacement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Weighted random sampling: values drawn with varying probabilities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Stratified sampling: reflects the proportions of the strata</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Systematic sampling: values are drawn with an implicit periodicity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Cluster sampling: takes a representative cluster</a:t>
            </a:r>
          </a:p>
        </p:txBody>
      </p:sp>
      <p:sp>
        <p:nvSpPr>
          <p:cNvPr id="9" name="직사각형 8">
            <a:extLst>
              <a:ext uri="{FF2B5EF4-FFF2-40B4-BE49-F238E27FC236}">
                <a16:creationId xmlns:a16="http://schemas.microsoft.com/office/drawing/2014/main" xmlns="" id="{22F0514B-1447-45F1-BEA3-4BC80B29996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Sampling method</a:t>
            </a:r>
          </a:p>
        </p:txBody>
      </p:sp>
    </p:spTree>
    <p:extLst>
      <p:ext uri="{BB962C8B-B14F-4D97-AF65-F5344CB8AC3E}">
        <p14:creationId xmlns:p14="http://schemas.microsoft.com/office/powerpoint/2010/main" val="19442410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0" name="직사각형 19">
            <a:extLst>
              <a:ext uri="{FF2B5EF4-FFF2-40B4-BE49-F238E27FC236}">
                <a16:creationId xmlns:a16="http://schemas.microsoft.com/office/drawing/2014/main" xmlns="" id="{9380447E-F16E-4DE0-8059-4F9502F9062F}"/>
              </a:ext>
            </a:extLst>
          </p:cNvPr>
          <p:cNvSpPr/>
          <p:nvPr/>
        </p:nvSpPr>
        <p:spPr>
          <a:xfrm>
            <a:off x="675071" y="481464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00B050"/>
                </a:solidFill>
                <a:latin typeface="SamsungOne 400" panose="020B0503030303020204" pitchFamily="34" charset="0"/>
                <a:ea typeface="SamsungOne 400" panose="020B0503030303020204" pitchFamily="34" charset="0"/>
              </a:rPr>
              <a:t>Connect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sample statistics with the population parameters through </a:t>
            </a:r>
            <a:r>
              <a:rPr lang="en-US" altLang="ko-KR" sz="1300" b="1" dirty="0">
                <a:solidFill>
                  <a:srgbClr val="FF0000"/>
                </a:solidFill>
                <a:latin typeface="SamsungOne 400" panose="020B0503030303020204" pitchFamily="34" charset="0"/>
                <a:ea typeface="SamsungOne 400" panose="020B0503030303020204" pitchFamily="34" charset="0"/>
              </a:rPr>
              <a:t>statistical inference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xmlns="" id="{FFBC71F2-56BC-4A5C-9A0D-6D4B3CA9D010}"/>
                  </a:ext>
                </a:extLst>
              </p:cNvPr>
              <p:cNvGraphicFramePr>
                <a:graphicFrameLocks noGrp="1"/>
              </p:cNvGraphicFramePr>
              <p:nvPr>
                <p:extLst>
                  <p:ext uri="{D42A27DB-BD31-4B8C-83A1-F6EECF244321}">
                    <p14:modId xmlns:p14="http://schemas.microsoft.com/office/powerpoint/2010/main" val="3591483545"/>
                  </p:ext>
                </p:extLst>
              </p:nvPr>
            </p:nvGraphicFramePr>
            <p:xfrm>
              <a:off x="711200" y="1773238"/>
              <a:ext cx="8632825" cy="2889317"/>
            </p:xfrm>
            <a:graphic>
              <a:graphicData uri="http://schemas.openxmlformats.org/drawingml/2006/table">
                <a:tbl>
                  <a:tblPr firstRow="1" bandRow="1">
                    <a:tableStyleId>{5940675A-B579-460E-94D1-54222C63F5DA}</a:tableStyleId>
                  </a:tblPr>
                  <a:tblGrid>
                    <a:gridCol w="1861741">
                      <a:extLst>
                        <a:ext uri="{9D8B030D-6E8A-4147-A177-3AD203B41FA5}">
                          <a16:colId xmlns:a16="http://schemas.microsoft.com/office/drawing/2014/main" xmlns="" val="20000"/>
                        </a:ext>
                      </a:extLst>
                    </a:gridCol>
                    <a:gridCol w="3380327">
                      <a:extLst>
                        <a:ext uri="{9D8B030D-6E8A-4147-A177-3AD203B41FA5}">
                          <a16:colId xmlns:a16="http://schemas.microsoft.com/office/drawing/2014/main" xmlns="" val="20001"/>
                        </a:ext>
                      </a:extLst>
                    </a:gridCol>
                    <a:gridCol w="3390757">
                      <a:extLst>
                        <a:ext uri="{9D8B030D-6E8A-4147-A177-3AD203B41FA5}">
                          <a16:colId xmlns:a16="http://schemas.microsoft.com/office/drawing/2014/main" xmlns="" val="20002"/>
                        </a:ext>
                      </a:extLst>
                    </a:gridCol>
                  </a:tblGrid>
                  <a:tr h="395008">
                    <a:tc>
                      <a:txBody>
                        <a:bodyPr/>
                        <a:lstStyle/>
                        <a:p>
                          <a:pPr algn="ctr"/>
                          <a:endParaRPr lang="en-US" dirty="0">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altLang="ko-KR"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Population</a:t>
                          </a:r>
                          <a:endPar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Sample</a:t>
                          </a: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40049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Size</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i="1"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rPr>
                            <a:t>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i="1"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rPr>
                            <a:t>n</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701276">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Mean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𝜇</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sub>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sub>
                                        </m:sSub>
                                      </m:e>
                                    </m:nary>
                                  </m:num>
                                  <m:den>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𝑁</m:t>
                                    </m:r>
                                  </m:den>
                                </m:f>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acc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 </m:t>
                                    </m:r>
                                  </m:e>
                                </m:acc>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sub>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sub>
                                        </m:sSub>
                                      </m:e>
                                    </m:nary>
                                  </m:num>
                                  <m:den>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den>
                                </m:f>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701276">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Variance</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sub>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𝑁</m:t>
                                        </m:r>
                                      </m:sup>
                                      <m:e>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𝜇</m:t>
                                                </m:r>
                                              </m:e>
                                            </m:d>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e>
                                    </m:nary>
                                  </m:num>
                                  <m:den>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𝑁</m:t>
                                    </m:r>
                                  </m:den>
                                </m:f>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𝑠</m:t>
                                    </m:r>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sub>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sup>
                                      <m:e>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acc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 </m:t>
                                                    </m:r>
                                                  </m:e>
                                                </m:acc>
                                              </m:e>
                                            </m:d>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e>
                                    </m:nary>
                                  </m:num>
                                  <m:den>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den>
                                </m:f>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691263">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Standard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Deviation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e>
                                </m:rad>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𝑠</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𝑠</m:t>
                                        </m:r>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e>
                                </m:rad>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mc:Choice>
        <mc:Fallback xmlns="">
          <p:graphicFrame>
            <p:nvGraphicFramePr>
              <p:cNvPr id="9" name="Table 3">
                <a:extLst>
                  <a:ext uri="{FF2B5EF4-FFF2-40B4-BE49-F238E27FC236}">
                    <a16:creationId xmlns:a16="http://schemas.microsoft.com/office/drawing/2014/main" id="{FFBC71F2-56BC-4A5C-9A0D-6D4B3CA9D010}"/>
                  </a:ext>
                </a:extLst>
              </p:cNvPr>
              <p:cNvGraphicFramePr>
                <a:graphicFrameLocks noGrp="1"/>
              </p:cNvGraphicFramePr>
              <p:nvPr>
                <p:extLst>
                  <p:ext uri="{D42A27DB-BD31-4B8C-83A1-F6EECF244321}">
                    <p14:modId xmlns:p14="http://schemas.microsoft.com/office/powerpoint/2010/main" val="3591483545"/>
                  </p:ext>
                </p:extLst>
              </p:nvPr>
            </p:nvGraphicFramePr>
            <p:xfrm>
              <a:off x="711200" y="1773238"/>
              <a:ext cx="8632825" cy="2889317"/>
            </p:xfrm>
            <a:graphic>
              <a:graphicData uri="http://schemas.openxmlformats.org/drawingml/2006/table">
                <a:tbl>
                  <a:tblPr firstRow="1" bandRow="1">
                    <a:tableStyleId>{5940675A-B579-460E-94D1-54222C63F5DA}</a:tableStyleId>
                  </a:tblPr>
                  <a:tblGrid>
                    <a:gridCol w="1861741">
                      <a:extLst>
                        <a:ext uri="{9D8B030D-6E8A-4147-A177-3AD203B41FA5}">
                          <a16:colId xmlns:a16="http://schemas.microsoft.com/office/drawing/2014/main" val="20000"/>
                        </a:ext>
                      </a:extLst>
                    </a:gridCol>
                    <a:gridCol w="3380327">
                      <a:extLst>
                        <a:ext uri="{9D8B030D-6E8A-4147-A177-3AD203B41FA5}">
                          <a16:colId xmlns:a16="http://schemas.microsoft.com/office/drawing/2014/main" val="20001"/>
                        </a:ext>
                      </a:extLst>
                    </a:gridCol>
                    <a:gridCol w="3390757">
                      <a:extLst>
                        <a:ext uri="{9D8B030D-6E8A-4147-A177-3AD203B41FA5}">
                          <a16:colId xmlns:a16="http://schemas.microsoft.com/office/drawing/2014/main" val="20002"/>
                        </a:ext>
                      </a:extLst>
                    </a:gridCol>
                  </a:tblGrid>
                  <a:tr h="395008">
                    <a:tc>
                      <a:txBody>
                        <a:bodyPr/>
                        <a:lstStyle/>
                        <a:p>
                          <a:pPr algn="ctr"/>
                          <a:endParaRPr lang="en-US" dirty="0">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altLang="ko-KR"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Population</a:t>
                          </a:r>
                          <a:endPar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Sample</a:t>
                          </a: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40049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Size</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i="1"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rPr>
                            <a:t>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i="1"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rPr>
                            <a:t>n</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01276">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Mean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55235" t="-114783" r="-100722" b="-200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54399" t="-114783" r="-180" b="-200000"/>
                          </a:stretch>
                        </a:blipFill>
                      </a:tcPr>
                    </a:tc>
                    <a:extLst>
                      <a:ext uri="{0D108BD9-81ED-4DB2-BD59-A6C34878D82A}">
                        <a16:rowId xmlns:a16="http://schemas.microsoft.com/office/drawing/2014/main" val="10002"/>
                      </a:ext>
                    </a:extLst>
                  </a:tr>
                  <a:tr h="701276">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Variance</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55235" t="-214783" r="-100722" b="-100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54399" t="-214783" r="-180" b="-100000"/>
                          </a:stretch>
                        </a:blipFill>
                      </a:tcPr>
                    </a:tc>
                    <a:extLst>
                      <a:ext uri="{0D108BD9-81ED-4DB2-BD59-A6C34878D82A}">
                        <a16:rowId xmlns:a16="http://schemas.microsoft.com/office/drawing/2014/main" val="10003"/>
                      </a:ext>
                    </a:extLst>
                  </a:tr>
                  <a:tr h="691263">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Standard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Deviation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55235" t="-317544" r="-100722" b="-877"/>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54399" t="-317544" r="-180" b="-877"/>
                          </a:stretch>
                        </a:blipFill>
                      </a:tcPr>
                    </a:tc>
                    <a:extLst>
                      <a:ext uri="{0D108BD9-81ED-4DB2-BD59-A6C34878D82A}">
                        <a16:rowId xmlns:a16="http://schemas.microsoft.com/office/drawing/2014/main" val="10004"/>
                      </a:ext>
                    </a:extLst>
                  </a:tr>
                </a:tbl>
              </a:graphicData>
            </a:graphic>
          </p:graphicFrame>
        </mc:Fallback>
      </mc:AlternateContent>
      <p:sp>
        <p:nvSpPr>
          <p:cNvPr id="10" name="직사각형 9">
            <a:extLst>
              <a:ext uri="{FF2B5EF4-FFF2-40B4-BE49-F238E27FC236}">
                <a16:creationId xmlns:a16="http://schemas.microsoft.com/office/drawing/2014/main" xmlns="" id="{77A38635-E2D4-4AC8-A631-65B27DFA70E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Population parameters vs. Sample statistics</a:t>
            </a:r>
          </a:p>
        </p:txBody>
      </p:sp>
    </p:spTree>
    <p:extLst>
      <p:ext uri="{BB962C8B-B14F-4D97-AF65-F5344CB8AC3E}">
        <p14:creationId xmlns:p14="http://schemas.microsoft.com/office/powerpoint/2010/main" val="9938228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Central Limit Theorem </a:t>
            </a: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xmlns="" id="{3A76204B-18F3-4CF1-ACE4-AFDF6C8ED0B9}"/>
                  </a:ext>
                </a:extLst>
              </p:cNvPr>
              <p:cNvSpPr/>
              <p:nvPr/>
            </p:nvSpPr>
            <p:spPr>
              <a:xfrm>
                <a:off x="675071" y="2219443"/>
                <a:ext cx="8632825"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flip the coin twice and group the results as a sample (</a:t>
                </a:r>
                <a:r>
                  <a:rPr lang="ko-KR" altLang="en-US" sz="1300" dirty="0">
                    <a:solidFill>
                      <a:srgbClr val="1429A0"/>
                    </a:solidFill>
                    <a:latin typeface="SamsungOne 400" panose="020B0503030303020204" pitchFamily="34" charset="0"/>
                    <a:ea typeface="SamsungOne 400" panose="020B0503030303020204" pitchFamily="34" charset="0"/>
                  </a:rPr>
                  <a:t>𝑛</a:t>
                </a:r>
                <a:r>
                  <a:rPr lang="en-US" altLang="ko-KR" sz="1300" dirty="0">
                    <a:solidFill>
                      <a:srgbClr val="1429A0"/>
                    </a:solidFill>
                    <a:latin typeface="SamsungOne 400" panose="020B0503030303020204" pitchFamily="34" charset="0"/>
                    <a:ea typeface="SamsungOne 400" panose="020B0503030303020204" pitchFamily="34" charset="0"/>
                  </a:rPr>
                  <a:t>=2</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We assign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𝑇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0  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𝐻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we draw several samples, we get the corresponding sample means: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e>
                    </m:acc>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cs typeface="Times New Roman" panose="02020603050405020304" pitchFamily="18" charset="0"/>
                  </a:rPr>
                  <a:t>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e>
                    </m:acc>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cs typeface="Times New Roman" panose="02020603050405020304" pitchFamily="18" charset="0"/>
                  </a:rPr>
                  <a:t>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e>
                    </m:acc>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40" name="직사각형 39">
                <a:extLst>
                  <a:ext uri="{FF2B5EF4-FFF2-40B4-BE49-F238E27FC236}">
                    <a16:creationId xmlns="" xmlns:a16="http://schemas.microsoft.com/office/drawing/2014/main" xmlns:a14="http://schemas.microsoft.com/office/drawing/2010/main" id="{3A76204B-18F3-4CF1-ACE4-AFDF6C8ED0B9}"/>
                  </a:ext>
                </a:extLst>
              </p:cNvPr>
              <p:cNvSpPr>
                <a:spLocks noRot="1" noChangeAspect="1" noMove="1" noResize="1" noEditPoints="1" noAdjustHandles="1" noChangeArrowheads="1" noChangeShapeType="1" noTextEdit="1"/>
              </p:cNvSpPr>
              <p:nvPr/>
            </p:nvSpPr>
            <p:spPr>
              <a:xfrm>
                <a:off x="675071" y="2219443"/>
                <a:ext cx="8632825" cy="663497"/>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7" name="사각형: 둥근 모서리 2">
            <a:extLst>
              <a:ext uri="{FF2B5EF4-FFF2-40B4-BE49-F238E27FC236}">
                <a16:creationId xmlns:a16="http://schemas.microsoft.com/office/drawing/2014/main" xmlns="" id="{F80A3EE4-6F3E-4972-9EA1-A58CA619DE8D}"/>
              </a:ext>
            </a:extLst>
          </p:cNvPr>
          <p:cNvSpPr/>
          <p:nvPr/>
        </p:nvSpPr>
        <p:spPr>
          <a:xfrm>
            <a:off x="847507" y="3000361"/>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graphicFrame>
            <p:nvGraphicFramePr>
              <p:cNvPr id="18" name="Table 5">
                <a:extLst>
                  <a:ext uri="{FF2B5EF4-FFF2-40B4-BE49-F238E27FC236}">
                    <a16:creationId xmlns:a16="http://schemas.microsoft.com/office/drawing/2014/main" xmlns="" id="{56310C23-24D7-4F4B-96C2-94D70249C559}"/>
                  </a:ext>
                </a:extLst>
              </p:cNvPr>
              <p:cNvGraphicFramePr>
                <a:graphicFrameLocks noGrp="1"/>
              </p:cNvGraphicFramePr>
              <p:nvPr>
                <p:extLst>
                  <p:ext uri="{D42A27DB-BD31-4B8C-83A1-F6EECF244321}">
                    <p14:modId xmlns:p14="http://schemas.microsoft.com/office/powerpoint/2010/main" val="610441523"/>
                  </p:ext>
                </p:extLst>
              </p:nvPr>
            </p:nvGraphicFramePr>
            <p:xfrm>
              <a:off x="1423020" y="3008374"/>
              <a:ext cx="3168352" cy="2528886"/>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xmlns="" val="20000"/>
                        </a:ext>
                      </a:extLst>
                    </a:gridCol>
                    <a:gridCol w="1152129">
                      <a:extLst>
                        <a:ext uri="{9D8B030D-6E8A-4147-A177-3AD203B41FA5}">
                          <a16:colId xmlns:a16="http://schemas.microsoft.com/office/drawing/2014/main" xmlns="" val="20001"/>
                        </a:ext>
                      </a:extLst>
                    </a:gridCol>
                    <a:gridCol w="1224135">
                      <a:extLst>
                        <a:ext uri="{9D8B030D-6E8A-4147-A177-3AD203B41FA5}">
                          <a16:colId xmlns:a16="http://schemas.microsoft.com/office/drawing/2014/main" xmlns="" val="20002"/>
                        </a:ext>
                      </a:extLst>
                    </a:gridCol>
                  </a:tblGrid>
                  <a:tr h="421481">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Sample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acc>
                                  <m:accPr>
                                    <m:chr m:val="̅"/>
                                    <m:ctrlPr>
                                      <a:rPr lang="en-US" sz="14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accPr>
                                  <m:e>
                                    <m:sSub>
                                      <m:sSubPr>
                                        <m:ctrlPr>
                                          <a:rPr lang="en-US" sz="14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sz="14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𝐱</m:t>
                                        </m:r>
                                        <m:r>
                                          <a:rPr lang="en-US" sz="1400" b="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 </m:t>
                                        </m:r>
                                      </m:e>
                                      <m:sub>
                                        <m:r>
                                          <a:rPr lang="en-US" sz="14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𝒊</m:t>
                                        </m:r>
                                      </m:sub>
                                    </m:sSub>
                                  </m:e>
                                </m:acc>
                              </m:oMath>
                            </m:oMathPara>
                          </a14:m>
                          <a:endPar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421481">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mc:Choice>
        <mc:Fallback xmlns="">
          <p:graphicFrame>
            <p:nvGraphicFramePr>
              <p:cNvPr id="18" name="Table 5">
                <a:extLst>
                  <a:ext uri="{FF2B5EF4-FFF2-40B4-BE49-F238E27FC236}">
                    <a16:creationId xmlns:a16="http://schemas.microsoft.com/office/drawing/2014/main" id="{56310C23-24D7-4F4B-96C2-94D70249C559}"/>
                  </a:ext>
                </a:extLst>
              </p:cNvPr>
              <p:cNvGraphicFramePr>
                <a:graphicFrameLocks noGrp="1"/>
              </p:cNvGraphicFramePr>
              <p:nvPr>
                <p:extLst>
                  <p:ext uri="{D42A27DB-BD31-4B8C-83A1-F6EECF244321}">
                    <p14:modId xmlns:p14="http://schemas.microsoft.com/office/powerpoint/2010/main" val="610441523"/>
                  </p:ext>
                </p:extLst>
              </p:nvPr>
            </p:nvGraphicFramePr>
            <p:xfrm>
              <a:off x="1423020" y="3008374"/>
              <a:ext cx="3168352" cy="2528886"/>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gridCol w="1152129">
                      <a:extLst>
                        <a:ext uri="{9D8B030D-6E8A-4147-A177-3AD203B41FA5}">
                          <a16:colId xmlns:a16="http://schemas.microsoft.com/office/drawing/2014/main" val="20001"/>
                        </a:ext>
                      </a:extLst>
                    </a:gridCol>
                    <a:gridCol w="1224135">
                      <a:extLst>
                        <a:ext uri="{9D8B030D-6E8A-4147-A177-3AD203B41FA5}">
                          <a16:colId xmlns:a16="http://schemas.microsoft.com/office/drawing/2014/main" val="20002"/>
                        </a:ext>
                      </a:extLst>
                    </a:gridCol>
                  </a:tblGrid>
                  <a:tr h="421481">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Sample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59204" t="-1449" r="-498" b="-504348"/>
                          </a:stretch>
                        </a:blipFill>
                      </a:tcPr>
                    </a:tc>
                    <a:extLst>
                      <a:ext uri="{0D108BD9-81ED-4DB2-BD59-A6C34878D82A}">
                        <a16:rowId xmlns:a16="http://schemas.microsoft.com/office/drawing/2014/main" val="10000"/>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21481">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t="-504348" r="-301538" b="-1449"/>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68421" t="-504348" r="-106316" b="-1449"/>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59204" t="-504348" r="-498" b="-1449"/>
                          </a:stretch>
                        </a:blipFill>
                      </a:tcPr>
                    </a:tc>
                    <a:extLst>
                      <a:ext uri="{0D108BD9-81ED-4DB2-BD59-A6C34878D82A}">
                        <a16:rowId xmlns:a16="http://schemas.microsoft.com/office/drawing/2014/main" val="10005"/>
                      </a:ext>
                    </a:extLst>
                  </a:tr>
                </a:tbl>
              </a:graphicData>
            </a:graphic>
          </p:graphicFrame>
        </mc:Fallback>
      </mc:AlternateContent>
      <p:sp>
        <p:nvSpPr>
          <p:cNvPr id="12" name="직사각형 11">
            <a:extLst>
              <a:ext uri="{FF2B5EF4-FFF2-40B4-BE49-F238E27FC236}">
                <a16:creationId xmlns:a16="http://schemas.microsoft.com/office/drawing/2014/main" xmlns="" id="{BFCF6DEB-E3A4-406F-BAF7-26D4FB20FA1D}"/>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Coin flipping experiment</a:t>
            </a:r>
          </a:p>
        </p:txBody>
      </p:sp>
    </p:spTree>
    <p:extLst>
      <p:ext uri="{BB962C8B-B14F-4D97-AF65-F5344CB8AC3E}">
        <p14:creationId xmlns:p14="http://schemas.microsoft.com/office/powerpoint/2010/main" val="32827852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FB43CF1-D7F9-4409-90B6-EA83AD95868D}"/>
                  </a:ext>
                </a:extLst>
              </p:cNvPr>
              <p:cNvSpPr/>
              <p:nvPr/>
            </p:nvSpPr>
            <p:spPr>
              <a:xfrm>
                <a:off x="674556" y="1700808"/>
                <a:ext cx="8632825"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flip the coin three times and group the results as a sample (</a:t>
                </a:r>
                <a:r>
                  <a:rPr lang="ko-KR" altLang="en-US" sz="1300" dirty="0">
                    <a:solidFill>
                      <a:srgbClr val="1429A0"/>
                    </a:solidFill>
                    <a:latin typeface="SamsungOne 400" panose="020B0503030303020204" pitchFamily="34" charset="0"/>
                    <a:ea typeface="SamsungOne 400" panose="020B0503030303020204" pitchFamily="34" charset="0"/>
                  </a:rPr>
                  <a:t>𝑛</a:t>
                </a:r>
                <a:r>
                  <a:rPr lang="en-US" altLang="ko-KR" sz="1300" dirty="0">
                    <a:solidFill>
                      <a:srgbClr val="1429A0"/>
                    </a:solidFill>
                    <a:latin typeface="SamsungOne 400" panose="020B0503030303020204" pitchFamily="34" charset="0"/>
                    <a:ea typeface="SamsungOne 400" panose="020B0503030303020204" pitchFamily="34" charset="0"/>
                  </a:rPr>
                  <a:t>=3</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we draw several samples, we get the corresponding sample means: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e>
                    </m:acc>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cs typeface="Times New Roman" panose="02020603050405020304" pitchFamily="18" charset="0"/>
                  </a:rPr>
                  <a:t>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e>
                    </m:acc>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cs typeface="Times New Roman" panose="02020603050405020304" pitchFamily="18" charset="0"/>
                  </a:rPr>
                  <a:t>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e>
                    </m:acc>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mc:Choice>
        <mc:Fallback xmlns="">
          <p:sp>
            <p:nvSpPr>
              <p:cNvPr id="15" name="직사각형 14">
                <a:extLst>
                  <a:ext uri="{FF2B5EF4-FFF2-40B4-BE49-F238E27FC236}">
                    <a16:creationId xmlns="" xmlns:a16="http://schemas.microsoft.com/office/drawing/2014/main" xmlns:a14="http://schemas.microsoft.com/office/drawing/2010/main" id="{8FB43CF1-D7F9-4409-90B6-EA83AD95868D}"/>
                  </a:ext>
                </a:extLst>
              </p:cNvPr>
              <p:cNvSpPr>
                <a:spLocks noRot="1" noChangeAspect="1" noMove="1" noResize="1" noEditPoints="1" noAdjustHandles="1" noChangeArrowheads="1" noChangeShapeType="1" noTextEdit="1"/>
              </p:cNvSpPr>
              <p:nvPr/>
            </p:nvSpPr>
            <p:spPr>
              <a:xfrm>
                <a:off x="674556" y="1700808"/>
                <a:ext cx="8632825" cy="663497"/>
              </a:xfrm>
              <a:prstGeom prst="rect">
                <a:avLst/>
              </a:prstGeom>
              <a:blipFill rotWithShape="0">
                <a:blip r:embed="rId3"/>
                <a:stretch>
                  <a:fillRect l="-71"/>
                </a:stretch>
              </a:blipFill>
              <a:ln>
                <a:noFill/>
              </a:ln>
            </p:spPr>
            <p:txBody>
              <a:bodyPr/>
              <a:lstStyle/>
              <a:p>
                <a:r>
                  <a:rPr lang="ko-KR" altLang="en-US">
                    <a:noFill/>
                  </a:rPr>
                  <a:t> </a:t>
                </a:r>
              </a:p>
            </p:txBody>
          </p:sp>
        </mc:Fallback>
      </mc:AlternateContent>
      <p:sp>
        <p:nvSpPr>
          <p:cNvPr id="16" name="사각형: 둥근 모서리 2">
            <a:extLst>
              <a:ext uri="{FF2B5EF4-FFF2-40B4-BE49-F238E27FC236}">
                <a16:creationId xmlns:a16="http://schemas.microsoft.com/office/drawing/2014/main" xmlns="" id="{1F76ACED-626B-4FF0-8E4E-1F994828EBF7}"/>
              </a:ext>
            </a:extLst>
          </p:cNvPr>
          <p:cNvSpPr/>
          <p:nvPr/>
        </p:nvSpPr>
        <p:spPr>
          <a:xfrm>
            <a:off x="847507" y="2484883"/>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graphicFrame>
            <p:nvGraphicFramePr>
              <p:cNvPr id="19" name="Table 5">
                <a:extLst>
                  <a:ext uri="{FF2B5EF4-FFF2-40B4-BE49-F238E27FC236}">
                    <a16:creationId xmlns:a16="http://schemas.microsoft.com/office/drawing/2014/main" xmlns="" id="{2F65C455-4160-4C8B-91D8-BA0E4B9A4246}"/>
                  </a:ext>
                </a:extLst>
              </p:cNvPr>
              <p:cNvGraphicFramePr>
                <a:graphicFrameLocks noGrp="1"/>
              </p:cNvGraphicFramePr>
              <p:nvPr>
                <p:extLst>
                  <p:ext uri="{D42A27DB-BD31-4B8C-83A1-F6EECF244321}">
                    <p14:modId xmlns:p14="http://schemas.microsoft.com/office/powerpoint/2010/main" val="1661356935"/>
                  </p:ext>
                </p:extLst>
              </p:nvPr>
            </p:nvGraphicFramePr>
            <p:xfrm>
              <a:off x="1315008" y="2484883"/>
              <a:ext cx="3168352" cy="1811645"/>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xmlns="" val="20000"/>
                        </a:ext>
                      </a:extLst>
                    </a:gridCol>
                    <a:gridCol w="1152129">
                      <a:extLst>
                        <a:ext uri="{9D8B030D-6E8A-4147-A177-3AD203B41FA5}">
                          <a16:colId xmlns:a16="http://schemas.microsoft.com/office/drawing/2014/main" xmlns="" val="20001"/>
                        </a:ext>
                      </a:extLst>
                    </a:gridCol>
                    <a:gridCol w="1224135">
                      <a:extLst>
                        <a:ext uri="{9D8B030D-6E8A-4147-A177-3AD203B41FA5}">
                          <a16:colId xmlns:a16="http://schemas.microsoft.com/office/drawing/2014/main" xmlns="" val="20002"/>
                        </a:ext>
                      </a:extLst>
                    </a:gridCol>
                  </a:tblGrid>
                  <a:tr h="301369">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Sample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acc>
                                  <m:accPr>
                                    <m:chr m:val="̅"/>
                                    <m:ctrlPr>
                                      <a:rPr lang="en-US" sz="14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accPr>
                                  <m:e>
                                    <m:sSub>
                                      <m:sSubPr>
                                        <m:ctrlPr>
                                          <a:rPr lang="en-US" sz="14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sz="14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𝐱</m:t>
                                        </m:r>
                                        <m:r>
                                          <a:rPr lang="en-US" sz="1400" b="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 </m:t>
                                        </m:r>
                                      </m:e>
                                      <m:sub>
                                        <m:r>
                                          <a:rPr lang="en-US" sz="14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𝒊</m:t>
                                        </m:r>
                                      </m:sub>
                                    </m:sSub>
                                  </m:e>
                                </m:acc>
                              </m:oMath>
                            </m:oMathPara>
                          </a14:m>
                          <a:endPar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01369">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mc:Choice>
        <mc:Fallback xmlns="">
          <p:graphicFrame>
            <p:nvGraphicFramePr>
              <p:cNvPr id="19" name="Table 5">
                <a:extLst>
                  <a:ext uri="{FF2B5EF4-FFF2-40B4-BE49-F238E27FC236}">
                    <a16:creationId xmlns:a16="http://schemas.microsoft.com/office/drawing/2014/main" xmlns:a14="http://schemas.microsoft.com/office/drawing/2010/main" xmlns="" id="{2F65C455-4160-4C8B-91D8-BA0E4B9A4246}"/>
                  </a:ext>
                </a:extLst>
              </p:cNvPr>
              <p:cNvGraphicFramePr>
                <a:graphicFrameLocks noGrp="1"/>
              </p:cNvGraphicFramePr>
              <p:nvPr>
                <p:extLst>
                  <p:ext uri="{D42A27DB-BD31-4B8C-83A1-F6EECF244321}">
                    <p14:modId xmlns:p14="http://schemas.microsoft.com/office/powerpoint/2010/main" val="1661356935"/>
                  </p:ext>
                </p:extLst>
              </p:nvPr>
            </p:nvGraphicFramePr>
            <p:xfrm>
              <a:off x="1315008" y="2484883"/>
              <a:ext cx="3168352" cy="1811645"/>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xmlns:a14="http://schemas.microsoft.com/office/drawing/2010/main" xmlns="" val="20000"/>
                        </a:ext>
                      </a:extLst>
                    </a:gridCol>
                    <a:gridCol w="1152129">
                      <a:extLst>
                        <a:ext uri="{9D8B030D-6E8A-4147-A177-3AD203B41FA5}">
                          <a16:colId xmlns:a16="http://schemas.microsoft.com/office/drawing/2014/main" xmlns:a14="http://schemas.microsoft.com/office/drawing/2010/main" xmlns="" val="20001"/>
                        </a:ext>
                      </a:extLst>
                    </a:gridCol>
                    <a:gridCol w="1224135">
                      <a:extLst>
                        <a:ext uri="{9D8B030D-6E8A-4147-A177-3AD203B41FA5}">
                          <a16:colId xmlns:a16="http://schemas.microsoft.com/office/drawing/2014/main" xmlns:a14="http://schemas.microsoft.com/office/drawing/2010/main" xmlns="" val="20002"/>
                        </a:ext>
                      </a:extLst>
                    </a:gridCol>
                  </a:tblGrid>
                  <a:tr h="304800">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Sample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59204" t="-2000" r="-498" b="-498000"/>
                          </a:stretch>
                        </a:blipFill>
                      </a:tcPr>
                    </a:tc>
                    <a:extLst>
                      <a:ext uri="{0D108BD9-81ED-4DB2-BD59-A6C34878D82A}">
                        <a16:rowId xmlns:a16="http://schemas.microsoft.com/office/drawing/2014/main" xmlns:a14="http://schemas.microsoft.com/office/drawing/2010/main" xmlns="" val="10000"/>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a14="http://schemas.microsoft.com/office/drawing/2010/main" xmlns="" val="10001"/>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a14="http://schemas.microsoft.com/office/drawing/2010/main" xmlns="" val="10002"/>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a14="http://schemas.microsoft.com/office/drawing/2010/main" xmlns="" val="10003"/>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a14="http://schemas.microsoft.com/office/drawing/2010/main" xmlns="" val="10004"/>
                      </a:ext>
                    </a:extLst>
                  </a:tr>
                  <a:tr h="301369">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t="-498000" r="-301538" b="-2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68421" t="-498000" r="-106316" b="-2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59204" t="-498000" r="-498" b="-2000"/>
                          </a:stretch>
                        </a:blipFill>
                      </a:tcPr>
                    </a:tc>
                    <a:extLst>
                      <a:ext uri="{0D108BD9-81ED-4DB2-BD59-A6C34878D82A}">
                        <a16:rowId xmlns:a16="http://schemas.microsoft.com/office/drawing/2014/main" xmlns:a14="http://schemas.microsoft.com/office/drawing/2010/main" xmlns="" val="10005"/>
                      </a:ext>
                    </a:extLst>
                  </a:tr>
                </a:tbl>
              </a:graphicData>
            </a:graphic>
          </p:graphicFrame>
        </mc:Fallback>
      </mc:AlternateContent>
      <p:sp>
        <p:nvSpPr>
          <p:cNvPr id="11" name="직사각형 10">
            <a:extLst>
              <a:ext uri="{FF2B5EF4-FFF2-40B4-BE49-F238E27FC236}">
                <a16:creationId xmlns:a16="http://schemas.microsoft.com/office/drawing/2014/main" xmlns="" id="{1A5FCF35-B6A8-410D-8195-EB47CCCA278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Coin flipping experiment</a:t>
            </a:r>
          </a:p>
        </p:txBody>
      </p:sp>
    </p:spTree>
    <p:extLst>
      <p:ext uri="{BB962C8B-B14F-4D97-AF65-F5344CB8AC3E}">
        <p14:creationId xmlns:p14="http://schemas.microsoft.com/office/powerpoint/2010/main" val="1292987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E02D1CE-2859-45A1-90B6-A62349DC71E3}"/>
                  </a:ext>
                </a:extLst>
              </p:cNvPr>
              <p:cNvSpPr/>
              <p:nvPr/>
            </p:nvSpPr>
            <p:spPr>
              <a:xfrm>
                <a:off x="672016" y="1700808"/>
                <a:ext cx="8632825"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Sample space: </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𝑆</m:t>
                    </m:r>
                    <m:r>
                      <a:rPr lang="en-US" altLang="ko-KR" sz="1300" smtClean="0">
                        <a:solidFill>
                          <a:prstClr val="black">
                            <a:lumMod val="85000"/>
                            <a:lumOff val="15000"/>
                          </a:prstClr>
                        </a:solidFill>
                        <a:latin typeface="Cambria Math" panose="02040503050406030204" pitchFamily="18" charset="0"/>
                      </a:rPr>
                      <m:t>=</m:t>
                    </m:r>
                    <m:d>
                      <m:dPr>
                        <m:begChr m:val="{"/>
                        <m:endChr m:val="}"/>
                        <m:ctrlPr>
                          <a:rPr lang="en-US" altLang="ko-KR" sz="1300" i="1">
                            <a:solidFill>
                              <a:prstClr val="black">
                                <a:lumMod val="85000"/>
                                <a:lumOff val="15000"/>
                              </a:prstClr>
                            </a:solidFill>
                            <a:latin typeface="Cambria Math" panose="02040503050406030204" pitchFamily="18" charset="0"/>
                          </a:rPr>
                        </m:ctrlPr>
                      </m:dPr>
                      <m:e>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1, 1</m:t>
                            </m:r>
                          </m:e>
                        </m:d>
                        <m:r>
                          <a:rPr lang="en-US" altLang="ko-KR" sz="1300">
                            <a:solidFill>
                              <a:prstClr val="black">
                                <a:lumMod val="85000"/>
                                <a:lumOff val="15000"/>
                              </a:prstClr>
                            </a:solidFill>
                            <a:latin typeface="Cambria Math" panose="02040503050406030204" pitchFamily="18" charset="0"/>
                          </a:rPr>
                          <m:t>, </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1,2</m:t>
                            </m:r>
                          </m:e>
                        </m:d>
                        <m:r>
                          <a:rPr lang="en-US" altLang="ko-KR" sz="1300">
                            <a:solidFill>
                              <a:prstClr val="black">
                                <a:lumMod val="85000"/>
                                <a:lumOff val="15000"/>
                              </a:prstClr>
                            </a:solidFill>
                            <a:latin typeface="Cambria Math" panose="02040503050406030204" pitchFamily="18" charset="0"/>
                          </a:rPr>
                          <m:t>, </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1,3</m:t>
                            </m:r>
                          </m:e>
                        </m:d>
                        <m:r>
                          <a:rPr lang="en-US" altLang="ko-KR" sz="1300">
                            <a:solidFill>
                              <a:prstClr val="black">
                                <a:lumMod val="85000"/>
                                <a:lumOff val="15000"/>
                              </a:prstClr>
                            </a:solidFill>
                            <a:latin typeface="Cambria Math" panose="02040503050406030204" pitchFamily="18" charset="0"/>
                          </a:rPr>
                          <m:t>,…,</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6,6</m:t>
                            </m:r>
                          </m:e>
                        </m:d>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𝑁</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=36</a:t>
                </a:r>
              </a:p>
            </p:txBody>
          </p:sp>
        </mc:Choice>
        <mc:Fallback xmlns="">
          <p:sp>
            <p:nvSpPr>
              <p:cNvPr id="15" name="직사각형 14">
                <a:extLst>
                  <a:ext uri="{FF2B5EF4-FFF2-40B4-BE49-F238E27FC236}">
                    <a16:creationId xmlns="" xmlns:a16="http://schemas.microsoft.com/office/drawing/2014/main" xmlns:a14="http://schemas.microsoft.com/office/drawing/2010/main" id="{8E02D1CE-2859-45A1-90B6-A62349DC71E3}"/>
                  </a:ext>
                </a:extLst>
              </p:cNvPr>
              <p:cNvSpPr>
                <a:spLocks noRot="1" noChangeAspect="1" noMove="1" noResize="1" noEditPoints="1" noAdjustHandles="1" noChangeArrowheads="1" noChangeShapeType="1" noTextEdit="1"/>
              </p:cNvSpPr>
              <p:nvPr/>
            </p:nvSpPr>
            <p:spPr>
              <a:xfrm>
                <a:off x="672016" y="1700808"/>
                <a:ext cx="8632825" cy="355913"/>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3" name="그룹 2"/>
          <p:cNvGrpSpPr/>
          <p:nvPr/>
        </p:nvGrpSpPr>
        <p:grpSpPr>
          <a:xfrm>
            <a:off x="4807396" y="2780928"/>
            <a:ext cx="1056356" cy="746125"/>
            <a:chOff x="4807396" y="2780928"/>
            <a:chExt cx="1056356" cy="746125"/>
          </a:xfrm>
        </p:grpSpPr>
        <p:sp>
          <p:nvSpPr>
            <p:cNvPr id="22" name="Right Brace 8">
              <a:extLst>
                <a:ext uri="{FF2B5EF4-FFF2-40B4-BE49-F238E27FC236}">
                  <a16:creationId xmlns:a16="http://schemas.microsoft.com/office/drawing/2014/main" xmlns="" id="{0429A609-E427-4F48-AEFD-9CA51C4DDEF7}"/>
                </a:ext>
              </a:extLst>
            </p:cNvPr>
            <p:cNvSpPr/>
            <p:nvPr/>
          </p:nvSpPr>
          <p:spPr>
            <a:xfrm>
              <a:off x="4807396" y="2780928"/>
              <a:ext cx="146494" cy="746125"/>
            </a:xfrm>
            <a:prstGeom prst="rightBrace">
              <a:avLst>
                <a:gd name="adj1" fmla="val 31620"/>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sp>
          <p:nvSpPr>
            <p:cNvPr id="26" name="TextBox 25">
              <a:extLst>
                <a:ext uri="{FF2B5EF4-FFF2-40B4-BE49-F238E27FC236}">
                  <a16:creationId xmlns:a16="http://schemas.microsoft.com/office/drawing/2014/main" xmlns="" id="{4B2096A5-AAE2-48CF-A552-E55872A1070F}"/>
                </a:ext>
              </a:extLst>
            </p:cNvPr>
            <p:cNvSpPr txBox="1"/>
            <p:nvPr/>
          </p:nvSpPr>
          <p:spPr>
            <a:xfrm>
              <a:off x="5134385" y="3053963"/>
              <a:ext cx="72936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t>27 in total</a:t>
              </a:r>
              <a:endParaRPr lang="en-US" sz="1300" dirty="0"/>
            </a:p>
          </p:txBody>
        </p:sp>
      </p:grpSp>
      <p:sp>
        <p:nvSpPr>
          <p:cNvPr id="29" name="직사각형 28">
            <a:extLst>
              <a:ext uri="{FF2B5EF4-FFF2-40B4-BE49-F238E27FC236}">
                <a16:creationId xmlns:a16="http://schemas.microsoft.com/office/drawing/2014/main" xmlns="" id="{3CBA06C5-59CB-4F45-85F5-77B5C259819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Probabilities of rolling two dices</a:t>
            </a:r>
          </a:p>
        </p:txBody>
      </p:sp>
      <p:grpSp>
        <p:nvGrpSpPr>
          <p:cNvPr id="2" name="그룹 1">
            <a:extLst>
              <a:ext uri="{FF2B5EF4-FFF2-40B4-BE49-F238E27FC236}">
                <a16:creationId xmlns:a16="http://schemas.microsoft.com/office/drawing/2014/main" xmlns="" id="{BD4EFA23-DA4B-4525-967B-5938BA95E681}"/>
              </a:ext>
            </a:extLst>
          </p:cNvPr>
          <p:cNvGrpSpPr/>
          <p:nvPr/>
        </p:nvGrpSpPr>
        <p:grpSpPr>
          <a:xfrm>
            <a:off x="846956" y="2062496"/>
            <a:ext cx="6979589" cy="1556049"/>
            <a:chOff x="903506" y="2429380"/>
            <a:chExt cx="6979589" cy="1556049"/>
          </a:xfrm>
        </p:grpSpPr>
        <p:sp>
          <p:nvSpPr>
            <p:cNvPr id="16" name="사각형: 둥근 모서리 2">
              <a:extLst>
                <a:ext uri="{FF2B5EF4-FFF2-40B4-BE49-F238E27FC236}">
                  <a16:creationId xmlns:a16="http://schemas.microsoft.com/office/drawing/2014/main" xmlns="" id="{9EA698C4-EFE8-429E-836E-B534C1295DB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7887FD57-95D0-41BA-B858-7428A3345884}"/>
                    </a:ext>
                  </a:extLst>
                </p:cNvPr>
                <p:cNvSpPr/>
                <p:nvPr/>
              </p:nvSpPr>
              <p:spPr>
                <a:xfrm>
                  <a:off x="1279004" y="2429380"/>
                  <a:ext cx="6604091"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probability of dices showing numbers of which the product is even</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are 27 combinations where the product can be an even number.</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(Even) = (Even) </a:t>
                  </a:r>
                  <a:r>
                    <a:rPr lang="en-US" altLang="ko-KR" sz="1300" dirty="0">
                      <a:solidFill>
                        <a:srgbClr val="FF0000"/>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sym typeface="Symbol" panose="05050102010706020507" pitchFamily="18" charset="2"/>
                        </a:rPr>
                        <m:t>3 × 3 = 9</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cases</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(Odd) = (Even) </a:t>
                  </a:r>
                  <a:r>
                    <a:rPr lang="en-US" altLang="ko-KR" sz="1300" dirty="0">
                      <a:solidFill>
                        <a:srgbClr val="FF0000"/>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sym typeface="Symbol" panose="05050102010706020507" pitchFamily="18" charset="2"/>
                        </a:rPr>
                        <m:t>3 × 3 = 9</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cases</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(Odd)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(Even) = (Even) </a:t>
                  </a:r>
                  <a:r>
                    <a:rPr lang="en-US" altLang="ko-KR" sz="1300" dirty="0">
                      <a:solidFill>
                        <a:srgbClr val="FF0000"/>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sym typeface="Symbol" panose="05050102010706020507" pitchFamily="18" charset="2"/>
                        </a:rPr>
                        <m:t>3 × 3 = 9</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cases</a:t>
                  </a:r>
                  <a:endPar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p:txBody>
            </p:sp>
          </mc:Choice>
          <mc:Fallback xmlns="">
            <p:sp>
              <p:nvSpPr>
                <p:cNvPr id="17" name="직사각형 16">
                  <a:extLst>
                    <a:ext uri="{FF2B5EF4-FFF2-40B4-BE49-F238E27FC236}">
                      <a16:creationId xmlns="" xmlns:a16="http://schemas.microsoft.com/office/drawing/2014/main" xmlns:a14="http://schemas.microsoft.com/office/drawing/2010/main" id="{7887FD57-95D0-41BA-B858-7428A3345884}"/>
                    </a:ext>
                  </a:extLst>
                </p:cNvPr>
                <p:cNvSpPr>
                  <a:spLocks noRot="1" noChangeAspect="1" noMove="1" noResize="1" noEditPoints="1" noAdjustHandles="1" noChangeArrowheads="1" noChangeShapeType="1" noTextEdit="1"/>
                </p:cNvSpPr>
                <p:nvPr/>
              </p:nvSpPr>
              <p:spPr>
                <a:xfrm>
                  <a:off x="1279004" y="2429380"/>
                  <a:ext cx="6604091" cy="1556049"/>
                </a:xfrm>
                <a:prstGeom prst="rect">
                  <a:avLst/>
                </a:prstGeom>
                <a:blipFill rotWithShape="0">
                  <a:blip r:embed="rId5"/>
                  <a:stretch>
                    <a:fillRect l="-185"/>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D344239F-2669-41F8-BDDB-A74235F9583C}"/>
                  </a:ext>
                </a:extLst>
              </p:cNvPr>
              <p:cNvSpPr/>
              <p:nvPr/>
            </p:nvSpPr>
            <p:spPr>
              <a:xfrm>
                <a:off x="1223523" y="3789040"/>
                <a:ext cx="1344563"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sym typeface="Symbol" panose="05050102010706020507" pitchFamily="18" charset="2"/>
                        </a:rPr>
                        <m:t>𝑃</m:t>
                      </m:r>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27</m:t>
                          </m:r>
                        </m:num>
                        <m:den>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36</m:t>
                          </m:r>
                        </m:den>
                      </m:f>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3</m:t>
                          </m:r>
                        </m:num>
                        <m:den>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4</m:t>
                          </m:r>
                        </m:den>
                      </m:f>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20" name="직사각형 19">
                <a:extLst>
                  <a:ext uri="{FF2B5EF4-FFF2-40B4-BE49-F238E27FC236}">
                    <a16:creationId xmlns:a16="http://schemas.microsoft.com/office/drawing/2014/main" id="{D344239F-2669-41F8-BDDB-A74235F9583C}"/>
                  </a:ext>
                </a:extLst>
              </p:cNvPr>
              <p:cNvSpPr>
                <a:spLocks noRot="1" noChangeAspect="1" noMove="1" noResize="1" noEditPoints="1" noAdjustHandles="1" noChangeArrowheads="1" noChangeShapeType="1" noTextEdit="1"/>
              </p:cNvSpPr>
              <p:nvPr/>
            </p:nvSpPr>
            <p:spPr>
              <a:xfrm>
                <a:off x="1223523" y="3789040"/>
                <a:ext cx="1344563" cy="657552"/>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535831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5" name="직사각형 14">
            <a:extLst>
              <a:ext uri="{FF2B5EF4-FFF2-40B4-BE49-F238E27FC236}">
                <a16:creationId xmlns:a16="http://schemas.microsoft.com/office/drawing/2014/main" xmlns="" id="{8FB43CF1-D7F9-4409-90B6-EA83AD95868D}"/>
              </a:ext>
            </a:extLst>
          </p:cNvPr>
          <p:cNvSpPr/>
          <p:nvPr/>
        </p:nvSpPr>
        <p:spPr>
          <a:xfrm>
            <a:off x="675071" y="5151551"/>
            <a:ext cx="8632825"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Histograms of the sample means of varying sample size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the sample size increases, the histograms converge to the normal distribution.</a:t>
            </a:r>
          </a:p>
        </p:txBody>
      </p:sp>
      <p:grpSp>
        <p:nvGrpSpPr>
          <p:cNvPr id="2" name="그룹 1">
            <a:extLst>
              <a:ext uri="{FF2B5EF4-FFF2-40B4-BE49-F238E27FC236}">
                <a16:creationId xmlns:a16="http://schemas.microsoft.com/office/drawing/2014/main" xmlns="" id="{623573B5-07DC-4D2A-B2B9-743B7CCECF24}"/>
              </a:ext>
            </a:extLst>
          </p:cNvPr>
          <p:cNvGrpSpPr/>
          <p:nvPr/>
        </p:nvGrpSpPr>
        <p:grpSpPr>
          <a:xfrm>
            <a:off x="676745" y="1889058"/>
            <a:ext cx="8659898" cy="2927650"/>
            <a:chOff x="1076774" y="1961066"/>
            <a:chExt cx="7557613" cy="2555001"/>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60821106-CEA0-4DB5-9504-BF5D6CBDAFBD}"/>
                    </a:ext>
                  </a:extLst>
                </p:cNvPr>
                <p:cNvSpPr txBox="1"/>
                <p:nvPr/>
              </p:nvSpPr>
              <p:spPr>
                <a:xfrm>
                  <a:off x="1911080" y="1961066"/>
                  <a:ext cx="479554" cy="215444"/>
                </a:xfrm>
                <a:prstGeom prst="rect">
                  <a:avLst/>
                </a:prstGeom>
                <a:noFill/>
              </p:spPr>
              <p:txBody>
                <a:bodyPr wrap="none" lIns="0" tIns="0" rIns="0" bIns="0" rtlCol="0" anchor="ctr">
                  <a:spAutoFit/>
                </a:bodyPr>
                <a:lstStyle/>
                <a:p>
                  <a:pPr/>
                  <a14:m>
                    <m:oMathPara xmlns:m="http://schemas.openxmlformats.org/officeDocument/2006/math">
                      <m:oMathParaPr>
                        <m:jc m:val="center"/>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𝑛</m:t>
                        </m:r>
                        <m:r>
                          <a:rPr lang="en-US" altLang="ko-KR" sz="1400" i="1" smtClean="0">
                            <a:solidFill>
                              <a:schemeClr val="tx1">
                                <a:lumMod val="85000"/>
                                <a:lumOff val="15000"/>
                              </a:schemeClr>
                            </a:solidFill>
                            <a:latin typeface="Cambria Math" panose="02040503050406030204" pitchFamily="18" charset="0"/>
                          </a:rPr>
                          <m:t>=</m:t>
                        </m:r>
                        <m:r>
                          <a:rPr lang="en-US" altLang="ko-KR" sz="1400" i="1" smtClean="0">
                            <a:solidFill>
                              <a:schemeClr val="tx1">
                                <a:lumMod val="85000"/>
                                <a:lumOff val="15000"/>
                              </a:schemeClr>
                            </a:solidFill>
                            <a:latin typeface="Cambria Math" panose="02040503050406030204" pitchFamily="18" charset="0"/>
                          </a:rPr>
                          <m:t>2</m:t>
                        </m:r>
                      </m:oMath>
                    </m:oMathPara>
                  </a14:m>
                  <a:endParaRPr lang="ko-KR" altLang="en-US" sz="1400" dirty="0">
                    <a:solidFill>
                      <a:schemeClr val="tx1">
                        <a:lumMod val="85000"/>
                        <a:lumOff val="15000"/>
                      </a:schemeClr>
                    </a:solidFill>
                  </a:endParaRPr>
                </a:p>
              </p:txBody>
            </p:sp>
          </mc:Choice>
          <mc:Fallback xmlns="">
            <p:sp>
              <p:nvSpPr>
                <p:cNvPr id="11" name="TextBox 10">
                  <a:extLst>
                    <a:ext uri="{FF2B5EF4-FFF2-40B4-BE49-F238E27FC236}">
                      <a16:creationId xmlns:a16="http://schemas.microsoft.com/office/drawing/2014/main" id="{60821106-CEA0-4DB5-9504-BF5D6CBDAFBD}"/>
                    </a:ext>
                  </a:extLst>
                </p:cNvPr>
                <p:cNvSpPr txBox="1">
                  <a:spLocks noRot="1" noChangeAspect="1" noMove="1" noResize="1" noEditPoints="1" noAdjustHandles="1" noChangeArrowheads="1" noChangeShapeType="1" noTextEdit="1"/>
                </p:cNvSpPr>
                <p:nvPr/>
              </p:nvSpPr>
              <p:spPr>
                <a:xfrm>
                  <a:off x="1911080" y="1961066"/>
                  <a:ext cx="479554" cy="215444"/>
                </a:xfrm>
                <a:prstGeom prst="rect">
                  <a:avLst/>
                </a:prstGeom>
                <a:blipFill>
                  <a:blip r:embed="rId3"/>
                  <a:stretch>
                    <a:fillRect r="-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C2B441EE-A022-41F3-9565-B1687CE63BF7}"/>
                    </a:ext>
                  </a:extLst>
                </p:cNvPr>
                <p:cNvSpPr txBox="1"/>
                <p:nvPr/>
              </p:nvSpPr>
              <p:spPr>
                <a:xfrm>
                  <a:off x="3776188" y="1961066"/>
                  <a:ext cx="479554" cy="215444"/>
                </a:xfrm>
                <a:prstGeom prst="rect">
                  <a:avLst/>
                </a:prstGeom>
                <a:noFill/>
              </p:spPr>
              <p:txBody>
                <a:bodyPr wrap="none" lIns="0" tIns="0" rIns="0" bIns="0" rtlCol="0" anchor="ctr">
                  <a:spAutoFit/>
                </a:bodyPr>
                <a:lstStyle/>
                <a:p>
                  <a:pPr/>
                  <a14:m>
                    <m:oMathPara xmlns:m="http://schemas.openxmlformats.org/officeDocument/2006/math">
                      <m:oMathParaPr>
                        <m:jc m:val="center"/>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𝑛</m:t>
                        </m:r>
                        <m:r>
                          <a:rPr lang="en-US" altLang="ko-KR" sz="1400" i="1" smtClean="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5</m:t>
                        </m:r>
                      </m:oMath>
                    </m:oMathPara>
                  </a14:m>
                  <a:endParaRPr lang="ko-KR" altLang="en-US" sz="1400" dirty="0">
                    <a:solidFill>
                      <a:schemeClr val="tx1">
                        <a:lumMod val="85000"/>
                        <a:lumOff val="15000"/>
                      </a:schemeClr>
                    </a:solidFill>
                  </a:endParaRPr>
                </a:p>
              </p:txBody>
            </p:sp>
          </mc:Choice>
          <mc:Fallback xmlns="">
            <p:sp>
              <p:nvSpPr>
                <p:cNvPr id="17" name="TextBox 16">
                  <a:extLst>
                    <a:ext uri="{FF2B5EF4-FFF2-40B4-BE49-F238E27FC236}">
                      <a16:creationId xmlns:a16="http://schemas.microsoft.com/office/drawing/2014/main" id="{C2B441EE-A022-41F3-9565-B1687CE63BF7}"/>
                    </a:ext>
                  </a:extLst>
                </p:cNvPr>
                <p:cNvSpPr txBox="1">
                  <a:spLocks noRot="1" noChangeAspect="1" noMove="1" noResize="1" noEditPoints="1" noAdjustHandles="1" noChangeArrowheads="1" noChangeShapeType="1" noTextEdit="1"/>
                </p:cNvSpPr>
                <p:nvPr/>
              </p:nvSpPr>
              <p:spPr>
                <a:xfrm>
                  <a:off x="3776188" y="1961066"/>
                  <a:ext cx="479554" cy="215444"/>
                </a:xfrm>
                <a:prstGeom prst="rect">
                  <a:avLst/>
                </a:prstGeom>
                <a:blipFill>
                  <a:blip r:embed="rId4"/>
                  <a:stretch>
                    <a:fillRect r="-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12116227-07A2-4DF0-A617-17875A39AD8C}"/>
                    </a:ext>
                  </a:extLst>
                </p:cNvPr>
                <p:cNvSpPr txBox="1"/>
                <p:nvPr/>
              </p:nvSpPr>
              <p:spPr>
                <a:xfrm>
                  <a:off x="5748748" y="1961066"/>
                  <a:ext cx="578941" cy="215444"/>
                </a:xfrm>
                <a:prstGeom prst="rect">
                  <a:avLst/>
                </a:prstGeom>
                <a:noFill/>
              </p:spPr>
              <p:txBody>
                <a:bodyPr wrap="none" lIns="0" tIns="0" rIns="0" bIns="0" rtlCol="0" anchor="ctr">
                  <a:spAutoFit/>
                </a:bodyPr>
                <a:lstStyle/>
                <a:p>
                  <a:pPr/>
                  <a14:m>
                    <m:oMathPara xmlns:m="http://schemas.openxmlformats.org/officeDocument/2006/math">
                      <m:oMathParaPr>
                        <m:jc m:val="center"/>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𝑛</m:t>
                        </m:r>
                        <m:r>
                          <a:rPr lang="en-US" altLang="ko-KR" sz="1400" i="1" smtClean="0">
                            <a:solidFill>
                              <a:schemeClr val="tx1">
                                <a:lumMod val="85000"/>
                                <a:lumOff val="15000"/>
                              </a:schemeClr>
                            </a:solidFill>
                            <a:latin typeface="Cambria Math" panose="02040503050406030204" pitchFamily="18" charset="0"/>
                          </a:rPr>
                          <m:t>=</m:t>
                        </m:r>
                        <m:r>
                          <a:rPr lang="en-US" altLang="ko-KR" sz="1400" i="1" smtClean="0">
                            <a:solidFill>
                              <a:schemeClr val="tx1">
                                <a:lumMod val="85000"/>
                                <a:lumOff val="15000"/>
                              </a:schemeClr>
                            </a:solidFill>
                            <a:latin typeface="Cambria Math" panose="02040503050406030204" pitchFamily="18" charset="0"/>
                          </a:rPr>
                          <m:t>10</m:t>
                        </m:r>
                      </m:oMath>
                    </m:oMathPara>
                  </a14:m>
                  <a:endParaRPr lang="ko-KR" altLang="en-US" sz="1400" dirty="0">
                    <a:solidFill>
                      <a:schemeClr val="tx1">
                        <a:lumMod val="85000"/>
                        <a:lumOff val="15000"/>
                      </a:schemeClr>
                    </a:solidFill>
                  </a:endParaRPr>
                </a:p>
              </p:txBody>
            </p:sp>
          </mc:Choice>
          <mc:Fallback xmlns="">
            <p:sp>
              <p:nvSpPr>
                <p:cNvPr id="18" name="TextBox 17">
                  <a:extLst>
                    <a:ext uri="{FF2B5EF4-FFF2-40B4-BE49-F238E27FC236}">
                      <a16:creationId xmlns:a16="http://schemas.microsoft.com/office/drawing/2014/main" id="{12116227-07A2-4DF0-A617-17875A39AD8C}"/>
                    </a:ext>
                  </a:extLst>
                </p:cNvPr>
                <p:cNvSpPr txBox="1">
                  <a:spLocks noRot="1" noChangeAspect="1" noMove="1" noResize="1" noEditPoints="1" noAdjustHandles="1" noChangeArrowheads="1" noChangeShapeType="1" noTextEdit="1"/>
                </p:cNvSpPr>
                <p:nvPr/>
              </p:nvSpPr>
              <p:spPr>
                <a:xfrm>
                  <a:off x="5748748" y="1961066"/>
                  <a:ext cx="578941" cy="21544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B86FE584-9C62-41E2-AD42-0EF035998DD3}"/>
                    </a:ext>
                  </a:extLst>
                </p:cNvPr>
                <p:cNvSpPr txBox="1"/>
                <p:nvPr/>
              </p:nvSpPr>
              <p:spPr>
                <a:xfrm>
                  <a:off x="7664039" y="1961066"/>
                  <a:ext cx="578940" cy="215444"/>
                </a:xfrm>
                <a:prstGeom prst="rect">
                  <a:avLst/>
                </a:prstGeom>
                <a:noFill/>
              </p:spPr>
              <p:txBody>
                <a:bodyPr wrap="none" lIns="0" tIns="0" rIns="0" bIns="0" rtlCol="0" anchor="ctr">
                  <a:spAutoFit/>
                </a:bodyPr>
                <a:lstStyle/>
                <a:p>
                  <a:pPr/>
                  <a14:m>
                    <m:oMathPara xmlns:m="http://schemas.openxmlformats.org/officeDocument/2006/math">
                      <m:oMathParaPr>
                        <m:jc m:val="center"/>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𝑛</m:t>
                        </m:r>
                        <m:r>
                          <a:rPr lang="en-US" altLang="ko-KR" sz="1400" i="1" smtClean="0">
                            <a:solidFill>
                              <a:schemeClr val="tx1">
                                <a:lumMod val="85000"/>
                                <a:lumOff val="15000"/>
                              </a:schemeClr>
                            </a:solidFill>
                            <a:latin typeface="Cambria Math" panose="02040503050406030204" pitchFamily="18" charset="0"/>
                          </a:rPr>
                          <m:t>=</m:t>
                        </m:r>
                        <m:r>
                          <a:rPr lang="en-US" altLang="ko-KR" sz="1400" i="1" smtClean="0">
                            <a:solidFill>
                              <a:schemeClr val="tx1">
                                <a:lumMod val="85000"/>
                                <a:lumOff val="15000"/>
                              </a:schemeClr>
                            </a:solidFill>
                            <a:latin typeface="Cambria Math" panose="02040503050406030204" pitchFamily="18" charset="0"/>
                          </a:rPr>
                          <m:t>50</m:t>
                        </m:r>
                      </m:oMath>
                    </m:oMathPara>
                  </a14:m>
                  <a:endParaRPr lang="ko-KR" altLang="en-US" sz="1400" dirty="0">
                    <a:solidFill>
                      <a:schemeClr val="tx1">
                        <a:lumMod val="85000"/>
                        <a:lumOff val="15000"/>
                      </a:schemeClr>
                    </a:solidFill>
                  </a:endParaRPr>
                </a:p>
              </p:txBody>
            </p:sp>
          </mc:Choice>
          <mc:Fallback xmlns="">
            <p:sp>
              <p:nvSpPr>
                <p:cNvPr id="20" name="TextBox 19">
                  <a:extLst>
                    <a:ext uri="{FF2B5EF4-FFF2-40B4-BE49-F238E27FC236}">
                      <a16:creationId xmlns:a16="http://schemas.microsoft.com/office/drawing/2014/main" id="{B86FE584-9C62-41E2-AD42-0EF035998DD3}"/>
                    </a:ext>
                  </a:extLst>
                </p:cNvPr>
                <p:cNvSpPr txBox="1">
                  <a:spLocks noRot="1" noChangeAspect="1" noMove="1" noResize="1" noEditPoints="1" noAdjustHandles="1" noChangeArrowheads="1" noChangeShapeType="1" noTextEdit="1"/>
                </p:cNvSpPr>
                <p:nvPr/>
              </p:nvSpPr>
              <p:spPr>
                <a:xfrm>
                  <a:off x="7664039" y="1961066"/>
                  <a:ext cx="578940" cy="215444"/>
                </a:xfrm>
                <a:prstGeom prst="rect">
                  <a:avLst/>
                </a:prstGeom>
                <a:blipFill>
                  <a:blip r:embed="rId6"/>
                  <a:stretch>
                    <a:fillRect/>
                  </a:stretch>
                </a:blipFill>
              </p:spPr>
              <p:txBody>
                <a:bodyPr/>
                <a:lstStyle/>
                <a:p>
                  <a:r>
                    <a:rPr lang="ko-KR" altLang="en-US">
                      <a:noFill/>
                    </a:rPr>
                    <a:t> </a:t>
                  </a:r>
                </a:p>
              </p:txBody>
            </p:sp>
          </mc:Fallback>
        </mc:AlternateContent>
        <p:grpSp>
          <p:nvGrpSpPr>
            <p:cNvPr id="21" name="그룹 20">
              <a:extLst>
                <a:ext uri="{FF2B5EF4-FFF2-40B4-BE49-F238E27FC236}">
                  <a16:creationId xmlns:a16="http://schemas.microsoft.com/office/drawing/2014/main" xmlns="" id="{ADEE3328-AF82-49A7-8562-B318AC5A1104}"/>
                </a:ext>
              </a:extLst>
            </p:cNvPr>
            <p:cNvGrpSpPr/>
            <p:nvPr/>
          </p:nvGrpSpPr>
          <p:grpSpPr>
            <a:xfrm>
              <a:off x="1076774" y="2240981"/>
              <a:ext cx="1741865" cy="2275085"/>
              <a:chOff x="3474349" y="2925052"/>
              <a:chExt cx="1741865" cy="2275085"/>
            </a:xfrm>
          </p:grpSpPr>
          <p:grpSp>
            <p:nvGrpSpPr>
              <p:cNvPr id="22" name="그룹 21">
                <a:extLst>
                  <a:ext uri="{FF2B5EF4-FFF2-40B4-BE49-F238E27FC236}">
                    <a16:creationId xmlns:a16="http://schemas.microsoft.com/office/drawing/2014/main" xmlns="" id="{16D7B734-0B04-4D1E-A07B-5B2ABE9D50AC}"/>
                  </a:ext>
                </a:extLst>
              </p:cNvPr>
              <p:cNvGrpSpPr/>
              <p:nvPr/>
            </p:nvGrpSpPr>
            <p:grpSpPr>
              <a:xfrm>
                <a:off x="3826868" y="3045618"/>
                <a:ext cx="70377" cy="1891135"/>
                <a:chOff x="2930798" y="3546389"/>
                <a:chExt cx="54000" cy="1451061"/>
              </a:xfrm>
            </p:grpSpPr>
            <p:cxnSp>
              <p:nvCxnSpPr>
                <p:cNvPr id="51" name="직선 연결선 50">
                  <a:extLst>
                    <a:ext uri="{FF2B5EF4-FFF2-40B4-BE49-F238E27FC236}">
                      <a16:creationId xmlns:a16="http://schemas.microsoft.com/office/drawing/2014/main" xmlns="" id="{4E555908-319D-4820-843B-8264B4546753}"/>
                    </a:ext>
                  </a:extLst>
                </p:cNvPr>
                <p:cNvCxnSpPr/>
                <p:nvPr/>
              </p:nvCxnSpPr>
              <p:spPr>
                <a:xfrm>
                  <a:off x="2982631" y="3546389"/>
                  <a:ext cx="0" cy="14510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xmlns="" id="{96D7C235-ABDD-4E59-9E87-08717005A7E7}"/>
                    </a:ext>
                  </a:extLst>
                </p:cNvPr>
                <p:cNvCxnSpPr/>
                <p:nvPr/>
              </p:nvCxnSpPr>
              <p:spPr>
                <a:xfrm>
                  <a:off x="2930798" y="354638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xmlns="" id="{DE6F01C7-D02B-442C-B5A8-A3A977016176}"/>
                    </a:ext>
                  </a:extLst>
                </p:cNvPr>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5C1AF499-BA8E-4453-97D7-3F2FC15FD0A9}"/>
                    </a:ext>
                  </a:extLst>
                </p:cNvPr>
                <p:cNvCxnSpPr/>
                <p:nvPr/>
              </p:nvCxnSpPr>
              <p:spPr>
                <a:xfrm>
                  <a:off x="2930798" y="470723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xmlns="" id="{24389D09-3DC7-4C72-AADB-5B4CDFB5A224}"/>
                    </a:ext>
                  </a:extLst>
                </p:cNvPr>
                <p:cNvCxnSpPr/>
                <p:nvPr/>
              </p:nvCxnSpPr>
              <p:spPr>
                <a:xfrm>
                  <a:off x="2930798" y="441702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xmlns="" id="{B71CB7F1-4DF2-495B-9ABF-F589B596DE8C}"/>
                    </a:ext>
                  </a:extLst>
                </p:cNvPr>
                <p:cNvCxnSpPr/>
                <p:nvPr/>
              </p:nvCxnSpPr>
              <p:spPr>
                <a:xfrm>
                  <a:off x="2930798" y="3836601"/>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3509C89C-989C-4569-B268-557DB785B1FD}"/>
                    </a:ext>
                  </a:extLst>
                </p:cNvPr>
                <p:cNvCxnSpPr/>
                <p:nvPr/>
              </p:nvCxnSpPr>
              <p:spPr>
                <a:xfrm>
                  <a:off x="2930798" y="412681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xmlns="" id="{A5215D84-4641-4300-9173-29161D28D3F8}"/>
                  </a:ext>
                </a:extLst>
              </p:cNvPr>
              <p:cNvSpPr txBox="1"/>
              <p:nvPr/>
            </p:nvSpPr>
            <p:spPr>
              <a:xfrm rot="16200000">
                <a:off x="3640645" y="3755980"/>
                <a:ext cx="248217"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30000</a:t>
                </a:r>
              </a:p>
            </p:txBody>
          </p:sp>
          <p:sp>
            <p:nvSpPr>
              <p:cNvPr id="27" name="TextBox 26">
                <a:extLst>
                  <a:ext uri="{FF2B5EF4-FFF2-40B4-BE49-F238E27FC236}">
                    <a16:creationId xmlns:a16="http://schemas.microsoft.com/office/drawing/2014/main" xmlns="" id="{EBFD7502-F1C6-4B51-94CC-BC24DAC00EAA}"/>
                  </a:ext>
                </a:extLst>
              </p:cNvPr>
              <p:cNvSpPr txBox="1"/>
              <p:nvPr/>
            </p:nvSpPr>
            <p:spPr>
              <a:xfrm rot="16200000">
                <a:off x="3640645" y="4133295"/>
                <a:ext cx="248217"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20000</a:t>
                </a:r>
              </a:p>
            </p:txBody>
          </p:sp>
          <p:sp>
            <p:nvSpPr>
              <p:cNvPr id="28" name="TextBox 27">
                <a:extLst>
                  <a:ext uri="{FF2B5EF4-FFF2-40B4-BE49-F238E27FC236}">
                    <a16:creationId xmlns:a16="http://schemas.microsoft.com/office/drawing/2014/main" xmlns="" id="{9831C55C-BD7A-4A0C-8CB9-7B003DB274C6}"/>
                  </a:ext>
                </a:extLst>
              </p:cNvPr>
              <p:cNvSpPr txBox="1"/>
              <p:nvPr/>
            </p:nvSpPr>
            <p:spPr>
              <a:xfrm rot="16200000">
                <a:off x="3640645" y="4511520"/>
                <a:ext cx="248217"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10000</a:t>
                </a:r>
              </a:p>
            </p:txBody>
          </p:sp>
          <p:sp>
            <p:nvSpPr>
              <p:cNvPr id="29" name="TextBox 28">
                <a:extLst>
                  <a:ext uri="{FF2B5EF4-FFF2-40B4-BE49-F238E27FC236}">
                    <a16:creationId xmlns:a16="http://schemas.microsoft.com/office/drawing/2014/main" xmlns="" id="{1817FFA2-D50F-4E3C-B998-257D643E144E}"/>
                  </a:ext>
                </a:extLst>
              </p:cNvPr>
              <p:cNvSpPr txBox="1"/>
              <p:nvPr/>
            </p:nvSpPr>
            <p:spPr>
              <a:xfrm rot="16200000">
                <a:off x="3695696" y="4889748"/>
                <a:ext cx="138114"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0</a:t>
                </a:r>
              </a:p>
            </p:txBody>
          </p:sp>
          <p:sp>
            <p:nvSpPr>
              <p:cNvPr id="30" name="TextBox 29">
                <a:extLst>
                  <a:ext uri="{FF2B5EF4-FFF2-40B4-BE49-F238E27FC236}">
                    <a16:creationId xmlns:a16="http://schemas.microsoft.com/office/drawing/2014/main" xmlns="" id="{8146627D-B07A-4EEE-A86D-4E077767C50D}"/>
                  </a:ext>
                </a:extLst>
              </p:cNvPr>
              <p:cNvSpPr txBox="1"/>
              <p:nvPr/>
            </p:nvSpPr>
            <p:spPr>
              <a:xfrm rot="16200000">
                <a:off x="3203460" y="3917320"/>
                <a:ext cx="689508" cy="14773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1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31" name="그룹 30">
                <a:extLst>
                  <a:ext uri="{FF2B5EF4-FFF2-40B4-BE49-F238E27FC236}">
                    <a16:creationId xmlns:a16="http://schemas.microsoft.com/office/drawing/2014/main" xmlns="" id="{004B79C4-5D51-4A67-913F-AF658230B98B}"/>
                  </a:ext>
                </a:extLst>
              </p:cNvPr>
              <p:cNvGrpSpPr/>
              <p:nvPr/>
            </p:nvGrpSpPr>
            <p:grpSpPr>
              <a:xfrm rot="16200000">
                <a:off x="4498237" y="4448739"/>
                <a:ext cx="70377" cy="1182051"/>
                <a:chOff x="2930798" y="3635375"/>
                <a:chExt cx="54000" cy="906983"/>
              </a:xfrm>
            </p:grpSpPr>
            <p:cxnSp>
              <p:nvCxnSpPr>
                <p:cNvPr id="44" name="직선 연결선 43">
                  <a:extLst>
                    <a:ext uri="{FF2B5EF4-FFF2-40B4-BE49-F238E27FC236}">
                      <a16:creationId xmlns:a16="http://schemas.microsoft.com/office/drawing/2014/main" xmlns="" id="{8CBCC7F9-38EE-4068-8EF3-ADB326084A21}"/>
                    </a:ext>
                  </a:extLst>
                </p:cNvPr>
                <p:cNvCxnSpPr/>
                <p:nvPr/>
              </p:nvCxnSpPr>
              <p:spPr>
                <a:xfrm rot="5400000">
                  <a:off x="2529693" y="4088867"/>
                  <a:ext cx="9069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79E1C6C2-8EBC-4DF5-899F-22FEBF5A5EFF}"/>
                    </a:ext>
                  </a:extLst>
                </p:cNvPr>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CF7C7EB4-6A13-4938-BD3F-1EF50A291676}"/>
                    </a:ext>
                  </a:extLst>
                </p:cNvPr>
                <p:cNvCxnSpPr/>
                <p:nvPr/>
              </p:nvCxnSpPr>
              <p:spPr>
                <a:xfrm>
                  <a:off x="2930798" y="454235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5E472E55-F4EE-482B-AFBD-7B3FAB27C4AF}"/>
                    </a:ext>
                  </a:extLst>
                </p:cNvPr>
                <p:cNvCxnSpPr/>
                <p:nvPr/>
              </p:nvCxnSpPr>
              <p:spPr>
                <a:xfrm>
                  <a:off x="2930798" y="381867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992D2B6B-39E5-4574-8E1C-DE99012C0538}"/>
                    </a:ext>
                  </a:extLst>
                </p:cNvPr>
                <p:cNvCxnSpPr/>
                <p:nvPr/>
              </p:nvCxnSpPr>
              <p:spPr>
                <a:xfrm>
                  <a:off x="2930798" y="399959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0624A23F-A77F-4BE3-B332-2856EBFFBA2C}"/>
                    </a:ext>
                  </a:extLst>
                </p:cNvPr>
                <p:cNvCxnSpPr/>
                <p:nvPr/>
              </p:nvCxnSpPr>
              <p:spPr>
                <a:xfrm>
                  <a:off x="2930798" y="418051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267F4C57-47EE-4B2F-8F6F-67DD2F665A3A}"/>
                    </a:ext>
                  </a:extLst>
                </p:cNvPr>
                <p:cNvCxnSpPr/>
                <p:nvPr/>
              </p:nvCxnSpPr>
              <p:spPr>
                <a:xfrm>
                  <a:off x="2930798" y="436143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xmlns="" id="{05CA7C25-4AB6-4E66-A969-F93AE9D9A8A6}"/>
                  </a:ext>
                </a:extLst>
              </p:cNvPr>
              <p:cNvSpPr txBox="1"/>
              <p:nvPr/>
            </p:nvSpPr>
            <p:spPr>
              <a:xfrm>
                <a:off x="3862075" y="5106127"/>
                <a:ext cx="171764"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0.0</a:t>
                </a:r>
              </a:p>
            </p:txBody>
          </p:sp>
          <p:sp>
            <p:nvSpPr>
              <p:cNvPr id="33" name="TextBox 32">
                <a:extLst>
                  <a:ext uri="{FF2B5EF4-FFF2-40B4-BE49-F238E27FC236}">
                    <a16:creationId xmlns:a16="http://schemas.microsoft.com/office/drawing/2014/main" xmlns="" id="{B5C81EA2-CD2A-4A0F-BCD9-03D6E454B3E0}"/>
                  </a:ext>
                </a:extLst>
              </p:cNvPr>
              <p:cNvSpPr txBox="1"/>
              <p:nvPr/>
            </p:nvSpPr>
            <p:spPr>
              <a:xfrm>
                <a:off x="4092892" y="5106127"/>
                <a:ext cx="17680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0.2</a:t>
                </a:r>
              </a:p>
            </p:txBody>
          </p:sp>
          <p:sp>
            <p:nvSpPr>
              <p:cNvPr id="34" name="TextBox 33">
                <a:extLst>
                  <a:ext uri="{FF2B5EF4-FFF2-40B4-BE49-F238E27FC236}">
                    <a16:creationId xmlns:a16="http://schemas.microsoft.com/office/drawing/2014/main" xmlns="" id="{EB57D2D1-B6A9-4C0B-BDF8-AF5B608C4987}"/>
                  </a:ext>
                </a:extLst>
              </p:cNvPr>
              <p:cNvSpPr txBox="1"/>
              <p:nvPr/>
            </p:nvSpPr>
            <p:spPr>
              <a:xfrm>
                <a:off x="5039392"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35" name="직사각형 34">
                <a:extLst>
                  <a:ext uri="{FF2B5EF4-FFF2-40B4-BE49-F238E27FC236}">
                    <a16:creationId xmlns:a16="http://schemas.microsoft.com/office/drawing/2014/main" xmlns="" id="{041EF1EA-2C8C-42E3-AFD2-4618B11220E1}"/>
                  </a:ext>
                </a:extLst>
              </p:cNvPr>
              <p:cNvSpPr/>
              <p:nvPr/>
            </p:nvSpPr>
            <p:spPr>
              <a:xfrm>
                <a:off x="3942705" y="3981450"/>
                <a:ext cx="21600" cy="95696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36" name="TextBox 35">
                <a:extLst>
                  <a:ext uri="{FF2B5EF4-FFF2-40B4-BE49-F238E27FC236}">
                    <a16:creationId xmlns:a16="http://schemas.microsoft.com/office/drawing/2014/main" xmlns="" id="{285DE23E-464C-4F91-A83C-93FC4AF6D8E4}"/>
                  </a:ext>
                </a:extLst>
              </p:cNvPr>
              <p:cNvSpPr txBox="1"/>
              <p:nvPr/>
            </p:nvSpPr>
            <p:spPr>
              <a:xfrm>
                <a:off x="479477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0.8</a:t>
                </a:r>
              </a:p>
            </p:txBody>
          </p:sp>
          <p:sp>
            <p:nvSpPr>
              <p:cNvPr id="37" name="TextBox 36">
                <a:extLst>
                  <a:ext uri="{FF2B5EF4-FFF2-40B4-BE49-F238E27FC236}">
                    <a16:creationId xmlns:a16="http://schemas.microsoft.com/office/drawing/2014/main" xmlns="" id="{7B3C0CF1-82E1-4E50-9EE8-58AF15E53C45}"/>
                  </a:ext>
                </a:extLst>
              </p:cNvPr>
              <p:cNvSpPr txBox="1"/>
              <p:nvPr/>
            </p:nvSpPr>
            <p:spPr>
              <a:xfrm>
                <a:off x="4564461"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0.6</a:t>
                </a:r>
              </a:p>
            </p:txBody>
          </p:sp>
          <p:sp>
            <p:nvSpPr>
              <p:cNvPr id="38" name="TextBox 37">
                <a:extLst>
                  <a:ext uri="{FF2B5EF4-FFF2-40B4-BE49-F238E27FC236}">
                    <a16:creationId xmlns:a16="http://schemas.microsoft.com/office/drawing/2014/main" xmlns="" id="{DB004991-FB62-4309-A364-5092CD0113C9}"/>
                  </a:ext>
                </a:extLst>
              </p:cNvPr>
              <p:cNvSpPr txBox="1"/>
              <p:nvPr/>
            </p:nvSpPr>
            <p:spPr>
              <a:xfrm>
                <a:off x="433304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0.4</a:t>
                </a:r>
              </a:p>
            </p:txBody>
          </p:sp>
          <p:sp>
            <p:nvSpPr>
              <p:cNvPr id="39" name="TextBox 38">
                <a:extLst>
                  <a:ext uri="{FF2B5EF4-FFF2-40B4-BE49-F238E27FC236}">
                    <a16:creationId xmlns:a16="http://schemas.microsoft.com/office/drawing/2014/main" xmlns="" id="{E46CE9A4-F23A-4B54-BBCC-F50FD432823F}"/>
                  </a:ext>
                </a:extLst>
              </p:cNvPr>
              <p:cNvSpPr txBox="1"/>
              <p:nvPr/>
            </p:nvSpPr>
            <p:spPr>
              <a:xfrm rot="16200000">
                <a:off x="3640645" y="3002156"/>
                <a:ext cx="248217"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50000</a:t>
                </a:r>
              </a:p>
            </p:txBody>
          </p:sp>
          <p:sp>
            <p:nvSpPr>
              <p:cNvPr id="40" name="TextBox 39">
                <a:extLst>
                  <a:ext uri="{FF2B5EF4-FFF2-40B4-BE49-F238E27FC236}">
                    <a16:creationId xmlns:a16="http://schemas.microsoft.com/office/drawing/2014/main" xmlns="" id="{D5FF5ED1-B6EE-43CF-8844-FB14214F3D4E}"/>
                  </a:ext>
                </a:extLst>
              </p:cNvPr>
              <p:cNvSpPr txBox="1"/>
              <p:nvPr/>
            </p:nvSpPr>
            <p:spPr>
              <a:xfrm rot="16200000">
                <a:off x="3640645" y="3379067"/>
                <a:ext cx="248217"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40000</a:t>
                </a:r>
              </a:p>
            </p:txBody>
          </p:sp>
          <p:sp>
            <p:nvSpPr>
              <p:cNvPr id="41" name="직사각형 40">
                <a:extLst>
                  <a:ext uri="{FF2B5EF4-FFF2-40B4-BE49-F238E27FC236}">
                    <a16:creationId xmlns:a16="http://schemas.microsoft.com/office/drawing/2014/main" xmlns="" id="{429A393C-AB2E-4DAD-9257-9498CC87466D}"/>
                  </a:ext>
                </a:extLst>
              </p:cNvPr>
              <p:cNvSpPr/>
              <p:nvPr/>
            </p:nvSpPr>
            <p:spPr>
              <a:xfrm>
                <a:off x="5106989" y="4005263"/>
                <a:ext cx="21600" cy="93314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42" name="직사각형 41">
                <a:extLst>
                  <a:ext uri="{FF2B5EF4-FFF2-40B4-BE49-F238E27FC236}">
                    <a16:creationId xmlns:a16="http://schemas.microsoft.com/office/drawing/2014/main" xmlns="" id="{78AEE9E0-DC90-40DA-931E-53B4BA977659}"/>
                  </a:ext>
                </a:extLst>
              </p:cNvPr>
              <p:cNvSpPr/>
              <p:nvPr/>
            </p:nvSpPr>
            <p:spPr>
              <a:xfrm>
                <a:off x="4524847" y="3045618"/>
                <a:ext cx="21600" cy="189279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cxnSp>
            <p:nvCxnSpPr>
              <p:cNvPr id="43" name="직선 연결선 42">
                <a:extLst>
                  <a:ext uri="{FF2B5EF4-FFF2-40B4-BE49-F238E27FC236}">
                    <a16:creationId xmlns:a16="http://schemas.microsoft.com/office/drawing/2014/main" xmlns="" id="{9267F22C-E75B-449F-B9C5-00AF22216C12}"/>
                  </a:ext>
                </a:extLst>
              </p:cNvPr>
              <p:cNvCxnSpPr/>
              <p:nvPr/>
            </p:nvCxnSpPr>
            <p:spPr>
              <a:xfrm>
                <a:off x="4550095" y="2981325"/>
                <a:ext cx="0" cy="2022475"/>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8" name="그룹 57">
              <a:extLst>
                <a:ext uri="{FF2B5EF4-FFF2-40B4-BE49-F238E27FC236}">
                  <a16:creationId xmlns:a16="http://schemas.microsoft.com/office/drawing/2014/main" xmlns="" id="{368456F2-DB55-49CC-89D4-D2C84BED1692}"/>
                </a:ext>
              </a:extLst>
            </p:cNvPr>
            <p:cNvGrpSpPr/>
            <p:nvPr/>
          </p:nvGrpSpPr>
          <p:grpSpPr>
            <a:xfrm>
              <a:off x="2959083" y="2245414"/>
              <a:ext cx="1741865" cy="2270652"/>
              <a:chOff x="3474349" y="2929485"/>
              <a:chExt cx="1741865" cy="2270652"/>
            </a:xfrm>
          </p:grpSpPr>
          <p:grpSp>
            <p:nvGrpSpPr>
              <p:cNvPr id="59" name="그룹 58">
                <a:extLst>
                  <a:ext uri="{FF2B5EF4-FFF2-40B4-BE49-F238E27FC236}">
                    <a16:creationId xmlns:a16="http://schemas.microsoft.com/office/drawing/2014/main" xmlns="" id="{DCC19B8B-D0BA-457D-9E3F-0FE28AD82F2B}"/>
                  </a:ext>
                </a:extLst>
              </p:cNvPr>
              <p:cNvGrpSpPr/>
              <p:nvPr/>
            </p:nvGrpSpPr>
            <p:grpSpPr>
              <a:xfrm>
                <a:off x="3826868" y="3045618"/>
                <a:ext cx="70377" cy="1891135"/>
                <a:chOff x="2930798" y="3546389"/>
                <a:chExt cx="54000" cy="1451061"/>
              </a:xfrm>
            </p:grpSpPr>
            <p:cxnSp>
              <p:nvCxnSpPr>
                <p:cNvPr id="89" name="직선 연결선 88">
                  <a:extLst>
                    <a:ext uri="{FF2B5EF4-FFF2-40B4-BE49-F238E27FC236}">
                      <a16:creationId xmlns:a16="http://schemas.microsoft.com/office/drawing/2014/main" xmlns="" id="{15913E3E-E819-4681-9B53-B64F8C409A26}"/>
                    </a:ext>
                  </a:extLst>
                </p:cNvPr>
                <p:cNvCxnSpPr/>
                <p:nvPr/>
              </p:nvCxnSpPr>
              <p:spPr>
                <a:xfrm>
                  <a:off x="2982631" y="3546389"/>
                  <a:ext cx="0" cy="14510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xmlns="" id="{82FDF641-CD32-445C-B4B5-9B8900696C4A}"/>
                    </a:ext>
                  </a:extLst>
                </p:cNvPr>
                <p:cNvCxnSpPr/>
                <p:nvPr/>
              </p:nvCxnSpPr>
              <p:spPr>
                <a:xfrm>
                  <a:off x="2930798" y="354638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xmlns="" id="{4C25BB08-80DE-4B64-901F-11BB6E3C7B13}"/>
                    </a:ext>
                  </a:extLst>
                </p:cNvPr>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xmlns="" id="{C46756D6-80A0-4310-B7D1-B60FEC348FEB}"/>
                    </a:ext>
                  </a:extLst>
                </p:cNvPr>
                <p:cNvCxnSpPr/>
                <p:nvPr/>
              </p:nvCxnSpPr>
              <p:spPr>
                <a:xfrm>
                  <a:off x="2930798" y="475560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xmlns="" id="{F0771774-5E47-47EE-AD9E-95B6CD86AAE3}"/>
                    </a:ext>
                  </a:extLst>
                </p:cNvPr>
                <p:cNvCxnSpPr/>
                <p:nvPr/>
              </p:nvCxnSpPr>
              <p:spPr>
                <a:xfrm>
                  <a:off x="2930798" y="451376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xmlns="" id="{ABED1742-6971-4FA0-8C0D-6C08652D00F2}"/>
                    </a:ext>
                  </a:extLst>
                </p:cNvPr>
                <p:cNvCxnSpPr/>
                <p:nvPr/>
              </p:nvCxnSpPr>
              <p:spPr>
                <a:xfrm>
                  <a:off x="2930798" y="378823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xmlns="" id="{4A17C1E1-F751-43B6-BE24-37B2C2C6CC1D}"/>
                    </a:ext>
                  </a:extLst>
                </p:cNvPr>
                <p:cNvCxnSpPr/>
                <p:nvPr/>
              </p:nvCxnSpPr>
              <p:spPr>
                <a:xfrm>
                  <a:off x="2930798" y="427191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xmlns="" id="{0986C7AE-C801-4094-A442-077BC91C8BBC}"/>
                    </a:ext>
                  </a:extLst>
                </p:cNvPr>
                <p:cNvCxnSpPr/>
                <p:nvPr/>
              </p:nvCxnSpPr>
              <p:spPr>
                <a:xfrm>
                  <a:off x="2930798" y="403007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xmlns="" id="{B9370D58-A8FD-4F86-BA43-F64720AA9FAD}"/>
                  </a:ext>
                </a:extLst>
              </p:cNvPr>
              <p:cNvSpPr txBox="1"/>
              <p:nvPr/>
            </p:nvSpPr>
            <p:spPr>
              <a:xfrm rot="16200000">
                <a:off x="3645080" y="3945085"/>
                <a:ext cx="239351"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15000</a:t>
                </a:r>
              </a:p>
            </p:txBody>
          </p:sp>
          <p:sp>
            <p:nvSpPr>
              <p:cNvPr id="61" name="TextBox 60">
                <a:extLst>
                  <a:ext uri="{FF2B5EF4-FFF2-40B4-BE49-F238E27FC236}">
                    <a16:creationId xmlns:a16="http://schemas.microsoft.com/office/drawing/2014/main" xmlns="" id="{DD990093-7D4E-4489-B89B-5880D66E48F9}"/>
                  </a:ext>
                </a:extLst>
              </p:cNvPr>
              <p:cNvSpPr txBox="1"/>
              <p:nvPr/>
            </p:nvSpPr>
            <p:spPr>
              <a:xfrm rot="16200000">
                <a:off x="3645080" y="4256425"/>
                <a:ext cx="239351"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10000</a:t>
                </a:r>
              </a:p>
            </p:txBody>
          </p:sp>
          <p:sp>
            <p:nvSpPr>
              <p:cNvPr id="62" name="TextBox 61">
                <a:extLst>
                  <a:ext uri="{FF2B5EF4-FFF2-40B4-BE49-F238E27FC236}">
                    <a16:creationId xmlns:a16="http://schemas.microsoft.com/office/drawing/2014/main" xmlns="" id="{FF2EEBD8-4121-4EB3-B05A-579FF2A28128}"/>
                  </a:ext>
                </a:extLst>
              </p:cNvPr>
              <p:cNvSpPr txBox="1"/>
              <p:nvPr/>
            </p:nvSpPr>
            <p:spPr>
              <a:xfrm rot="16200000">
                <a:off x="3645081" y="4574087"/>
                <a:ext cx="239351"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5000</a:t>
                </a:r>
              </a:p>
            </p:txBody>
          </p:sp>
          <p:sp>
            <p:nvSpPr>
              <p:cNvPr id="63" name="TextBox 62">
                <a:extLst>
                  <a:ext uri="{FF2B5EF4-FFF2-40B4-BE49-F238E27FC236}">
                    <a16:creationId xmlns:a16="http://schemas.microsoft.com/office/drawing/2014/main" xmlns="" id="{E9714EF2-CF46-44DD-BE01-FCF7F286764A}"/>
                  </a:ext>
                </a:extLst>
              </p:cNvPr>
              <p:cNvSpPr txBox="1"/>
              <p:nvPr/>
            </p:nvSpPr>
            <p:spPr>
              <a:xfrm rot="16200000">
                <a:off x="3695696" y="4889748"/>
                <a:ext cx="138114"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0</a:t>
                </a:r>
              </a:p>
            </p:txBody>
          </p:sp>
          <p:sp>
            <p:nvSpPr>
              <p:cNvPr id="64" name="TextBox 63">
                <a:extLst>
                  <a:ext uri="{FF2B5EF4-FFF2-40B4-BE49-F238E27FC236}">
                    <a16:creationId xmlns:a16="http://schemas.microsoft.com/office/drawing/2014/main" xmlns="" id="{D1BD48D1-EFD7-41A3-9888-4AF2E5557E5F}"/>
                  </a:ext>
                </a:extLst>
              </p:cNvPr>
              <p:cNvSpPr txBox="1"/>
              <p:nvPr/>
            </p:nvSpPr>
            <p:spPr>
              <a:xfrm rot="16200000">
                <a:off x="3203460" y="3917320"/>
                <a:ext cx="689508" cy="14773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1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65" name="그룹 64">
                <a:extLst>
                  <a:ext uri="{FF2B5EF4-FFF2-40B4-BE49-F238E27FC236}">
                    <a16:creationId xmlns:a16="http://schemas.microsoft.com/office/drawing/2014/main" xmlns="" id="{D6D574EF-5959-4F37-BA46-3EA2C4B8AEC3}"/>
                  </a:ext>
                </a:extLst>
              </p:cNvPr>
              <p:cNvGrpSpPr/>
              <p:nvPr/>
            </p:nvGrpSpPr>
            <p:grpSpPr>
              <a:xfrm rot="16200000">
                <a:off x="4498237" y="4448739"/>
                <a:ext cx="70377" cy="1182051"/>
                <a:chOff x="2930798" y="3635375"/>
                <a:chExt cx="54000" cy="906983"/>
              </a:xfrm>
            </p:grpSpPr>
            <p:cxnSp>
              <p:nvCxnSpPr>
                <p:cNvPr id="82" name="직선 연결선 81">
                  <a:extLst>
                    <a:ext uri="{FF2B5EF4-FFF2-40B4-BE49-F238E27FC236}">
                      <a16:creationId xmlns:a16="http://schemas.microsoft.com/office/drawing/2014/main" xmlns="" id="{8BD13752-4173-4EA7-98A1-CF3C03CD2938}"/>
                    </a:ext>
                  </a:extLst>
                </p:cNvPr>
                <p:cNvCxnSpPr/>
                <p:nvPr/>
              </p:nvCxnSpPr>
              <p:spPr>
                <a:xfrm rot="5400000">
                  <a:off x="2529693" y="4088867"/>
                  <a:ext cx="9069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xmlns="" id="{787DB797-C48A-4EF1-8153-4E9D1BDD0649}"/>
                    </a:ext>
                  </a:extLst>
                </p:cNvPr>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xmlns="" id="{ED2C499F-2D7E-4664-9812-F32CE376E897}"/>
                    </a:ext>
                  </a:extLst>
                </p:cNvPr>
                <p:cNvCxnSpPr/>
                <p:nvPr/>
              </p:nvCxnSpPr>
              <p:spPr>
                <a:xfrm>
                  <a:off x="2930798" y="454235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xmlns="" id="{B2694328-8E37-466A-BAA9-519DD5A25FB6}"/>
                    </a:ext>
                  </a:extLst>
                </p:cNvPr>
                <p:cNvCxnSpPr/>
                <p:nvPr/>
              </p:nvCxnSpPr>
              <p:spPr>
                <a:xfrm>
                  <a:off x="2930798" y="381867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xmlns="" id="{7EADCA2F-80DB-4C47-87E7-005017DF1F59}"/>
                    </a:ext>
                  </a:extLst>
                </p:cNvPr>
                <p:cNvCxnSpPr/>
                <p:nvPr/>
              </p:nvCxnSpPr>
              <p:spPr>
                <a:xfrm>
                  <a:off x="2930798" y="399959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xmlns="" id="{3012B513-09D9-4F53-8613-965F068229E7}"/>
                    </a:ext>
                  </a:extLst>
                </p:cNvPr>
                <p:cNvCxnSpPr/>
                <p:nvPr/>
              </p:nvCxnSpPr>
              <p:spPr>
                <a:xfrm>
                  <a:off x="2930798" y="418051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xmlns="" id="{23618D9A-A2FF-49B4-AD32-30FD21471217}"/>
                    </a:ext>
                  </a:extLst>
                </p:cNvPr>
                <p:cNvCxnSpPr/>
                <p:nvPr/>
              </p:nvCxnSpPr>
              <p:spPr>
                <a:xfrm>
                  <a:off x="2930798" y="436143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xmlns="" id="{7CC31BDD-F767-4148-AC09-F3E431375D87}"/>
                  </a:ext>
                </a:extLst>
              </p:cNvPr>
              <p:cNvSpPr txBox="1"/>
              <p:nvPr/>
            </p:nvSpPr>
            <p:spPr>
              <a:xfrm>
                <a:off x="3862075" y="5106127"/>
                <a:ext cx="171764"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0.0</a:t>
                </a:r>
              </a:p>
            </p:txBody>
          </p:sp>
          <p:sp>
            <p:nvSpPr>
              <p:cNvPr id="67" name="TextBox 66">
                <a:extLst>
                  <a:ext uri="{FF2B5EF4-FFF2-40B4-BE49-F238E27FC236}">
                    <a16:creationId xmlns:a16="http://schemas.microsoft.com/office/drawing/2014/main" xmlns="" id="{9B919468-DD3B-4DD9-BC1F-022858DE0FB9}"/>
                  </a:ext>
                </a:extLst>
              </p:cNvPr>
              <p:cNvSpPr txBox="1"/>
              <p:nvPr/>
            </p:nvSpPr>
            <p:spPr>
              <a:xfrm>
                <a:off x="4092892" y="5106127"/>
                <a:ext cx="17680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0.2</a:t>
                </a:r>
              </a:p>
            </p:txBody>
          </p:sp>
          <p:sp>
            <p:nvSpPr>
              <p:cNvPr id="68" name="TextBox 67">
                <a:extLst>
                  <a:ext uri="{FF2B5EF4-FFF2-40B4-BE49-F238E27FC236}">
                    <a16:creationId xmlns:a16="http://schemas.microsoft.com/office/drawing/2014/main" xmlns="" id="{1F52B649-4FF2-4487-BAC8-DB1420B17F44}"/>
                  </a:ext>
                </a:extLst>
              </p:cNvPr>
              <p:cNvSpPr txBox="1"/>
              <p:nvPr/>
            </p:nvSpPr>
            <p:spPr>
              <a:xfrm>
                <a:off x="5039392"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69" name="직사각형 68">
                <a:extLst>
                  <a:ext uri="{FF2B5EF4-FFF2-40B4-BE49-F238E27FC236}">
                    <a16:creationId xmlns:a16="http://schemas.microsoft.com/office/drawing/2014/main" xmlns="" id="{39801B71-78FB-4EFE-BB77-34BC681D66A6}"/>
                  </a:ext>
                </a:extLst>
              </p:cNvPr>
              <p:cNvSpPr/>
              <p:nvPr/>
            </p:nvSpPr>
            <p:spPr>
              <a:xfrm>
                <a:off x="3942704" y="4743450"/>
                <a:ext cx="21600" cy="19496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70" name="TextBox 69">
                <a:extLst>
                  <a:ext uri="{FF2B5EF4-FFF2-40B4-BE49-F238E27FC236}">
                    <a16:creationId xmlns:a16="http://schemas.microsoft.com/office/drawing/2014/main" xmlns="" id="{BEFD2003-516E-4F74-97F9-E069300A2DEA}"/>
                  </a:ext>
                </a:extLst>
              </p:cNvPr>
              <p:cNvSpPr txBox="1"/>
              <p:nvPr/>
            </p:nvSpPr>
            <p:spPr>
              <a:xfrm>
                <a:off x="479477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0.8</a:t>
                </a:r>
              </a:p>
            </p:txBody>
          </p:sp>
          <p:sp>
            <p:nvSpPr>
              <p:cNvPr id="71" name="TextBox 70">
                <a:extLst>
                  <a:ext uri="{FF2B5EF4-FFF2-40B4-BE49-F238E27FC236}">
                    <a16:creationId xmlns:a16="http://schemas.microsoft.com/office/drawing/2014/main" xmlns="" id="{45755A4C-8496-41F4-BDEB-C1EAF05FA88E}"/>
                  </a:ext>
                </a:extLst>
              </p:cNvPr>
              <p:cNvSpPr txBox="1"/>
              <p:nvPr/>
            </p:nvSpPr>
            <p:spPr>
              <a:xfrm>
                <a:off x="4564461"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0.6</a:t>
                </a:r>
              </a:p>
            </p:txBody>
          </p:sp>
          <p:sp>
            <p:nvSpPr>
              <p:cNvPr id="72" name="TextBox 71">
                <a:extLst>
                  <a:ext uri="{FF2B5EF4-FFF2-40B4-BE49-F238E27FC236}">
                    <a16:creationId xmlns:a16="http://schemas.microsoft.com/office/drawing/2014/main" xmlns="" id="{BFE082FD-25DD-409E-A481-1AAAAD45123D}"/>
                  </a:ext>
                </a:extLst>
              </p:cNvPr>
              <p:cNvSpPr txBox="1"/>
              <p:nvPr/>
            </p:nvSpPr>
            <p:spPr>
              <a:xfrm>
                <a:off x="433304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0.4</a:t>
                </a:r>
              </a:p>
            </p:txBody>
          </p:sp>
          <p:sp>
            <p:nvSpPr>
              <p:cNvPr id="73" name="TextBox 72">
                <a:extLst>
                  <a:ext uri="{FF2B5EF4-FFF2-40B4-BE49-F238E27FC236}">
                    <a16:creationId xmlns:a16="http://schemas.microsoft.com/office/drawing/2014/main" xmlns="" id="{8CA04083-4DC2-4A84-B18F-A6CB7559A4D6}"/>
                  </a:ext>
                </a:extLst>
              </p:cNvPr>
              <p:cNvSpPr txBox="1"/>
              <p:nvPr/>
            </p:nvSpPr>
            <p:spPr>
              <a:xfrm rot="16200000">
                <a:off x="3645079" y="3002156"/>
                <a:ext cx="239351"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30000</a:t>
                </a:r>
              </a:p>
            </p:txBody>
          </p:sp>
          <p:sp>
            <p:nvSpPr>
              <p:cNvPr id="74" name="TextBox 73">
                <a:extLst>
                  <a:ext uri="{FF2B5EF4-FFF2-40B4-BE49-F238E27FC236}">
                    <a16:creationId xmlns:a16="http://schemas.microsoft.com/office/drawing/2014/main" xmlns="" id="{2F48786C-97AC-45DE-8EF3-ADA7AA19B007}"/>
                  </a:ext>
                </a:extLst>
              </p:cNvPr>
              <p:cNvSpPr txBox="1"/>
              <p:nvPr/>
            </p:nvSpPr>
            <p:spPr>
              <a:xfrm rot="16200000">
                <a:off x="3645081" y="3626373"/>
                <a:ext cx="239350"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20000</a:t>
                </a:r>
              </a:p>
            </p:txBody>
          </p:sp>
          <p:sp>
            <p:nvSpPr>
              <p:cNvPr id="75" name="직사각형 74">
                <a:extLst>
                  <a:ext uri="{FF2B5EF4-FFF2-40B4-BE49-F238E27FC236}">
                    <a16:creationId xmlns:a16="http://schemas.microsoft.com/office/drawing/2014/main" xmlns="" id="{3ED93C74-E187-4D26-8646-1B5038096FF3}"/>
                  </a:ext>
                </a:extLst>
              </p:cNvPr>
              <p:cNvSpPr/>
              <p:nvPr/>
            </p:nvSpPr>
            <p:spPr>
              <a:xfrm>
                <a:off x="4409072" y="3045618"/>
                <a:ext cx="21600" cy="189279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cxnSp>
            <p:nvCxnSpPr>
              <p:cNvPr id="76" name="직선 연결선 75">
                <a:extLst>
                  <a:ext uri="{FF2B5EF4-FFF2-40B4-BE49-F238E27FC236}">
                    <a16:creationId xmlns:a16="http://schemas.microsoft.com/office/drawing/2014/main" xmlns="" id="{82E4BC8C-DC29-4F30-B3D4-0295B9AD01C4}"/>
                  </a:ext>
                </a:extLst>
              </p:cNvPr>
              <p:cNvCxnSpPr/>
              <p:nvPr/>
            </p:nvCxnSpPr>
            <p:spPr>
              <a:xfrm>
                <a:off x="4533426" y="2981325"/>
                <a:ext cx="0" cy="2022475"/>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77" name="TextBox 76">
                <a:extLst>
                  <a:ext uri="{FF2B5EF4-FFF2-40B4-BE49-F238E27FC236}">
                    <a16:creationId xmlns:a16="http://schemas.microsoft.com/office/drawing/2014/main" xmlns="" id="{3E632201-B2EA-4B0E-91C3-B5ECF61A8106}"/>
                  </a:ext>
                </a:extLst>
              </p:cNvPr>
              <p:cNvSpPr txBox="1"/>
              <p:nvPr/>
            </p:nvSpPr>
            <p:spPr>
              <a:xfrm rot="16200000">
                <a:off x="3645081" y="3313801"/>
                <a:ext cx="239350"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25000</a:t>
                </a:r>
              </a:p>
            </p:txBody>
          </p:sp>
          <p:sp>
            <p:nvSpPr>
              <p:cNvPr id="78" name="직사각형 77">
                <a:extLst>
                  <a:ext uri="{FF2B5EF4-FFF2-40B4-BE49-F238E27FC236}">
                    <a16:creationId xmlns:a16="http://schemas.microsoft.com/office/drawing/2014/main" xmlns="" id="{6F12C566-EF54-4810-9DE0-9907279A3EC0}"/>
                  </a:ext>
                </a:extLst>
              </p:cNvPr>
              <p:cNvSpPr/>
              <p:nvPr/>
            </p:nvSpPr>
            <p:spPr>
              <a:xfrm>
                <a:off x="4175888" y="4002108"/>
                <a:ext cx="21600" cy="93630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79" name="직사각형 78">
                <a:extLst>
                  <a:ext uri="{FF2B5EF4-FFF2-40B4-BE49-F238E27FC236}">
                    <a16:creationId xmlns:a16="http://schemas.microsoft.com/office/drawing/2014/main" xmlns="" id="{9432D6FD-9289-4C84-935D-083C4D9D2077}"/>
                  </a:ext>
                </a:extLst>
              </p:cNvPr>
              <p:cNvSpPr/>
              <p:nvPr/>
            </p:nvSpPr>
            <p:spPr>
              <a:xfrm>
                <a:off x="4875440" y="4005263"/>
                <a:ext cx="21600" cy="93314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80" name="직사각형 79">
                <a:extLst>
                  <a:ext uri="{FF2B5EF4-FFF2-40B4-BE49-F238E27FC236}">
                    <a16:creationId xmlns:a16="http://schemas.microsoft.com/office/drawing/2014/main" xmlns="" id="{9EC9F1C5-BCDA-489B-894B-426A787439A4}"/>
                  </a:ext>
                </a:extLst>
              </p:cNvPr>
              <p:cNvSpPr/>
              <p:nvPr/>
            </p:nvSpPr>
            <p:spPr>
              <a:xfrm>
                <a:off x="5108624" y="4743450"/>
                <a:ext cx="21600" cy="19496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81" name="직사각형 80">
                <a:extLst>
                  <a:ext uri="{FF2B5EF4-FFF2-40B4-BE49-F238E27FC236}">
                    <a16:creationId xmlns:a16="http://schemas.microsoft.com/office/drawing/2014/main" xmlns="" id="{43DE7E30-3AC9-4B03-AE17-C60E3588A62A}"/>
                  </a:ext>
                </a:extLst>
              </p:cNvPr>
              <p:cNvSpPr/>
              <p:nvPr/>
            </p:nvSpPr>
            <p:spPr>
              <a:xfrm>
                <a:off x="4642256" y="3064669"/>
                <a:ext cx="21600" cy="187374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grpSp>
        <p:grpSp>
          <p:nvGrpSpPr>
            <p:cNvPr id="97" name="그룹 96">
              <a:extLst>
                <a:ext uri="{FF2B5EF4-FFF2-40B4-BE49-F238E27FC236}">
                  <a16:creationId xmlns:a16="http://schemas.microsoft.com/office/drawing/2014/main" xmlns="" id="{3EB3DC0F-89D9-4661-91E7-B3220BEE9089}"/>
                </a:ext>
              </a:extLst>
            </p:cNvPr>
            <p:cNvGrpSpPr/>
            <p:nvPr/>
          </p:nvGrpSpPr>
          <p:grpSpPr>
            <a:xfrm>
              <a:off x="6892522" y="2240980"/>
              <a:ext cx="1741865" cy="2275087"/>
              <a:chOff x="6892522" y="2925051"/>
              <a:chExt cx="1741865" cy="2275087"/>
            </a:xfrm>
          </p:grpSpPr>
          <p:grpSp>
            <p:nvGrpSpPr>
              <p:cNvPr id="98" name="그룹 97">
                <a:extLst>
                  <a:ext uri="{FF2B5EF4-FFF2-40B4-BE49-F238E27FC236}">
                    <a16:creationId xmlns:a16="http://schemas.microsoft.com/office/drawing/2014/main" xmlns="" id="{BAF1F87A-A24B-4990-AB69-27457EDA0BF2}"/>
                  </a:ext>
                </a:extLst>
              </p:cNvPr>
              <p:cNvGrpSpPr/>
              <p:nvPr/>
            </p:nvGrpSpPr>
            <p:grpSpPr>
              <a:xfrm>
                <a:off x="7245041" y="3045618"/>
                <a:ext cx="70377" cy="1891135"/>
                <a:chOff x="2930798" y="3546389"/>
                <a:chExt cx="54000" cy="1451061"/>
              </a:xfrm>
            </p:grpSpPr>
            <p:cxnSp>
              <p:nvCxnSpPr>
                <p:cNvPr id="147" name="직선 연결선 146">
                  <a:extLst>
                    <a:ext uri="{FF2B5EF4-FFF2-40B4-BE49-F238E27FC236}">
                      <a16:creationId xmlns:a16="http://schemas.microsoft.com/office/drawing/2014/main" xmlns="" id="{EAB71CBE-4BC8-4BC5-BD94-FFA5C79BEE56}"/>
                    </a:ext>
                  </a:extLst>
                </p:cNvPr>
                <p:cNvCxnSpPr/>
                <p:nvPr/>
              </p:nvCxnSpPr>
              <p:spPr>
                <a:xfrm>
                  <a:off x="2982631" y="3546389"/>
                  <a:ext cx="0" cy="14510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xmlns="" id="{526755B5-71D1-4E93-A064-84426D47E2C5}"/>
                    </a:ext>
                  </a:extLst>
                </p:cNvPr>
                <p:cNvCxnSpPr/>
                <p:nvPr/>
              </p:nvCxnSpPr>
              <p:spPr>
                <a:xfrm>
                  <a:off x="2930798" y="354638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xmlns="" id="{E5B04FD2-1D5D-4462-83AE-8B60B25B7D95}"/>
                    </a:ext>
                  </a:extLst>
                </p:cNvPr>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xmlns="" id="{9F1E391E-3AC9-4F21-ACFF-F356901C2BC6}"/>
                    </a:ext>
                  </a:extLst>
                </p:cNvPr>
                <p:cNvCxnSpPr/>
                <p:nvPr/>
              </p:nvCxnSpPr>
              <p:spPr>
                <a:xfrm>
                  <a:off x="2930798" y="470723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xmlns="" id="{7D41C67D-DBD5-4980-BB2B-3461B98D69A4}"/>
                    </a:ext>
                  </a:extLst>
                </p:cNvPr>
                <p:cNvCxnSpPr/>
                <p:nvPr/>
              </p:nvCxnSpPr>
              <p:spPr>
                <a:xfrm>
                  <a:off x="2930798" y="441702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xmlns="" id="{779E729A-90AC-41FB-8AED-73346D8F26CD}"/>
                    </a:ext>
                  </a:extLst>
                </p:cNvPr>
                <p:cNvCxnSpPr/>
                <p:nvPr/>
              </p:nvCxnSpPr>
              <p:spPr>
                <a:xfrm>
                  <a:off x="2930798" y="412681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직선 연결선 152">
                  <a:extLst>
                    <a:ext uri="{FF2B5EF4-FFF2-40B4-BE49-F238E27FC236}">
                      <a16:creationId xmlns:a16="http://schemas.microsoft.com/office/drawing/2014/main" xmlns="" id="{D6484B59-6A43-4B63-BC31-2CCA4C278BAF}"/>
                    </a:ext>
                  </a:extLst>
                </p:cNvPr>
                <p:cNvCxnSpPr/>
                <p:nvPr/>
              </p:nvCxnSpPr>
              <p:spPr>
                <a:xfrm>
                  <a:off x="2930798" y="3836601"/>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99" name="TextBox 98">
                <a:extLst>
                  <a:ext uri="{FF2B5EF4-FFF2-40B4-BE49-F238E27FC236}">
                    <a16:creationId xmlns:a16="http://schemas.microsoft.com/office/drawing/2014/main" xmlns="" id="{7FA68464-7041-457D-9135-544A4F8356AF}"/>
                  </a:ext>
                </a:extLst>
              </p:cNvPr>
              <p:cNvSpPr txBox="1"/>
              <p:nvPr/>
            </p:nvSpPr>
            <p:spPr>
              <a:xfrm rot="16200000">
                <a:off x="7058820" y="3755067"/>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6000</a:t>
                </a:r>
              </a:p>
            </p:txBody>
          </p:sp>
          <p:sp>
            <p:nvSpPr>
              <p:cNvPr id="100" name="TextBox 99">
                <a:extLst>
                  <a:ext uri="{FF2B5EF4-FFF2-40B4-BE49-F238E27FC236}">
                    <a16:creationId xmlns:a16="http://schemas.microsoft.com/office/drawing/2014/main" xmlns="" id="{F0BDAFD6-D8DA-4371-90FA-8D068666EC1D}"/>
                  </a:ext>
                </a:extLst>
              </p:cNvPr>
              <p:cNvSpPr txBox="1"/>
              <p:nvPr/>
            </p:nvSpPr>
            <p:spPr>
              <a:xfrm rot="16200000">
                <a:off x="7058820" y="4131085"/>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4000</a:t>
                </a:r>
              </a:p>
            </p:txBody>
          </p:sp>
          <p:sp>
            <p:nvSpPr>
              <p:cNvPr id="101" name="TextBox 100">
                <a:extLst>
                  <a:ext uri="{FF2B5EF4-FFF2-40B4-BE49-F238E27FC236}">
                    <a16:creationId xmlns:a16="http://schemas.microsoft.com/office/drawing/2014/main" xmlns="" id="{7AF25776-C337-480A-BAAB-0FAC9122A688}"/>
                  </a:ext>
                </a:extLst>
              </p:cNvPr>
              <p:cNvSpPr txBox="1"/>
              <p:nvPr/>
            </p:nvSpPr>
            <p:spPr>
              <a:xfrm rot="16200000">
                <a:off x="7058820" y="4514042"/>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2000</a:t>
                </a:r>
              </a:p>
            </p:txBody>
          </p:sp>
          <p:sp>
            <p:nvSpPr>
              <p:cNvPr id="102" name="TextBox 101">
                <a:extLst>
                  <a:ext uri="{FF2B5EF4-FFF2-40B4-BE49-F238E27FC236}">
                    <a16:creationId xmlns:a16="http://schemas.microsoft.com/office/drawing/2014/main" xmlns="" id="{BEEE4140-CA87-4308-A3D6-E53FCB8520A6}"/>
                  </a:ext>
                </a:extLst>
              </p:cNvPr>
              <p:cNvSpPr txBox="1"/>
              <p:nvPr/>
            </p:nvSpPr>
            <p:spPr>
              <a:xfrm rot="16200000">
                <a:off x="7113869" y="4889748"/>
                <a:ext cx="138114"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0</a:t>
                </a:r>
              </a:p>
            </p:txBody>
          </p:sp>
          <p:sp>
            <p:nvSpPr>
              <p:cNvPr id="103" name="TextBox 102">
                <a:extLst>
                  <a:ext uri="{FF2B5EF4-FFF2-40B4-BE49-F238E27FC236}">
                    <a16:creationId xmlns:a16="http://schemas.microsoft.com/office/drawing/2014/main" xmlns="" id="{04BCC283-A68C-46A9-8EB3-2DF051490782}"/>
                  </a:ext>
                </a:extLst>
              </p:cNvPr>
              <p:cNvSpPr txBox="1"/>
              <p:nvPr/>
            </p:nvSpPr>
            <p:spPr>
              <a:xfrm rot="16200000">
                <a:off x="6621633" y="3917320"/>
                <a:ext cx="689508" cy="14773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1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sp>
            <p:nvSpPr>
              <p:cNvPr id="104" name="TextBox 103">
                <a:extLst>
                  <a:ext uri="{FF2B5EF4-FFF2-40B4-BE49-F238E27FC236}">
                    <a16:creationId xmlns:a16="http://schemas.microsoft.com/office/drawing/2014/main" xmlns="" id="{E0EBBF0D-3775-4463-8BE6-F806F4D7AE83}"/>
                  </a:ext>
                </a:extLst>
              </p:cNvPr>
              <p:cNvSpPr txBox="1"/>
              <p:nvPr/>
            </p:nvSpPr>
            <p:spPr>
              <a:xfrm>
                <a:off x="7280248" y="5106127"/>
                <a:ext cx="171764"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0.0</a:t>
                </a:r>
              </a:p>
            </p:txBody>
          </p:sp>
          <p:sp>
            <p:nvSpPr>
              <p:cNvPr id="105" name="TextBox 104">
                <a:extLst>
                  <a:ext uri="{FF2B5EF4-FFF2-40B4-BE49-F238E27FC236}">
                    <a16:creationId xmlns:a16="http://schemas.microsoft.com/office/drawing/2014/main" xmlns="" id="{1DCE0321-F5FA-43C1-BC76-37581E936D34}"/>
                  </a:ext>
                </a:extLst>
              </p:cNvPr>
              <p:cNvSpPr txBox="1"/>
              <p:nvPr/>
            </p:nvSpPr>
            <p:spPr>
              <a:xfrm>
                <a:off x="7511065" y="5106127"/>
                <a:ext cx="17680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0.2</a:t>
                </a:r>
              </a:p>
            </p:txBody>
          </p:sp>
          <p:sp>
            <p:nvSpPr>
              <p:cNvPr id="106" name="TextBox 105">
                <a:extLst>
                  <a:ext uri="{FF2B5EF4-FFF2-40B4-BE49-F238E27FC236}">
                    <a16:creationId xmlns:a16="http://schemas.microsoft.com/office/drawing/2014/main" xmlns="" id="{BAD4C235-5C07-48E1-983E-CF3436A5E878}"/>
                  </a:ext>
                </a:extLst>
              </p:cNvPr>
              <p:cNvSpPr txBox="1"/>
              <p:nvPr/>
            </p:nvSpPr>
            <p:spPr>
              <a:xfrm>
                <a:off x="8457565" y="5106127"/>
                <a:ext cx="176822" cy="94011"/>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107" name="TextBox 106">
                <a:extLst>
                  <a:ext uri="{FF2B5EF4-FFF2-40B4-BE49-F238E27FC236}">
                    <a16:creationId xmlns:a16="http://schemas.microsoft.com/office/drawing/2014/main" xmlns="" id="{F37FEFF5-BC5A-4B2C-A67C-07D67676E79F}"/>
                  </a:ext>
                </a:extLst>
              </p:cNvPr>
              <p:cNvSpPr txBox="1"/>
              <p:nvPr/>
            </p:nvSpPr>
            <p:spPr>
              <a:xfrm>
                <a:off x="8212943"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0.8</a:t>
                </a:r>
              </a:p>
            </p:txBody>
          </p:sp>
          <p:sp>
            <p:nvSpPr>
              <p:cNvPr id="108" name="TextBox 107">
                <a:extLst>
                  <a:ext uri="{FF2B5EF4-FFF2-40B4-BE49-F238E27FC236}">
                    <a16:creationId xmlns:a16="http://schemas.microsoft.com/office/drawing/2014/main" xmlns="" id="{44FBD3DE-8EA7-4AF4-9B8C-F18D71EBFD18}"/>
                  </a:ext>
                </a:extLst>
              </p:cNvPr>
              <p:cNvSpPr txBox="1"/>
              <p:nvPr/>
            </p:nvSpPr>
            <p:spPr>
              <a:xfrm>
                <a:off x="7982634"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0.6</a:t>
                </a:r>
              </a:p>
            </p:txBody>
          </p:sp>
          <p:sp>
            <p:nvSpPr>
              <p:cNvPr id="109" name="TextBox 108">
                <a:extLst>
                  <a:ext uri="{FF2B5EF4-FFF2-40B4-BE49-F238E27FC236}">
                    <a16:creationId xmlns:a16="http://schemas.microsoft.com/office/drawing/2014/main" xmlns="" id="{E6076EDD-F921-4414-B21A-786A7787C798}"/>
                  </a:ext>
                </a:extLst>
              </p:cNvPr>
              <p:cNvSpPr txBox="1"/>
              <p:nvPr/>
            </p:nvSpPr>
            <p:spPr>
              <a:xfrm>
                <a:off x="7751213"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0.4</a:t>
                </a:r>
              </a:p>
            </p:txBody>
          </p:sp>
          <p:sp>
            <p:nvSpPr>
              <p:cNvPr id="110" name="TextBox 109">
                <a:extLst>
                  <a:ext uri="{FF2B5EF4-FFF2-40B4-BE49-F238E27FC236}">
                    <a16:creationId xmlns:a16="http://schemas.microsoft.com/office/drawing/2014/main" xmlns="" id="{DB2EAEAD-44A0-48D8-8165-EBFC96AC2658}"/>
                  </a:ext>
                </a:extLst>
              </p:cNvPr>
              <p:cNvSpPr txBox="1"/>
              <p:nvPr/>
            </p:nvSpPr>
            <p:spPr>
              <a:xfrm rot="16200000">
                <a:off x="7058818" y="3002156"/>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10000</a:t>
                </a:r>
              </a:p>
            </p:txBody>
          </p:sp>
          <p:sp>
            <p:nvSpPr>
              <p:cNvPr id="111" name="TextBox 110">
                <a:extLst>
                  <a:ext uri="{FF2B5EF4-FFF2-40B4-BE49-F238E27FC236}">
                    <a16:creationId xmlns:a16="http://schemas.microsoft.com/office/drawing/2014/main" xmlns="" id="{F58C55FB-D03C-4C31-B24B-7275DAE61738}"/>
                  </a:ext>
                </a:extLst>
              </p:cNvPr>
              <p:cNvSpPr txBox="1"/>
              <p:nvPr/>
            </p:nvSpPr>
            <p:spPr>
              <a:xfrm rot="16200000">
                <a:off x="7058821" y="3375893"/>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8000</a:t>
                </a:r>
              </a:p>
            </p:txBody>
          </p:sp>
          <p:cxnSp>
            <p:nvCxnSpPr>
              <p:cNvPr id="112" name="직선 연결선 111">
                <a:extLst>
                  <a:ext uri="{FF2B5EF4-FFF2-40B4-BE49-F238E27FC236}">
                    <a16:creationId xmlns:a16="http://schemas.microsoft.com/office/drawing/2014/main" xmlns="" id="{8C740D05-974B-4749-8D25-8964AAB5F13A}"/>
                  </a:ext>
                </a:extLst>
              </p:cNvPr>
              <p:cNvCxnSpPr/>
              <p:nvPr/>
            </p:nvCxnSpPr>
            <p:spPr>
              <a:xfrm>
                <a:off x="7958373" y="2986108"/>
                <a:ext cx="0" cy="2022475"/>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3" name="그룹 112">
                <a:extLst>
                  <a:ext uri="{FF2B5EF4-FFF2-40B4-BE49-F238E27FC236}">
                    <a16:creationId xmlns:a16="http://schemas.microsoft.com/office/drawing/2014/main" xmlns="" id="{442690BF-07EA-4929-9EF9-790EC216119E}"/>
                  </a:ext>
                </a:extLst>
              </p:cNvPr>
              <p:cNvGrpSpPr/>
              <p:nvPr/>
            </p:nvGrpSpPr>
            <p:grpSpPr>
              <a:xfrm>
                <a:off x="7622386" y="3045618"/>
                <a:ext cx="656175" cy="1892793"/>
                <a:chOff x="7606511" y="3045618"/>
                <a:chExt cx="656175" cy="1892793"/>
              </a:xfrm>
            </p:grpSpPr>
            <p:sp>
              <p:nvSpPr>
                <p:cNvPr id="122" name="직사각형 121">
                  <a:extLst>
                    <a:ext uri="{FF2B5EF4-FFF2-40B4-BE49-F238E27FC236}">
                      <a16:creationId xmlns:a16="http://schemas.microsoft.com/office/drawing/2014/main" xmlns="" id="{BF6BB977-3252-425B-B926-91B063731102}"/>
                    </a:ext>
                  </a:extLst>
                </p:cNvPr>
                <p:cNvSpPr/>
                <p:nvPr/>
              </p:nvSpPr>
              <p:spPr>
                <a:xfrm>
                  <a:off x="7925603" y="3045618"/>
                  <a:ext cx="18000" cy="189279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3" name="직사각형 122">
                  <a:extLst>
                    <a:ext uri="{FF2B5EF4-FFF2-40B4-BE49-F238E27FC236}">
                      <a16:creationId xmlns:a16="http://schemas.microsoft.com/office/drawing/2014/main" xmlns="" id="{7B0B8D83-4850-47C9-8FCA-098ED6F157DE}"/>
                    </a:ext>
                  </a:extLst>
                </p:cNvPr>
                <p:cNvSpPr/>
                <p:nvPr/>
              </p:nvSpPr>
              <p:spPr>
                <a:xfrm>
                  <a:off x="8244686" y="4931211"/>
                  <a:ext cx="18000" cy="72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4" name="직사각형 123">
                  <a:extLst>
                    <a:ext uri="{FF2B5EF4-FFF2-40B4-BE49-F238E27FC236}">
                      <a16:creationId xmlns:a16="http://schemas.microsoft.com/office/drawing/2014/main" xmlns="" id="{0745FFC0-0489-47DD-B4E9-07557B251331}"/>
                    </a:ext>
                  </a:extLst>
                </p:cNvPr>
                <p:cNvSpPr/>
                <p:nvPr/>
              </p:nvSpPr>
              <p:spPr>
                <a:xfrm>
                  <a:off x="8218104" y="4924011"/>
                  <a:ext cx="18000" cy="144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5" name="직사각형 124">
                  <a:extLst>
                    <a:ext uri="{FF2B5EF4-FFF2-40B4-BE49-F238E27FC236}">
                      <a16:creationId xmlns:a16="http://schemas.microsoft.com/office/drawing/2014/main" xmlns="" id="{6F290B43-2BBA-42E2-899D-65C405DA94DD}"/>
                    </a:ext>
                  </a:extLst>
                </p:cNvPr>
                <p:cNvSpPr/>
                <p:nvPr/>
              </p:nvSpPr>
              <p:spPr>
                <a:xfrm>
                  <a:off x="7952194" y="3146496"/>
                  <a:ext cx="18000" cy="179191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6" name="직사각형 125">
                  <a:extLst>
                    <a:ext uri="{FF2B5EF4-FFF2-40B4-BE49-F238E27FC236}">
                      <a16:creationId xmlns:a16="http://schemas.microsoft.com/office/drawing/2014/main" xmlns="" id="{73158C0E-8F47-4B40-913E-07E581774BA6}"/>
                    </a:ext>
                  </a:extLst>
                </p:cNvPr>
                <p:cNvSpPr/>
                <p:nvPr/>
              </p:nvSpPr>
              <p:spPr>
                <a:xfrm>
                  <a:off x="7978785" y="3360807"/>
                  <a:ext cx="18000" cy="157760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7" name="직사각형 126">
                  <a:extLst>
                    <a:ext uri="{FF2B5EF4-FFF2-40B4-BE49-F238E27FC236}">
                      <a16:creationId xmlns:a16="http://schemas.microsoft.com/office/drawing/2014/main" xmlns="" id="{2858AC14-8E1D-4EC0-9BDB-0057C4D17261}"/>
                    </a:ext>
                  </a:extLst>
                </p:cNvPr>
                <p:cNvSpPr/>
                <p:nvPr/>
              </p:nvSpPr>
              <p:spPr>
                <a:xfrm>
                  <a:off x="8005376" y="3629025"/>
                  <a:ext cx="18000" cy="13093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8" name="직사각형 127">
                  <a:extLst>
                    <a:ext uri="{FF2B5EF4-FFF2-40B4-BE49-F238E27FC236}">
                      <a16:creationId xmlns:a16="http://schemas.microsoft.com/office/drawing/2014/main" xmlns="" id="{57D915FD-C039-4BF6-996F-B6C0AD78E3B2}"/>
                    </a:ext>
                  </a:extLst>
                </p:cNvPr>
                <p:cNvSpPr/>
                <p:nvPr/>
              </p:nvSpPr>
              <p:spPr>
                <a:xfrm>
                  <a:off x="8031967" y="3981449"/>
                  <a:ext cx="18000" cy="95696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9" name="직사각형 128">
                  <a:extLst>
                    <a:ext uri="{FF2B5EF4-FFF2-40B4-BE49-F238E27FC236}">
                      <a16:creationId xmlns:a16="http://schemas.microsoft.com/office/drawing/2014/main" xmlns="" id="{AD9F2C3A-3EF6-45D5-BC3F-6413BF75A60C}"/>
                    </a:ext>
                  </a:extLst>
                </p:cNvPr>
                <p:cNvSpPr/>
                <p:nvPr/>
              </p:nvSpPr>
              <p:spPr>
                <a:xfrm>
                  <a:off x="8058558" y="4277634"/>
                  <a:ext cx="18000" cy="66077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0" name="직사각형 129">
                  <a:extLst>
                    <a:ext uri="{FF2B5EF4-FFF2-40B4-BE49-F238E27FC236}">
                      <a16:creationId xmlns:a16="http://schemas.microsoft.com/office/drawing/2014/main" xmlns="" id="{8B5C7085-B563-45EB-8C86-DF2CA9ACB88C}"/>
                    </a:ext>
                  </a:extLst>
                </p:cNvPr>
                <p:cNvSpPr/>
                <p:nvPr/>
              </p:nvSpPr>
              <p:spPr>
                <a:xfrm>
                  <a:off x="8085149" y="4492624"/>
                  <a:ext cx="18000" cy="44578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1" name="직사각형 130">
                  <a:extLst>
                    <a:ext uri="{FF2B5EF4-FFF2-40B4-BE49-F238E27FC236}">
                      <a16:creationId xmlns:a16="http://schemas.microsoft.com/office/drawing/2014/main" xmlns="" id="{703F92BE-9C90-45C7-925C-09AA5CF9C3EA}"/>
                    </a:ext>
                  </a:extLst>
                </p:cNvPr>
                <p:cNvSpPr/>
                <p:nvPr/>
              </p:nvSpPr>
              <p:spPr>
                <a:xfrm>
                  <a:off x="8111740" y="4683125"/>
                  <a:ext cx="18000" cy="25528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2" name="직사각형 131">
                  <a:extLst>
                    <a:ext uri="{FF2B5EF4-FFF2-40B4-BE49-F238E27FC236}">
                      <a16:creationId xmlns:a16="http://schemas.microsoft.com/office/drawing/2014/main" xmlns="" id="{D713F87B-942C-4DA6-BDF1-99678A5F0540}"/>
                    </a:ext>
                  </a:extLst>
                </p:cNvPr>
                <p:cNvSpPr/>
                <p:nvPr/>
              </p:nvSpPr>
              <p:spPr>
                <a:xfrm>
                  <a:off x="8138331" y="4787899"/>
                  <a:ext cx="18000" cy="15050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3" name="직사각형 132">
                  <a:extLst>
                    <a:ext uri="{FF2B5EF4-FFF2-40B4-BE49-F238E27FC236}">
                      <a16:creationId xmlns:a16="http://schemas.microsoft.com/office/drawing/2014/main" xmlns="" id="{0BB4FA95-FF75-4DD4-A81C-6867E38C702B}"/>
                    </a:ext>
                  </a:extLst>
                </p:cNvPr>
                <p:cNvSpPr/>
                <p:nvPr/>
              </p:nvSpPr>
              <p:spPr>
                <a:xfrm>
                  <a:off x="8164922" y="4865283"/>
                  <a:ext cx="18000" cy="7312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4" name="직사각형 133">
                  <a:extLst>
                    <a:ext uri="{FF2B5EF4-FFF2-40B4-BE49-F238E27FC236}">
                      <a16:creationId xmlns:a16="http://schemas.microsoft.com/office/drawing/2014/main" xmlns="" id="{F40215CA-8DF9-4158-93D3-F1C97FF5F9B5}"/>
                    </a:ext>
                  </a:extLst>
                </p:cNvPr>
                <p:cNvSpPr/>
                <p:nvPr/>
              </p:nvSpPr>
              <p:spPr>
                <a:xfrm>
                  <a:off x="8191513" y="4902408"/>
                  <a:ext cx="18000"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5" name="직사각형 134">
                  <a:extLst>
                    <a:ext uri="{FF2B5EF4-FFF2-40B4-BE49-F238E27FC236}">
                      <a16:creationId xmlns:a16="http://schemas.microsoft.com/office/drawing/2014/main" xmlns="" id="{0687BFDA-9601-4469-8CF3-C81C3AFD9721}"/>
                    </a:ext>
                  </a:extLst>
                </p:cNvPr>
                <p:cNvSpPr/>
                <p:nvPr/>
              </p:nvSpPr>
              <p:spPr>
                <a:xfrm>
                  <a:off x="7899012" y="3165475"/>
                  <a:ext cx="18000" cy="177293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6" name="직사각형 135">
                  <a:extLst>
                    <a:ext uri="{FF2B5EF4-FFF2-40B4-BE49-F238E27FC236}">
                      <a16:creationId xmlns:a16="http://schemas.microsoft.com/office/drawing/2014/main" xmlns="" id="{F0713179-AE76-4FA3-B3B8-7256C3D01D8D}"/>
                    </a:ext>
                  </a:extLst>
                </p:cNvPr>
                <p:cNvSpPr/>
                <p:nvPr/>
              </p:nvSpPr>
              <p:spPr>
                <a:xfrm>
                  <a:off x="7872421" y="3360807"/>
                  <a:ext cx="18000" cy="157760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7" name="직사각형 136">
                  <a:extLst>
                    <a:ext uri="{FF2B5EF4-FFF2-40B4-BE49-F238E27FC236}">
                      <a16:creationId xmlns:a16="http://schemas.microsoft.com/office/drawing/2014/main" xmlns="" id="{D55C264B-36CF-4633-89AA-7FD7816E44FF}"/>
                    </a:ext>
                  </a:extLst>
                </p:cNvPr>
                <p:cNvSpPr/>
                <p:nvPr/>
              </p:nvSpPr>
              <p:spPr>
                <a:xfrm>
                  <a:off x="7845830" y="3646431"/>
                  <a:ext cx="18000" cy="129198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8" name="직사각형 137">
                  <a:extLst>
                    <a:ext uri="{FF2B5EF4-FFF2-40B4-BE49-F238E27FC236}">
                      <a16:creationId xmlns:a16="http://schemas.microsoft.com/office/drawing/2014/main" xmlns="" id="{47140A04-2452-4D31-8958-5F41F89E7841}"/>
                    </a:ext>
                  </a:extLst>
                </p:cNvPr>
                <p:cNvSpPr/>
                <p:nvPr/>
              </p:nvSpPr>
              <p:spPr>
                <a:xfrm>
                  <a:off x="7819239" y="3949699"/>
                  <a:ext cx="18000" cy="98871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9" name="직사각형 138">
                  <a:extLst>
                    <a:ext uri="{FF2B5EF4-FFF2-40B4-BE49-F238E27FC236}">
                      <a16:creationId xmlns:a16="http://schemas.microsoft.com/office/drawing/2014/main" xmlns="" id="{894185CD-51AD-4BF1-AD87-9EA6ED4A6C84}"/>
                    </a:ext>
                  </a:extLst>
                </p:cNvPr>
                <p:cNvSpPr/>
                <p:nvPr/>
              </p:nvSpPr>
              <p:spPr>
                <a:xfrm>
                  <a:off x="7792648" y="4238625"/>
                  <a:ext cx="18000" cy="69978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0" name="직사각형 139">
                  <a:extLst>
                    <a:ext uri="{FF2B5EF4-FFF2-40B4-BE49-F238E27FC236}">
                      <a16:creationId xmlns:a16="http://schemas.microsoft.com/office/drawing/2014/main" xmlns="" id="{16324817-05D0-4F8C-B9F5-61387AFDE30A}"/>
                    </a:ext>
                  </a:extLst>
                </p:cNvPr>
                <p:cNvSpPr/>
                <p:nvPr/>
              </p:nvSpPr>
              <p:spPr>
                <a:xfrm>
                  <a:off x="7766057" y="4492624"/>
                  <a:ext cx="18000" cy="44578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1" name="직사각형 140">
                  <a:extLst>
                    <a:ext uri="{FF2B5EF4-FFF2-40B4-BE49-F238E27FC236}">
                      <a16:creationId xmlns:a16="http://schemas.microsoft.com/office/drawing/2014/main" xmlns="" id="{813B6322-B3F1-4209-831E-FDE365F130AA}"/>
                    </a:ext>
                  </a:extLst>
                </p:cNvPr>
                <p:cNvSpPr/>
                <p:nvPr/>
              </p:nvSpPr>
              <p:spPr>
                <a:xfrm>
                  <a:off x="7739466" y="4674394"/>
                  <a:ext cx="18000" cy="26401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2" name="직사각형 141">
                  <a:extLst>
                    <a:ext uri="{FF2B5EF4-FFF2-40B4-BE49-F238E27FC236}">
                      <a16:creationId xmlns:a16="http://schemas.microsoft.com/office/drawing/2014/main" xmlns="" id="{78B65C39-52A9-4F4C-AB22-FB31D7CBEE13}"/>
                    </a:ext>
                  </a:extLst>
                </p:cNvPr>
                <p:cNvSpPr/>
                <p:nvPr/>
              </p:nvSpPr>
              <p:spPr>
                <a:xfrm>
                  <a:off x="7712875" y="4787899"/>
                  <a:ext cx="18000" cy="15050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3" name="직사각형 142">
                  <a:extLst>
                    <a:ext uri="{FF2B5EF4-FFF2-40B4-BE49-F238E27FC236}">
                      <a16:creationId xmlns:a16="http://schemas.microsoft.com/office/drawing/2014/main" xmlns="" id="{A89F5F9D-77B7-4E41-B6A8-7516CAC5CD73}"/>
                    </a:ext>
                  </a:extLst>
                </p:cNvPr>
                <p:cNvSpPr/>
                <p:nvPr/>
              </p:nvSpPr>
              <p:spPr>
                <a:xfrm>
                  <a:off x="7686284" y="4865283"/>
                  <a:ext cx="18000" cy="7312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4" name="직사각형 143">
                  <a:extLst>
                    <a:ext uri="{FF2B5EF4-FFF2-40B4-BE49-F238E27FC236}">
                      <a16:creationId xmlns:a16="http://schemas.microsoft.com/office/drawing/2014/main" xmlns="" id="{73312980-48E3-4B8C-B7A4-30F48A179719}"/>
                    </a:ext>
                  </a:extLst>
                </p:cNvPr>
                <p:cNvSpPr/>
                <p:nvPr/>
              </p:nvSpPr>
              <p:spPr>
                <a:xfrm>
                  <a:off x="7659693" y="4902408"/>
                  <a:ext cx="18000"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5" name="직사각형 144">
                  <a:extLst>
                    <a:ext uri="{FF2B5EF4-FFF2-40B4-BE49-F238E27FC236}">
                      <a16:creationId xmlns:a16="http://schemas.microsoft.com/office/drawing/2014/main" xmlns="" id="{426BFCC4-909F-4EE9-B52A-D2185638F413}"/>
                    </a:ext>
                  </a:extLst>
                </p:cNvPr>
                <p:cNvSpPr/>
                <p:nvPr/>
              </p:nvSpPr>
              <p:spPr>
                <a:xfrm>
                  <a:off x="7633102" y="4924011"/>
                  <a:ext cx="18000" cy="144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6" name="직사각형 145">
                  <a:extLst>
                    <a:ext uri="{FF2B5EF4-FFF2-40B4-BE49-F238E27FC236}">
                      <a16:creationId xmlns:a16="http://schemas.microsoft.com/office/drawing/2014/main" xmlns="" id="{5B2A760D-C238-4A74-AA87-967C54E4170B}"/>
                    </a:ext>
                  </a:extLst>
                </p:cNvPr>
                <p:cNvSpPr/>
                <p:nvPr/>
              </p:nvSpPr>
              <p:spPr>
                <a:xfrm>
                  <a:off x="7606511" y="4931211"/>
                  <a:ext cx="18000" cy="72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grpSp>
          <p:grpSp>
            <p:nvGrpSpPr>
              <p:cNvPr id="114" name="그룹 113">
                <a:extLst>
                  <a:ext uri="{FF2B5EF4-FFF2-40B4-BE49-F238E27FC236}">
                    <a16:creationId xmlns:a16="http://schemas.microsoft.com/office/drawing/2014/main" xmlns="" id="{51E251A4-6561-4FB4-BE7C-E71EDD4E8604}"/>
                  </a:ext>
                </a:extLst>
              </p:cNvPr>
              <p:cNvGrpSpPr/>
              <p:nvPr/>
            </p:nvGrpSpPr>
            <p:grpSpPr>
              <a:xfrm rot="16200000">
                <a:off x="7916410" y="4448739"/>
                <a:ext cx="70377" cy="1182051"/>
                <a:chOff x="2930798" y="3635375"/>
                <a:chExt cx="54000" cy="906983"/>
              </a:xfrm>
            </p:grpSpPr>
            <p:cxnSp>
              <p:nvCxnSpPr>
                <p:cNvPr id="115" name="직선 연결선 114">
                  <a:extLst>
                    <a:ext uri="{FF2B5EF4-FFF2-40B4-BE49-F238E27FC236}">
                      <a16:creationId xmlns:a16="http://schemas.microsoft.com/office/drawing/2014/main" xmlns="" id="{AC585AC7-5EBE-4392-9D88-9B004CAD63A5}"/>
                    </a:ext>
                  </a:extLst>
                </p:cNvPr>
                <p:cNvCxnSpPr/>
                <p:nvPr/>
              </p:nvCxnSpPr>
              <p:spPr>
                <a:xfrm rot="5400000">
                  <a:off x="2529693" y="4088867"/>
                  <a:ext cx="9069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xmlns="" id="{5ADD7009-6205-4C55-8743-EDBF9C059119}"/>
                    </a:ext>
                  </a:extLst>
                </p:cNvPr>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xmlns="" id="{B6EED9B4-DEE5-4DAF-B1F5-38BF8C602FFB}"/>
                    </a:ext>
                  </a:extLst>
                </p:cNvPr>
                <p:cNvCxnSpPr/>
                <p:nvPr/>
              </p:nvCxnSpPr>
              <p:spPr>
                <a:xfrm>
                  <a:off x="2930798" y="454235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xmlns="" id="{852A9B98-41B3-43FE-B261-12C50EC418B5}"/>
                    </a:ext>
                  </a:extLst>
                </p:cNvPr>
                <p:cNvCxnSpPr/>
                <p:nvPr/>
              </p:nvCxnSpPr>
              <p:spPr>
                <a:xfrm>
                  <a:off x="2930798" y="381867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xmlns="" id="{C4FE6BB6-09E1-4D44-BAEF-D61CBD32E523}"/>
                    </a:ext>
                  </a:extLst>
                </p:cNvPr>
                <p:cNvCxnSpPr/>
                <p:nvPr/>
              </p:nvCxnSpPr>
              <p:spPr>
                <a:xfrm>
                  <a:off x="2930798" y="399959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xmlns="" id="{FBC2A11C-7FF8-4E01-BE67-2CB857FBDB33}"/>
                    </a:ext>
                  </a:extLst>
                </p:cNvPr>
                <p:cNvCxnSpPr/>
                <p:nvPr/>
              </p:nvCxnSpPr>
              <p:spPr>
                <a:xfrm>
                  <a:off x="2930798" y="418051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xmlns="" id="{22A60804-8E97-4948-8643-AA8AA2203091}"/>
                    </a:ext>
                  </a:extLst>
                </p:cNvPr>
                <p:cNvCxnSpPr/>
                <p:nvPr/>
              </p:nvCxnSpPr>
              <p:spPr>
                <a:xfrm>
                  <a:off x="2930798" y="436143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4" name="그룹 153">
              <a:extLst>
                <a:ext uri="{FF2B5EF4-FFF2-40B4-BE49-F238E27FC236}">
                  <a16:creationId xmlns:a16="http://schemas.microsoft.com/office/drawing/2014/main" xmlns="" id="{85EF796B-0CA4-48E4-8145-DEA8D8DD7655}"/>
                </a:ext>
              </a:extLst>
            </p:cNvPr>
            <p:cNvGrpSpPr/>
            <p:nvPr/>
          </p:nvGrpSpPr>
          <p:grpSpPr>
            <a:xfrm>
              <a:off x="4967549" y="2240980"/>
              <a:ext cx="1741865" cy="2275086"/>
              <a:chOff x="4967549" y="2925051"/>
              <a:chExt cx="1741865" cy="2275086"/>
            </a:xfrm>
          </p:grpSpPr>
          <p:grpSp>
            <p:nvGrpSpPr>
              <p:cNvPr id="155" name="그룹 154">
                <a:extLst>
                  <a:ext uri="{FF2B5EF4-FFF2-40B4-BE49-F238E27FC236}">
                    <a16:creationId xmlns:a16="http://schemas.microsoft.com/office/drawing/2014/main" xmlns="" id="{48D1D5C6-2B5D-41D1-9A0E-9B25E4C54159}"/>
                  </a:ext>
                </a:extLst>
              </p:cNvPr>
              <p:cNvGrpSpPr/>
              <p:nvPr/>
            </p:nvGrpSpPr>
            <p:grpSpPr>
              <a:xfrm>
                <a:off x="5320068" y="3045618"/>
                <a:ext cx="70377" cy="1891135"/>
                <a:chOff x="2930798" y="3546389"/>
                <a:chExt cx="54000" cy="1451061"/>
              </a:xfrm>
            </p:grpSpPr>
            <p:cxnSp>
              <p:nvCxnSpPr>
                <p:cNvPr id="189" name="직선 연결선 188">
                  <a:extLst>
                    <a:ext uri="{FF2B5EF4-FFF2-40B4-BE49-F238E27FC236}">
                      <a16:creationId xmlns:a16="http://schemas.microsoft.com/office/drawing/2014/main" xmlns="" id="{6CD445EC-A63C-40D4-9C1A-AB1E348E6674}"/>
                    </a:ext>
                  </a:extLst>
                </p:cNvPr>
                <p:cNvCxnSpPr/>
                <p:nvPr/>
              </p:nvCxnSpPr>
              <p:spPr>
                <a:xfrm>
                  <a:off x="2982631" y="3546389"/>
                  <a:ext cx="0" cy="14510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xmlns="" id="{E459BCF9-D230-4749-97F5-D9471E3A4B68}"/>
                    </a:ext>
                  </a:extLst>
                </p:cNvPr>
                <p:cNvCxnSpPr/>
                <p:nvPr/>
              </p:nvCxnSpPr>
              <p:spPr>
                <a:xfrm>
                  <a:off x="2930798" y="354638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xmlns="" id="{5D13E068-8CBD-42C9-922E-3F6012381BA1}"/>
                    </a:ext>
                  </a:extLst>
                </p:cNvPr>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xmlns="" id="{F44E4D51-0D2A-42F2-B744-E6C537F3E866}"/>
                    </a:ext>
                  </a:extLst>
                </p:cNvPr>
                <p:cNvCxnSpPr/>
                <p:nvPr/>
              </p:nvCxnSpPr>
              <p:spPr>
                <a:xfrm>
                  <a:off x="2930798" y="470723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xmlns="" id="{B1EFE121-BA4F-4C23-97EA-0531192A58A5}"/>
                    </a:ext>
                  </a:extLst>
                </p:cNvPr>
                <p:cNvCxnSpPr/>
                <p:nvPr/>
              </p:nvCxnSpPr>
              <p:spPr>
                <a:xfrm>
                  <a:off x="2930798" y="441702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4" name="직선 연결선 193">
                  <a:extLst>
                    <a:ext uri="{FF2B5EF4-FFF2-40B4-BE49-F238E27FC236}">
                      <a16:creationId xmlns:a16="http://schemas.microsoft.com/office/drawing/2014/main" xmlns="" id="{8095C6C9-BA6E-480F-9AEE-7599DDF92114}"/>
                    </a:ext>
                  </a:extLst>
                </p:cNvPr>
                <p:cNvCxnSpPr/>
                <p:nvPr/>
              </p:nvCxnSpPr>
              <p:spPr>
                <a:xfrm>
                  <a:off x="2930798" y="412681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xmlns="" id="{BE707D02-D32D-4849-8D57-58469A109D3D}"/>
                    </a:ext>
                  </a:extLst>
                </p:cNvPr>
                <p:cNvCxnSpPr/>
                <p:nvPr/>
              </p:nvCxnSpPr>
              <p:spPr>
                <a:xfrm>
                  <a:off x="2930798" y="3836601"/>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6" name="TextBox 155">
                <a:extLst>
                  <a:ext uri="{FF2B5EF4-FFF2-40B4-BE49-F238E27FC236}">
                    <a16:creationId xmlns:a16="http://schemas.microsoft.com/office/drawing/2014/main" xmlns="" id="{048AB94A-B91B-49EA-BE53-36B5B6794447}"/>
                  </a:ext>
                </a:extLst>
              </p:cNvPr>
              <p:cNvSpPr txBox="1"/>
              <p:nvPr/>
            </p:nvSpPr>
            <p:spPr>
              <a:xfrm rot="16200000">
                <a:off x="5133846" y="3755065"/>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15000</a:t>
                </a:r>
              </a:p>
            </p:txBody>
          </p:sp>
          <p:sp>
            <p:nvSpPr>
              <p:cNvPr id="157" name="TextBox 156">
                <a:extLst>
                  <a:ext uri="{FF2B5EF4-FFF2-40B4-BE49-F238E27FC236}">
                    <a16:creationId xmlns:a16="http://schemas.microsoft.com/office/drawing/2014/main" xmlns="" id="{A15F5E07-BBB1-4FE9-B24E-3AC70FA32B65}"/>
                  </a:ext>
                </a:extLst>
              </p:cNvPr>
              <p:cNvSpPr txBox="1"/>
              <p:nvPr/>
            </p:nvSpPr>
            <p:spPr>
              <a:xfrm rot="16200000">
                <a:off x="5133846" y="4131085"/>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10000</a:t>
                </a:r>
              </a:p>
            </p:txBody>
          </p:sp>
          <p:sp>
            <p:nvSpPr>
              <p:cNvPr id="158" name="TextBox 157">
                <a:extLst>
                  <a:ext uri="{FF2B5EF4-FFF2-40B4-BE49-F238E27FC236}">
                    <a16:creationId xmlns:a16="http://schemas.microsoft.com/office/drawing/2014/main" xmlns="" id="{E7871D67-D44F-4DC3-A82A-F1BF6D269F24}"/>
                  </a:ext>
                </a:extLst>
              </p:cNvPr>
              <p:cNvSpPr txBox="1"/>
              <p:nvPr/>
            </p:nvSpPr>
            <p:spPr>
              <a:xfrm rot="16200000">
                <a:off x="5133847" y="4514040"/>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5000</a:t>
                </a:r>
              </a:p>
            </p:txBody>
          </p:sp>
          <p:sp>
            <p:nvSpPr>
              <p:cNvPr id="159" name="TextBox 158">
                <a:extLst>
                  <a:ext uri="{FF2B5EF4-FFF2-40B4-BE49-F238E27FC236}">
                    <a16:creationId xmlns:a16="http://schemas.microsoft.com/office/drawing/2014/main" xmlns="" id="{09791520-03CC-434A-9DFC-F9D18FE015AE}"/>
                  </a:ext>
                </a:extLst>
              </p:cNvPr>
              <p:cNvSpPr txBox="1"/>
              <p:nvPr/>
            </p:nvSpPr>
            <p:spPr>
              <a:xfrm rot="16200000">
                <a:off x="5188896" y="4889748"/>
                <a:ext cx="138114"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0</a:t>
                </a:r>
              </a:p>
            </p:txBody>
          </p:sp>
          <p:sp>
            <p:nvSpPr>
              <p:cNvPr id="160" name="TextBox 159">
                <a:extLst>
                  <a:ext uri="{FF2B5EF4-FFF2-40B4-BE49-F238E27FC236}">
                    <a16:creationId xmlns:a16="http://schemas.microsoft.com/office/drawing/2014/main" xmlns="" id="{23ABFE44-A723-41DB-B6F0-F4A284A59085}"/>
                  </a:ext>
                </a:extLst>
              </p:cNvPr>
              <p:cNvSpPr txBox="1"/>
              <p:nvPr/>
            </p:nvSpPr>
            <p:spPr>
              <a:xfrm rot="16200000">
                <a:off x="4696660" y="3917320"/>
                <a:ext cx="689508" cy="14773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1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sp>
            <p:nvSpPr>
              <p:cNvPr id="161" name="직사각형 160">
                <a:extLst>
                  <a:ext uri="{FF2B5EF4-FFF2-40B4-BE49-F238E27FC236}">
                    <a16:creationId xmlns:a16="http://schemas.microsoft.com/office/drawing/2014/main" xmlns="" id="{C8FDC25D-3CB6-4F71-AF25-ADBC2E8258C2}"/>
                  </a:ext>
                </a:extLst>
              </p:cNvPr>
              <p:cNvSpPr/>
              <p:nvPr/>
            </p:nvSpPr>
            <p:spPr>
              <a:xfrm>
                <a:off x="5435903" y="4927611"/>
                <a:ext cx="21600" cy="108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62" name="TextBox 161">
                <a:extLst>
                  <a:ext uri="{FF2B5EF4-FFF2-40B4-BE49-F238E27FC236}">
                    <a16:creationId xmlns:a16="http://schemas.microsoft.com/office/drawing/2014/main" xmlns="" id="{CC877586-B80A-4D27-B8FD-80B031175CD9}"/>
                  </a:ext>
                </a:extLst>
              </p:cNvPr>
              <p:cNvSpPr txBox="1"/>
              <p:nvPr/>
            </p:nvSpPr>
            <p:spPr>
              <a:xfrm rot="16200000">
                <a:off x="5133845" y="3002156"/>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25000</a:t>
                </a:r>
              </a:p>
            </p:txBody>
          </p:sp>
          <p:sp>
            <p:nvSpPr>
              <p:cNvPr id="163" name="TextBox 162">
                <a:extLst>
                  <a:ext uri="{FF2B5EF4-FFF2-40B4-BE49-F238E27FC236}">
                    <a16:creationId xmlns:a16="http://schemas.microsoft.com/office/drawing/2014/main" xmlns="" id="{678E96BF-6038-4CCC-8B49-E18441FB3986}"/>
                  </a:ext>
                </a:extLst>
              </p:cNvPr>
              <p:cNvSpPr txBox="1"/>
              <p:nvPr/>
            </p:nvSpPr>
            <p:spPr>
              <a:xfrm rot="16200000">
                <a:off x="5133847" y="3375892"/>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sz="700" dirty="0"/>
                  <a:t>20000</a:t>
                </a:r>
              </a:p>
            </p:txBody>
          </p:sp>
          <p:sp>
            <p:nvSpPr>
              <p:cNvPr id="164" name="직사각형 163">
                <a:extLst>
                  <a:ext uri="{FF2B5EF4-FFF2-40B4-BE49-F238E27FC236}">
                    <a16:creationId xmlns:a16="http://schemas.microsoft.com/office/drawing/2014/main" xmlns="" id="{3E18DD62-ECFA-4C7A-8486-B49DF885B85C}"/>
                  </a:ext>
                </a:extLst>
              </p:cNvPr>
              <p:cNvSpPr/>
              <p:nvPr/>
            </p:nvSpPr>
            <p:spPr>
              <a:xfrm>
                <a:off x="6015943" y="3045618"/>
                <a:ext cx="21600" cy="189279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cxnSp>
            <p:nvCxnSpPr>
              <p:cNvPr id="165" name="직선 연결선 164">
                <a:extLst>
                  <a:ext uri="{FF2B5EF4-FFF2-40B4-BE49-F238E27FC236}">
                    <a16:creationId xmlns:a16="http://schemas.microsoft.com/office/drawing/2014/main" xmlns="" id="{1C0EC22E-9FDC-47CB-9AAB-543EEA263AA7}"/>
                  </a:ext>
                </a:extLst>
              </p:cNvPr>
              <p:cNvCxnSpPr/>
              <p:nvPr/>
            </p:nvCxnSpPr>
            <p:spPr>
              <a:xfrm>
                <a:off x="6040913" y="2986108"/>
                <a:ext cx="0" cy="2022475"/>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6" name="직사각형 165">
                <a:extLst>
                  <a:ext uri="{FF2B5EF4-FFF2-40B4-BE49-F238E27FC236}">
                    <a16:creationId xmlns:a16="http://schemas.microsoft.com/office/drawing/2014/main" xmlns="" id="{48256ADB-E31D-46B8-B7F9-2BC903BDEC6A}"/>
                  </a:ext>
                </a:extLst>
              </p:cNvPr>
              <p:cNvSpPr/>
              <p:nvPr/>
            </p:nvSpPr>
            <p:spPr>
              <a:xfrm>
                <a:off x="5783927" y="4043363"/>
                <a:ext cx="21600" cy="89504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67" name="직사각형 166">
                <a:extLst>
                  <a:ext uri="{FF2B5EF4-FFF2-40B4-BE49-F238E27FC236}">
                    <a16:creationId xmlns:a16="http://schemas.microsoft.com/office/drawing/2014/main" xmlns="" id="{6ECA09E8-4CD0-4776-B2A9-65D326975E51}"/>
                  </a:ext>
                </a:extLst>
              </p:cNvPr>
              <p:cNvSpPr/>
              <p:nvPr/>
            </p:nvSpPr>
            <p:spPr>
              <a:xfrm>
                <a:off x="6363967" y="4601463"/>
                <a:ext cx="21600" cy="33694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68" name="직사각형 167">
                <a:extLst>
                  <a:ext uri="{FF2B5EF4-FFF2-40B4-BE49-F238E27FC236}">
                    <a16:creationId xmlns:a16="http://schemas.microsoft.com/office/drawing/2014/main" xmlns="" id="{37764DFB-52DE-4CAD-955E-214579FE0360}"/>
                  </a:ext>
                </a:extLst>
              </p:cNvPr>
              <p:cNvSpPr/>
              <p:nvPr/>
            </p:nvSpPr>
            <p:spPr>
              <a:xfrm>
                <a:off x="6131951" y="3376613"/>
                <a:ext cx="21600" cy="156179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69" name="직사각형 168">
                <a:extLst>
                  <a:ext uri="{FF2B5EF4-FFF2-40B4-BE49-F238E27FC236}">
                    <a16:creationId xmlns:a16="http://schemas.microsoft.com/office/drawing/2014/main" xmlns="" id="{25604D7A-539A-4EC8-A149-881843A56BA8}"/>
                  </a:ext>
                </a:extLst>
              </p:cNvPr>
              <p:cNvSpPr/>
              <p:nvPr/>
            </p:nvSpPr>
            <p:spPr>
              <a:xfrm>
                <a:off x="5551911" y="4869656"/>
                <a:ext cx="21600" cy="6875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70" name="직사각형 169">
                <a:extLst>
                  <a:ext uri="{FF2B5EF4-FFF2-40B4-BE49-F238E27FC236}">
                    <a16:creationId xmlns:a16="http://schemas.microsoft.com/office/drawing/2014/main" xmlns="" id="{197E3B68-EC91-45CC-B32E-5C6B0C6B8C7A}"/>
                  </a:ext>
                </a:extLst>
              </p:cNvPr>
              <p:cNvSpPr/>
              <p:nvPr/>
            </p:nvSpPr>
            <p:spPr>
              <a:xfrm>
                <a:off x="6595981" y="4927611"/>
                <a:ext cx="21600" cy="108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71" name="직사각형 170">
                <a:extLst>
                  <a:ext uri="{FF2B5EF4-FFF2-40B4-BE49-F238E27FC236}">
                    <a16:creationId xmlns:a16="http://schemas.microsoft.com/office/drawing/2014/main" xmlns="" id="{E88DCDE9-B67A-412D-B886-A24DE0DE4007}"/>
                  </a:ext>
                </a:extLst>
              </p:cNvPr>
              <p:cNvSpPr/>
              <p:nvPr/>
            </p:nvSpPr>
            <p:spPr>
              <a:xfrm>
                <a:off x="6479975" y="4869656"/>
                <a:ext cx="21600" cy="6875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72" name="직사각형 171">
                <a:extLst>
                  <a:ext uri="{FF2B5EF4-FFF2-40B4-BE49-F238E27FC236}">
                    <a16:creationId xmlns:a16="http://schemas.microsoft.com/office/drawing/2014/main" xmlns="" id="{C50D7DD9-40B3-473F-A8D3-01EE626CE55B}"/>
                  </a:ext>
                </a:extLst>
              </p:cNvPr>
              <p:cNvSpPr/>
              <p:nvPr/>
            </p:nvSpPr>
            <p:spPr>
              <a:xfrm>
                <a:off x="6247959" y="4040715"/>
                <a:ext cx="21600" cy="89769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73" name="직사각형 172">
                <a:extLst>
                  <a:ext uri="{FF2B5EF4-FFF2-40B4-BE49-F238E27FC236}">
                    <a16:creationId xmlns:a16="http://schemas.microsoft.com/office/drawing/2014/main" xmlns="" id="{0C7219FE-4187-4248-A340-B44676A3756A}"/>
                  </a:ext>
                </a:extLst>
              </p:cNvPr>
              <p:cNvSpPr/>
              <p:nvPr/>
            </p:nvSpPr>
            <p:spPr>
              <a:xfrm>
                <a:off x="5899935" y="3376613"/>
                <a:ext cx="21600" cy="156179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74" name="직사각형 173">
                <a:extLst>
                  <a:ext uri="{FF2B5EF4-FFF2-40B4-BE49-F238E27FC236}">
                    <a16:creationId xmlns:a16="http://schemas.microsoft.com/office/drawing/2014/main" xmlns="" id="{E582599A-E6EE-4AB1-8032-7E6D35F57B8A}"/>
                  </a:ext>
                </a:extLst>
              </p:cNvPr>
              <p:cNvSpPr/>
              <p:nvPr/>
            </p:nvSpPr>
            <p:spPr>
              <a:xfrm>
                <a:off x="5667919" y="4614863"/>
                <a:ext cx="21600" cy="32354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grpSp>
            <p:nvGrpSpPr>
              <p:cNvPr id="175" name="그룹 174">
                <a:extLst>
                  <a:ext uri="{FF2B5EF4-FFF2-40B4-BE49-F238E27FC236}">
                    <a16:creationId xmlns:a16="http://schemas.microsoft.com/office/drawing/2014/main" xmlns="" id="{769B08F6-3B91-4C60-BE7E-E3BB466E3AFB}"/>
                  </a:ext>
                </a:extLst>
              </p:cNvPr>
              <p:cNvGrpSpPr/>
              <p:nvPr/>
            </p:nvGrpSpPr>
            <p:grpSpPr>
              <a:xfrm rot="16200000">
                <a:off x="5991437" y="4448739"/>
                <a:ext cx="70377" cy="1182051"/>
                <a:chOff x="2930798" y="3635375"/>
                <a:chExt cx="54000" cy="906983"/>
              </a:xfrm>
            </p:grpSpPr>
            <p:cxnSp>
              <p:nvCxnSpPr>
                <p:cNvPr id="182" name="직선 연결선 181">
                  <a:extLst>
                    <a:ext uri="{FF2B5EF4-FFF2-40B4-BE49-F238E27FC236}">
                      <a16:creationId xmlns:a16="http://schemas.microsoft.com/office/drawing/2014/main" xmlns="" id="{2BB38D18-B86F-424C-A4C5-9468ACB5C460}"/>
                    </a:ext>
                  </a:extLst>
                </p:cNvPr>
                <p:cNvCxnSpPr/>
                <p:nvPr/>
              </p:nvCxnSpPr>
              <p:spPr>
                <a:xfrm rot="5400000">
                  <a:off x="2529693" y="4088867"/>
                  <a:ext cx="9069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3" name="직선 연결선 182">
                  <a:extLst>
                    <a:ext uri="{FF2B5EF4-FFF2-40B4-BE49-F238E27FC236}">
                      <a16:creationId xmlns:a16="http://schemas.microsoft.com/office/drawing/2014/main" xmlns="" id="{DD9F7CB0-9B92-4CCF-BC28-6680E270FB9F}"/>
                    </a:ext>
                  </a:extLst>
                </p:cNvPr>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4" name="직선 연결선 183">
                  <a:extLst>
                    <a:ext uri="{FF2B5EF4-FFF2-40B4-BE49-F238E27FC236}">
                      <a16:creationId xmlns:a16="http://schemas.microsoft.com/office/drawing/2014/main" xmlns="" id="{5032CC01-DB2B-465F-9772-4490BD9108D1}"/>
                    </a:ext>
                  </a:extLst>
                </p:cNvPr>
                <p:cNvCxnSpPr/>
                <p:nvPr/>
              </p:nvCxnSpPr>
              <p:spPr>
                <a:xfrm>
                  <a:off x="2930798" y="454235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xmlns="" id="{DABF5AEB-673B-44EA-9248-712CFCDE7298}"/>
                    </a:ext>
                  </a:extLst>
                </p:cNvPr>
                <p:cNvCxnSpPr/>
                <p:nvPr/>
              </p:nvCxnSpPr>
              <p:spPr>
                <a:xfrm>
                  <a:off x="2930798" y="381867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xmlns="" id="{970D439B-E024-4C88-9C0D-2BD9C9623483}"/>
                    </a:ext>
                  </a:extLst>
                </p:cNvPr>
                <p:cNvCxnSpPr/>
                <p:nvPr/>
              </p:nvCxnSpPr>
              <p:spPr>
                <a:xfrm>
                  <a:off x="2930798" y="399959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xmlns="" id="{BA489F6C-9912-4654-89D9-577BED6D40F4}"/>
                    </a:ext>
                  </a:extLst>
                </p:cNvPr>
                <p:cNvCxnSpPr/>
                <p:nvPr/>
              </p:nvCxnSpPr>
              <p:spPr>
                <a:xfrm>
                  <a:off x="2930798" y="418051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8" name="직선 연결선 187">
                  <a:extLst>
                    <a:ext uri="{FF2B5EF4-FFF2-40B4-BE49-F238E27FC236}">
                      <a16:creationId xmlns:a16="http://schemas.microsoft.com/office/drawing/2014/main" xmlns="" id="{95ACBC7C-DF1D-4690-8F59-3254A1AFED47}"/>
                    </a:ext>
                  </a:extLst>
                </p:cNvPr>
                <p:cNvCxnSpPr/>
                <p:nvPr/>
              </p:nvCxnSpPr>
              <p:spPr>
                <a:xfrm>
                  <a:off x="2930798" y="436143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6" name="TextBox 175">
                <a:extLst>
                  <a:ext uri="{FF2B5EF4-FFF2-40B4-BE49-F238E27FC236}">
                    <a16:creationId xmlns:a16="http://schemas.microsoft.com/office/drawing/2014/main" xmlns="" id="{0B9C1AD2-A495-4897-B513-9327676A1396}"/>
                  </a:ext>
                </a:extLst>
              </p:cNvPr>
              <p:cNvSpPr txBox="1"/>
              <p:nvPr/>
            </p:nvSpPr>
            <p:spPr>
              <a:xfrm>
                <a:off x="5355275" y="5106127"/>
                <a:ext cx="171764"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0.0</a:t>
                </a:r>
              </a:p>
            </p:txBody>
          </p:sp>
          <p:sp>
            <p:nvSpPr>
              <p:cNvPr id="177" name="TextBox 176">
                <a:extLst>
                  <a:ext uri="{FF2B5EF4-FFF2-40B4-BE49-F238E27FC236}">
                    <a16:creationId xmlns:a16="http://schemas.microsoft.com/office/drawing/2014/main" xmlns="" id="{41F70736-161B-49A6-A0A2-4CECAAA16C69}"/>
                  </a:ext>
                </a:extLst>
              </p:cNvPr>
              <p:cNvSpPr txBox="1"/>
              <p:nvPr/>
            </p:nvSpPr>
            <p:spPr>
              <a:xfrm>
                <a:off x="5586092" y="5106127"/>
                <a:ext cx="17680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0.2</a:t>
                </a:r>
              </a:p>
            </p:txBody>
          </p:sp>
          <p:sp>
            <p:nvSpPr>
              <p:cNvPr id="178" name="TextBox 177">
                <a:extLst>
                  <a:ext uri="{FF2B5EF4-FFF2-40B4-BE49-F238E27FC236}">
                    <a16:creationId xmlns:a16="http://schemas.microsoft.com/office/drawing/2014/main" xmlns="" id="{9FE4C3C8-413F-41E3-AEC1-57FF909606F1}"/>
                  </a:ext>
                </a:extLst>
              </p:cNvPr>
              <p:cNvSpPr txBox="1"/>
              <p:nvPr/>
            </p:nvSpPr>
            <p:spPr>
              <a:xfrm>
                <a:off x="6532592"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179" name="TextBox 178">
                <a:extLst>
                  <a:ext uri="{FF2B5EF4-FFF2-40B4-BE49-F238E27FC236}">
                    <a16:creationId xmlns:a16="http://schemas.microsoft.com/office/drawing/2014/main" xmlns="" id="{1A4D4353-AC04-4DE7-A7DF-0C62AE87A522}"/>
                  </a:ext>
                </a:extLst>
              </p:cNvPr>
              <p:cNvSpPr txBox="1"/>
              <p:nvPr/>
            </p:nvSpPr>
            <p:spPr>
              <a:xfrm>
                <a:off x="628797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0.8</a:t>
                </a:r>
              </a:p>
            </p:txBody>
          </p:sp>
          <p:sp>
            <p:nvSpPr>
              <p:cNvPr id="180" name="TextBox 179">
                <a:extLst>
                  <a:ext uri="{FF2B5EF4-FFF2-40B4-BE49-F238E27FC236}">
                    <a16:creationId xmlns:a16="http://schemas.microsoft.com/office/drawing/2014/main" xmlns="" id="{7B0862E6-A0E3-4DF4-AEA2-8DCBB82DD1AC}"/>
                  </a:ext>
                </a:extLst>
              </p:cNvPr>
              <p:cNvSpPr txBox="1"/>
              <p:nvPr/>
            </p:nvSpPr>
            <p:spPr>
              <a:xfrm>
                <a:off x="6057661"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0.6</a:t>
                </a:r>
              </a:p>
            </p:txBody>
          </p:sp>
          <p:sp>
            <p:nvSpPr>
              <p:cNvPr id="181" name="TextBox 180">
                <a:extLst>
                  <a:ext uri="{FF2B5EF4-FFF2-40B4-BE49-F238E27FC236}">
                    <a16:creationId xmlns:a16="http://schemas.microsoft.com/office/drawing/2014/main" xmlns="" id="{849CD697-3143-4F50-B9C3-F098EB91BD62}"/>
                  </a:ext>
                </a:extLst>
              </p:cNvPr>
              <p:cNvSpPr txBox="1"/>
              <p:nvPr/>
            </p:nvSpPr>
            <p:spPr>
              <a:xfrm>
                <a:off x="582624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0.4</a:t>
                </a:r>
              </a:p>
            </p:txBody>
          </p:sp>
        </p:grpSp>
      </p:grpSp>
      <p:sp>
        <p:nvSpPr>
          <p:cNvPr id="196" name="직사각형 195">
            <a:extLst>
              <a:ext uri="{FF2B5EF4-FFF2-40B4-BE49-F238E27FC236}">
                <a16:creationId xmlns:a16="http://schemas.microsoft.com/office/drawing/2014/main" xmlns="" id="{CE96078D-639A-4BCC-B50D-83C036778C4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Coin flipping experiment</a:t>
            </a:r>
          </a:p>
        </p:txBody>
      </p:sp>
    </p:spTree>
    <p:extLst>
      <p:ext uri="{BB962C8B-B14F-4D97-AF65-F5344CB8AC3E}">
        <p14:creationId xmlns:p14="http://schemas.microsoft.com/office/powerpoint/2010/main" val="6996345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FB43CF1-D7F9-4409-90B6-EA83AD95868D}"/>
                  </a:ext>
                </a:extLst>
              </p:cNvPr>
              <p:cNvSpPr/>
              <p:nvPr/>
            </p:nvSpPr>
            <p:spPr>
              <a:xfrm>
                <a:off x="675071" y="1700808"/>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sample means </a:t>
                </a:r>
                <a14:m>
                  <m:oMath xmlns:m="http://schemas.openxmlformats.org/officeDocument/2006/math">
                    <m:acc>
                      <m:accPr>
                        <m:chr m:val="̅"/>
                        <m:ctrlP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i="1" spc="110">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t> </m:t>
                        </m:r>
                      </m:e>
                    </m:acc>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are also randomly distributed.</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can denote the sample mean by </a:t>
                </a:r>
                <a14:m>
                  <m:oMath xmlns:m="http://schemas.openxmlformats.org/officeDocument/2006/math">
                    <m:acc>
                      <m:accPr>
                        <m:chr m:val="̅"/>
                        <m:ctrlPr>
                          <a:rPr lang="en-US" altLang="ko-KR" sz="1300" b="1" i="1" spc="140" smtClean="0">
                            <a:solidFill>
                              <a:srgbClr val="FF0000"/>
                            </a:solidFill>
                            <a:latin typeface="Cambria Math" panose="02040503050406030204" pitchFamily="18" charset="0"/>
                            <a:cs typeface="Times New Roman" panose="02020603050405020304" pitchFamily="18" charset="0"/>
                          </a:rPr>
                        </m:ctrlPr>
                      </m:accPr>
                      <m:e>
                        <m:r>
                          <a:rPr lang="en-US" altLang="ko-KR" sz="1300" b="1" i="1" spc="140">
                            <a:solidFill>
                              <a:srgbClr val="FF0000"/>
                            </a:solidFill>
                            <a:latin typeface="Cambria Math" panose="02040503050406030204" pitchFamily="18" charset="0"/>
                            <a:cs typeface="Times New Roman" panose="02020603050405020304" pitchFamily="18" charset="0"/>
                          </a:rPr>
                          <m:t>𝑿</m:t>
                        </m:r>
                        <m:r>
                          <a:rPr lang="en-US" altLang="ko-KR" sz="1300" b="1" i="1" spc="140" smtClean="0">
                            <a:solidFill>
                              <a:srgbClr val="FF0000"/>
                            </a:solidFill>
                            <a:latin typeface="Cambria Math" panose="02040503050406030204" pitchFamily="18" charset="0"/>
                            <a:cs typeface="Times New Roman" panose="02020603050405020304" pitchFamily="18" charset="0"/>
                          </a:rPr>
                          <m:t> </m:t>
                        </m:r>
                      </m:e>
                    </m:acc>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(upper case) and treat it as a random variable.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 we obtain the following results:</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Expected value of the </a:t>
                </a:r>
                <a14:m>
                  <m:oMath xmlns:m="http://schemas.openxmlformats.org/officeDocument/2006/math">
                    <m:acc>
                      <m:accPr>
                        <m:chr m:val="̅"/>
                        <m:ctrlP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b="0" i="1" spc="110">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b="0" i="1" spc="110" smtClean="0">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sz="1300" b="1" i="1">
                        <a:solidFill>
                          <a:srgbClr val="FF0000"/>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population mean :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𝐸</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14:m>
                  <m:oMath xmlns:m="http://schemas.openxmlformats.org/officeDocument/2006/math">
                    <m:acc>
                      <m:accPr>
                        <m:chr m:val="̅"/>
                        <m:ctrlPr>
                          <a:rPr lang="en-US" altLang="ko-KR" sz="1300" i="1" spc="11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i="1" spc="110">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b="0" i="1" spc="110" smtClean="0">
                            <a:solidFill>
                              <a:schemeClr val="tx1">
                                <a:lumMod val="85000"/>
                                <a:lumOff val="15000"/>
                              </a:schemeClr>
                            </a:solidFill>
                            <a:latin typeface="Cambria Math" panose="02040503050406030204" pitchFamily="18" charset="0"/>
                            <a:cs typeface="Times New Roman" panose="02020603050405020304" pitchFamily="18" charset="0"/>
                          </a:rPr>
                          <m:t> </m:t>
                        </m:r>
                      </m:e>
                    </m:acc>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𝜇</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Variance and standard deviation of the </a:t>
                </a:r>
                <a14:m>
                  <m:oMath xmlns:m="http://schemas.openxmlformats.org/officeDocument/2006/math">
                    <m:acc>
                      <m:accPr>
                        <m:chr m:val="̅"/>
                        <m:ctrlP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i="1" spc="110">
                            <a:solidFill>
                              <a:schemeClr val="tx1">
                                <a:lumMod val="85000"/>
                                <a:lumOff val="15000"/>
                              </a:schemeClr>
                            </a:solidFill>
                            <a:latin typeface="Cambria Math" panose="02040503050406030204" pitchFamily="18" charset="0"/>
                            <a:cs typeface="Times New Roman" panose="02020603050405020304" pitchFamily="18" charset="0"/>
                          </a:rPr>
                          <m:t>𝑋</m:t>
                        </m:r>
                      </m:e>
                    </m:acc>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15" name="직사각형 14">
                <a:extLst>
                  <a:ext uri="{FF2B5EF4-FFF2-40B4-BE49-F238E27FC236}">
                    <a16:creationId xmlns="" xmlns:a16="http://schemas.microsoft.com/office/drawing/2014/main" xmlns:a14="http://schemas.microsoft.com/office/drawing/2010/main" id="{8FB43CF1-D7F9-4409-90B6-EA83AD95868D}"/>
                  </a:ext>
                </a:extLst>
              </p:cNvPr>
              <p:cNvSpPr>
                <a:spLocks noRot="1" noChangeAspect="1" noMove="1" noResize="1" noEditPoints="1" noAdjustHandles="1" noChangeArrowheads="1" noChangeShapeType="1" noTextEdit="1"/>
              </p:cNvSpPr>
              <p:nvPr/>
            </p:nvSpPr>
            <p:spPr>
              <a:xfrm>
                <a:off x="675071" y="1700808"/>
                <a:ext cx="8632825" cy="1556049"/>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xmlns="" id="{8E5C0040-4120-4094-8414-FAD72B67D57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Coin flipping experiment</a:t>
            </a: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xmlns="" id="{B7EEC868-3BE9-404A-BF28-C88E5B8283D3}"/>
                  </a:ext>
                </a:extLst>
              </p:cNvPr>
              <p:cNvSpPr/>
              <p:nvPr/>
            </p:nvSpPr>
            <p:spPr>
              <a:xfrm>
                <a:off x="675071" y="4863229"/>
                <a:ext cx="8632825" cy="368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sSup>
                      <m:sSup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population variance, </a:t>
                </a:r>
                <a14:m>
                  <m:oMath xmlns:m="http://schemas.openxmlformats.org/officeDocument/2006/math">
                    <m:sSup>
                      <m:sSup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𝑠</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sample variance, </a:t>
                </a:r>
                <a14:m>
                  <m:oMath xmlns:m="http://schemas.openxmlformats.org/officeDocument/2006/math">
                    <m:sSubSup>
                      <m:sSubSup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b="0" i="1" smtClean="0">
                                <a:solidFill>
                                  <a:schemeClr val="tx1">
                                    <a:lumMod val="85000"/>
                                    <a:lumOff val="15000"/>
                                  </a:schemeClr>
                                </a:solidFill>
                                <a:latin typeface="Cambria Math" panose="02040503050406030204" pitchFamily="18" charset="0"/>
                                <a:cs typeface="Times New Roman" panose="02020603050405020304" pitchFamily="18" charset="0"/>
                              </a:rPr>
                              <m:t>  </m:t>
                            </m:r>
                          </m:e>
                        </m:acc>
                      </m:sub>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variance of the sample mean. </a:t>
                </a:r>
              </a:p>
            </p:txBody>
          </p:sp>
        </mc:Choice>
        <mc:Fallback xmlns="">
          <p:sp>
            <p:nvSpPr>
              <p:cNvPr id="8" name="직사각형 7">
                <a:extLst>
                  <a:ext uri="{FF2B5EF4-FFF2-40B4-BE49-F238E27FC236}">
                    <a16:creationId xmlns:a16="http://schemas.microsoft.com/office/drawing/2014/main" id="{B7EEC868-3BE9-404A-BF28-C88E5B8283D3}"/>
                  </a:ext>
                </a:extLst>
              </p:cNvPr>
              <p:cNvSpPr>
                <a:spLocks noRot="1" noChangeAspect="1" noMove="1" noResize="1" noEditPoints="1" noAdjustHandles="1" noChangeArrowheads="1" noChangeShapeType="1" noTextEdit="1"/>
              </p:cNvSpPr>
              <p:nvPr/>
            </p:nvSpPr>
            <p:spPr>
              <a:xfrm>
                <a:off x="675071" y="4863229"/>
                <a:ext cx="8632825" cy="368031"/>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F953CCB9-BABE-40F8-9533-F0CED06DA8A7}"/>
                  </a:ext>
                </a:extLst>
              </p:cNvPr>
              <p:cNvSpPr/>
              <p:nvPr/>
            </p:nvSpPr>
            <p:spPr>
              <a:xfrm>
                <a:off x="1043744" y="3313533"/>
                <a:ext cx="5383832" cy="1366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buClr>
                    <a:srgbClr val="193EB0"/>
                  </a:buClr>
                </a:pPr>
                <a14:m>
                  <m:oMathPara xmlns:m="http://schemas.openxmlformats.org/officeDocument/2006/math">
                    <m:oMathParaPr>
                      <m:jc m:val="left"/>
                    </m:oMathParaPr>
                    <m:oMath xmlns:m="http://schemas.openxmlformats.org/officeDocument/2006/math">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Var</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e>
                          </m:acc>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e>
                          </m:acc>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0.25</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den>
                      </m:f>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left"/>
                    </m:oMathParaPr>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e>
                          </m:acc>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rad>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e>
                          </m:rad>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rad>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0.5</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rad>
                        </m:den>
                      </m:f>
                    </m:oMath>
                  </m:oMathPara>
                </a14:m>
                <a:endParaRPr lang="ko-KR" altLang="en-US"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9" name="Rectangle 12">
                <a:extLst>
                  <a:ext uri="{FF2B5EF4-FFF2-40B4-BE49-F238E27FC236}">
                    <a16:creationId xmlns:a16="http://schemas.microsoft.com/office/drawing/2014/main" id="{F953CCB9-BABE-40F8-9533-F0CED06DA8A7}"/>
                  </a:ext>
                </a:extLst>
              </p:cNvPr>
              <p:cNvSpPr>
                <a:spLocks noRot="1" noChangeAspect="1" noMove="1" noResize="1" noEditPoints="1" noAdjustHandles="1" noChangeArrowheads="1" noChangeShapeType="1" noTextEdit="1"/>
              </p:cNvSpPr>
              <p:nvPr/>
            </p:nvSpPr>
            <p:spPr>
              <a:xfrm>
                <a:off x="1043744" y="3313533"/>
                <a:ext cx="5383832" cy="1366015"/>
              </a:xfrm>
              <a:prstGeom prst="rect">
                <a:avLst/>
              </a:prstGeom>
              <a:blipFill>
                <a:blip r:embed="rId6"/>
                <a:stretch>
                  <a:fillRect/>
                </a:stretch>
              </a:blipFill>
              <a:ln>
                <a:noFill/>
              </a:ln>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xmlns="" id="{3A71F015-FAE0-4E41-809E-5F4923BE67AE}"/>
              </a:ext>
            </a:extLst>
          </p:cNvPr>
          <p:cNvSpPr/>
          <p:nvPr/>
        </p:nvSpPr>
        <p:spPr>
          <a:xfrm>
            <a:off x="4991483" y="4204991"/>
            <a:ext cx="120385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spcAft>
                <a:spcPts val="800"/>
              </a:spcAft>
              <a:buClr>
                <a:srgbClr val="193EB0"/>
              </a:buClr>
            </a:pP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300" b="1" dirty="0">
                <a:solidFill>
                  <a:srgbClr val="FF0000"/>
                </a:solidFill>
                <a:latin typeface="SamsungOne 400" panose="020B0503030303020204" pitchFamily="34" charset="0"/>
                <a:ea typeface="SamsungOne 400" panose="020B0503030303020204" pitchFamily="34" charset="0"/>
              </a:rPr>
              <a:t>Standard error</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8241516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5" name="직사각형 14">
            <a:extLst>
              <a:ext uri="{FF2B5EF4-FFF2-40B4-BE49-F238E27FC236}">
                <a16:creationId xmlns:a16="http://schemas.microsoft.com/office/drawing/2014/main" xmlns="" id="{8FB43CF1-D7F9-4409-90B6-EA83AD95868D}"/>
              </a:ext>
            </a:extLst>
          </p:cNvPr>
          <p:cNvSpPr/>
          <p:nvPr/>
        </p:nvSpPr>
        <p:spPr>
          <a:xfrm>
            <a:off x="675071" y="1700808"/>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distribution of the sample means converges to the normal distribution as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increases.</a:t>
            </a:r>
          </a:p>
          <a:p>
            <a:pPr marL="182563" indent="-4763">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This is true not just for the coin flipping (binomial).</a:t>
            </a:r>
          </a:p>
          <a:p>
            <a:pPr marL="182563" indent="-4763">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You can verify the same phenomena for other underlying distributions (discrete and continuous).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large enough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analogous tendency can be verified for the sample statistics beside the mean. </a:t>
            </a:r>
          </a:p>
        </p:txBody>
      </p:sp>
      <p:sp>
        <p:nvSpPr>
          <p:cNvPr id="9" name="직사각형 8">
            <a:extLst>
              <a:ext uri="{FF2B5EF4-FFF2-40B4-BE49-F238E27FC236}">
                <a16:creationId xmlns:a16="http://schemas.microsoft.com/office/drawing/2014/main" xmlns="" id="{B4F2DD70-8336-4F2C-A88F-80F7B0CBB36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Central limit theorem</a:t>
            </a:r>
          </a:p>
        </p:txBody>
      </p:sp>
    </p:spTree>
    <p:extLst>
      <p:ext uri="{BB962C8B-B14F-4D97-AF65-F5344CB8AC3E}">
        <p14:creationId xmlns:p14="http://schemas.microsoft.com/office/powerpoint/2010/main" val="2867534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5" name="직사각형 14">
            <a:extLst>
              <a:ext uri="{FF2B5EF4-FFF2-40B4-BE49-F238E27FC236}">
                <a16:creationId xmlns:a16="http://schemas.microsoft.com/office/drawing/2014/main" xmlns="" id="{8FB43CF1-D7F9-4409-90B6-EA83AD95868D}"/>
              </a:ext>
            </a:extLst>
          </p:cNvPr>
          <p:cNvSpPr/>
          <p:nvPr/>
        </p:nvSpPr>
        <p:spPr>
          <a:xfrm>
            <a:off x="67507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reality, you will not have several samples but </a:t>
            </a:r>
            <a:r>
              <a:rPr lang="en-US" altLang="ko-KR" sz="1300" b="1" dirty="0">
                <a:solidFill>
                  <a:srgbClr val="1429A0"/>
                </a:solidFill>
                <a:latin typeface="SamsungOne 400" panose="020B0503030303020204" pitchFamily="34" charset="0"/>
                <a:ea typeface="SamsungOne 400" panose="020B0503030303020204" pitchFamily="34" charset="0"/>
              </a:rPr>
              <a:t>one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apply the central limit theorem and assume that the sample distribution is normal.</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the statistical inference, you will take advantage of the properties of the normal distribution. </a:t>
            </a:r>
          </a:p>
        </p:txBody>
      </p:sp>
      <p:sp>
        <p:nvSpPr>
          <p:cNvPr id="9" name="직사각형 8">
            <a:extLst>
              <a:ext uri="{FF2B5EF4-FFF2-40B4-BE49-F238E27FC236}">
                <a16:creationId xmlns:a16="http://schemas.microsoft.com/office/drawing/2014/main" xmlns="" id="{2214BEE7-961E-4231-9FB7-8FF6886BB13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Realistic considerations</a:t>
            </a:r>
          </a:p>
        </p:txBody>
      </p:sp>
    </p:spTree>
    <p:extLst>
      <p:ext uri="{BB962C8B-B14F-4D97-AF65-F5344CB8AC3E}">
        <p14:creationId xmlns:p14="http://schemas.microsoft.com/office/powerpoint/2010/main" val="12498421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FB43CF1-D7F9-4409-90B6-EA83AD95868D}"/>
                  </a:ext>
                </a:extLst>
              </p:cNvPr>
              <p:cNvSpPr/>
              <p:nvPr/>
            </p:nvSpPr>
            <p:spPr>
              <a:xfrm>
                <a:off x="675071" y="1700808"/>
                <a:ext cx="8632825" cy="2115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 sample size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big enough </a:t>
                </a:r>
                <a14:m>
                  <m:oMath xmlns:m="http://schemas.openxmlformats.org/officeDocument/2006/math">
                    <m:acc>
                      <m:accPr>
                        <m:chr m:val="̅"/>
                        <m:ctrlP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b="0" i="1" spc="110">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b="0" i="1" spc="110" smtClean="0">
                            <a:solidFill>
                              <a:schemeClr val="tx1">
                                <a:lumMod val="85000"/>
                                <a:lumOff val="15000"/>
                              </a:schemeClr>
                            </a:solidFill>
                            <a:latin typeface="Cambria Math" panose="02040503050406030204" pitchFamily="18" charset="0"/>
                            <a:cs typeface="Times New Roman" panose="02020603050405020304" pitchFamily="18" charset="0"/>
                          </a:rPr>
                          <m:t> </m:t>
                        </m:r>
                      </m:e>
                    </m:acc>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follows the normal distribution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𝑁</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𝜇</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a:t>
                </a:r>
              </a:p>
              <a:p>
                <a:pPr marL="182563" indent="-182563">
                  <a:spcAft>
                    <a:spcPts val="12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can standardize </a:t>
                </a:r>
                <a14:m>
                  <m:oMath xmlns:m="http://schemas.openxmlformats.org/officeDocument/2006/math">
                    <m:acc>
                      <m:accPr>
                        <m:chr m:val="̅"/>
                        <m:ctrlP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b="0" i="1" spc="110">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b="0" i="1" spc="110" smtClean="0">
                            <a:solidFill>
                              <a:schemeClr val="tx1">
                                <a:lumMod val="85000"/>
                                <a:lumOff val="15000"/>
                              </a:schemeClr>
                            </a:solidFill>
                            <a:latin typeface="Cambria Math" panose="02040503050406030204" pitchFamily="18" charset="0"/>
                            <a:cs typeface="Times New Roman" panose="02020603050405020304" pitchFamily="18" charset="0"/>
                          </a:rPr>
                          <m:t> </m:t>
                        </m:r>
                      </m:e>
                    </m:acc>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get</a:t>
                </a:r>
              </a:p>
              <a:p>
                <a:pPr marL="177800">
                  <a:spcAft>
                    <a:spcPts val="12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7800">
                  <a:spcAft>
                    <a:spcPts val="12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7800">
                  <a:spcAft>
                    <a:spcPts val="12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indent="177800">
                  <a:spcAft>
                    <a:spcPts val="12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which follows the Standard Normal distribution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𝑁</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(0,1).</a:t>
                </a:r>
              </a:p>
            </p:txBody>
          </p:sp>
        </mc:Choice>
        <mc:Fallback xmlns="">
          <p:sp>
            <p:nvSpPr>
              <p:cNvPr id="15" name="직사각형 14">
                <a:extLst>
                  <a:ext uri="{FF2B5EF4-FFF2-40B4-BE49-F238E27FC236}">
                    <a16:creationId xmlns="" xmlns:a16="http://schemas.microsoft.com/office/drawing/2014/main" xmlns:a14="http://schemas.microsoft.com/office/drawing/2010/main" id="{8FB43CF1-D7F9-4409-90B6-EA83AD95868D}"/>
                  </a:ext>
                </a:extLst>
              </p:cNvPr>
              <p:cNvSpPr>
                <a:spLocks noRot="1" noChangeAspect="1" noMove="1" noResize="1" noEditPoints="1" noAdjustHandles="1" noChangeArrowheads="1" noChangeShapeType="1" noTextEdit="1"/>
              </p:cNvSpPr>
              <p:nvPr/>
            </p:nvSpPr>
            <p:spPr>
              <a:xfrm>
                <a:off x="675071" y="1700808"/>
                <a:ext cx="8632825" cy="2115176"/>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886D383D-6F7F-4257-B1DC-C172F87D0FA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Standardization</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xmlns="" id="{9980C0C5-482F-4784-BDE4-1515697230B4}"/>
                  </a:ext>
                </a:extLst>
              </p:cNvPr>
              <p:cNvSpPr/>
              <p:nvPr/>
            </p:nvSpPr>
            <p:spPr>
              <a:xfrm>
                <a:off x="837793" y="2481376"/>
                <a:ext cx="1322633" cy="846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𝑍</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𝜇</m:t>
                          </m:r>
                        </m:num>
                        <m:den>
                          <m:f>
                            <m:fPr>
                              <m:type m:val="skw"/>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den>
                      </m:f>
                    </m:oMath>
                  </m:oMathPara>
                </a14:m>
                <a:endParaRPr lang="ko-KR" altLang="en-US"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7" name="Rectangle 12">
                <a:extLst>
                  <a:ext uri="{FF2B5EF4-FFF2-40B4-BE49-F238E27FC236}">
                    <a16:creationId xmlns:a16="http://schemas.microsoft.com/office/drawing/2014/main" id="{9980C0C5-482F-4784-BDE4-1515697230B4}"/>
                  </a:ext>
                </a:extLst>
              </p:cNvPr>
              <p:cNvSpPr>
                <a:spLocks noRot="1" noChangeAspect="1" noMove="1" noResize="1" noEditPoints="1" noAdjustHandles="1" noChangeArrowheads="1" noChangeShapeType="1" noTextEdit="1"/>
              </p:cNvSpPr>
              <p:nvPr/>
            </p:nvSpPr>
            <p:spPr>
              <a:xfrm>
                <a:off x="837793" y="2481376"/>
                <a:ext cx="1322633" cy="846001"/>
              </a:xfrm>
              <a:prstGeom prst="rect">
                <a:avLst/>
              </a:prstGeom>
              <a:blipFill>
                <a:blip r:embed="rId5"/>
                <a:stretch>
                  <a:fillRect/>
                </a:stretch>
              </a:blipFill>
              <a:ln>
                <a:noFill/>
              </a:ln>
            </p:spPr>
            <p:txBody>
              <a:bodyPr/>
              <a:lstStyle/>
              <a:p>
                <a:r>
                  <a:rPr lang="ko-KR" altLang="en-US">
                    <a:noFill/>
                  </a:rPr>
                  <a:t> </a:t>
                </a:r>
              </a:p>
            </p:txBody>
          </p:sp>
        </mc:Fallback>
      </mc:AlternateContent>
      <p:sp>
        <p:nvSpPr>
          <p:cNvPr id="8" name="직사각형 7">
            <a:extLst>
              <a:ext uri="{FF2B5EF4-FFF2-40B4-BE49-F238E27FC236}">
                <a16:creationId xmlns:a16="http://schemas.microsoft.com/office/drawing/2014/main" xmlns="" id="{DD5A610C-EC99-4803-97D7-B246E2DCF4EF}"/>
              </a:ext>
            </a:extLst>
          </p:cNvPr>
          <p:cNvSpPr/>
          <p:nvPr/>
        </p:nvSpPr>
        <p:spPr>
          <a:xfrm>
            <a:off x="675071" y="3979185"/>
            <a:ext cx="8632825" cy="1745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 sample size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small or the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not known, you define</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which follows the student-t probability density with degree of freedom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xmlns="" id="{B940595D-9DE8-4498-A63D-DECEC6D4B716}"/>
                  </a:ext>
                </a:extLst>
              </p:cNvPr>
              <p:cNvSpPr/>
              <p:nvPr/>
            </p:nvSpPr>
            <p:spPr>
              <a:xfrm>
                <a:off x="837793" y="4436800"/>
                <a:ext cx="1322633" cy="846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𝑡</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𝜇</m:t>
                          </m:r>
                        </m:num>
                        <m:den>
                          <m:f>
                            <m:fPr>
                              <m:type m:val="skw"/>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𝑠</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den>
                      </m:f>
                    </m:oMath>
                  </m:oMathPara>
                </a14:m>
                <a:endParaRPr lang="ko-KR" altLang="en-US"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0" name="Rectangle 12">
                <a:extLst>
                  <a:ext uri="{FF2B5EF4-FFF2-40B4-BE49-F238E27FC236}">
                    <a16:creationId xmlns:a16="http://schemas.microsoft.com/office/drawing/2014/main" id="{B940595D-9DE8-4498-A63D-DECEC6D4B716}"/>
                  </a:ext>
                </a:extLst>
              </p:cNvPr>
              <p:cNvSpPr>
                <a:spLocks noRot="1" noChangeAspect="1" noMove="1" noResize="1" noEditPoints="1" noAdjustHandles="1" noChangeArrowheads="1" noChangeShapeType="1" noTextEdit="1"/>
              </p:cNvSpPr>
              <p:nvPr/>
            </p:nvSpPr>
            <p:spPr>
              <a:xfrm>
                <a:off x="837793" y="4436800"/>
                <a:ext cx="1322633" cy="846001"/>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8592356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FB43CF1-D7F9-4409-90B6-EA83AD95868D}"/>
                  </a:ext>
                </a:extLst>
              </p:cNvPr>
              <p:cNvSpPr/>
              <p:nvPr/>
            </p:nvSpPr>
            <p:spPr>
              <a:xfrm>
                <a:off x="675071" y="1700808"/>
                <a:ext cx="8632825" cy="956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consider the case where the population follows Bernoulli distribution.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suppose that the success probability is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𝑝</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denote the sample proportion (of success) as </a:t>
                </a:r>
                <a14:m>
                  <m:oMath xmlns:m="http://schemas.openxmlformats.org/officeDocument/2006/math">
                    <m:acc>
                      <m:accPr>
                        <m:chr m:val="̂"/>
                        <m:ctrlPr>
                          <a:rPr lang="ko-KR" altLang="en-US"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e>
                    </m:acc>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have</a:t>
                </a:r>
              </a:p>
            </p:txBody>
          </p:sp>
        </mc:Choice>
        <mc:Fallback xmlns="">
          <p:sp>
            <p:nvSpPr>
              <p:cNvPr id="15" name="직사각형 14">
                <a:extLst>
                  <a:ext uri="{FF2B5EF4-FFF2-40B4-BE49-F238E27FC236}">
                    <a16:creationId xmlns:a16="http://schemas.microsoft.com/office/drawing/2014/main" id="{8FB43CF1-D7F9-4409-90B6-EA83AD95868D}"/>
                  </a:ext>
                </a:extLst>
              </p:cNvPr>
              <p:cNvSpPr>
                <a:spLocks noRot="1" noChangeAspect="1" noMove="1" noResize="1" noEditPoints="1" noAdjustHandles="1" noChangeArrowheads="1" noChangeShapeType="1" noTextEdit="1"/>
              </p:cNvSpPr>
              <p:nvPr/>
            </p:nvSpPr>
            <p:spPr>
              <a:xfrm>
                <a:off x="675071" y="1700808"/>
                <a:ext cx="8632825" cy="956206"/>
              </a:xfrm>
              <a:prstGeom prst="rect">
                <a:avLst/>
              </a:prstGeom>
              <a:blipFill>
                <a:blip r:embed="rId3"/>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0868DB5B-1833-44D0-AC2E-810B8E77D9D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Sampling distribution of proportions</a:t>
            </a:r>
          </a:p>
        </p:txBody>
      </p:sp>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xmlns="" id="{56458FA7-7268-422F-ABD5-9ABAFDB5319C}"/>
                  </a:ext>
                </a:extLst>
              </p:cNvPr>
              <p:cNvSpPr/>
              <p:nvPr/>
            </p:nvSpPr>
            <p:spPr>
              <a:xfrm>
                <a:off x="675071" y="3841507"/>
                <a:ext cx="8632825" cy="574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𝑝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&gt; 10 </a:t>
                </a:r>
                <a:r>
                  <a:rPr lang="en-US" altLang="ko-KR" sz="1300" dirty="0">
                    <a:solidFill>
                      <a:srgbClr val="1429A0"/>
                    </a:solidFill>
                    <a:latin typeface="SamsungOne 400" panose="020B0503030303020204" pitchFamily="34" charset="0"/>
                    <a:ea typeface="SamsungOne 400" panose="020B0503030303020204" pitchFamily="34" charset="0"/>
                  </a:rPr>
                  <a:t>and</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𝑝</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&gt; 10, then we can apply the central limit theorem: </a:t>
                </a:r>
                <a14:m>
                  <m:oMath xmlns:m="http://schemas.openxmlformats.org/officeDocument/2006/math">
                    <m:f>
                      <m:fPr>
                        <m:ctrlP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e>
                            </m:acc>
                          </m:sub>
                        </m:sSub>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𝑁</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(0,1)</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7" name="직사각형 6">
                <a:extLst>
                  <a:ext uri="{FF2B5EF4-FFF2-40B4-BE49-F238E27FC236}">
                    <a16:creationId xmlns="" xmlns:a16="http://schemas.microsoft.com/office/drawing/2014/main" xmlns:a14="http://schemas.microsoft.com/office/drawing/2010/main" id="{56458FA7-7268-422F-ABD5-9ABAFDB5319C}"/>
                  </a:ext>
                </a:extLst>
              </p:cNvPr>
              <p:cNvSpPr>
                <a:spLocks noRot="1" noChangeAspect="1" noMove="1" noResize="1" noEditPoints="1" noAdjustHandles="1" noChangeArrowheads="1" noChangeShapeType="1" noTextEdit="1"/>
              </p:cNvSpPr>
              <p:nvPr/>
            </p:nvSpPr>
            <p:spPr>
              <a:xfrm>
                <a:off x="675071" y="3841507"/>
                <a:ext cx="8632825" cy="574370"/>
              </a:xfrm>
              <a:prstGeom prst="rect">
                <a:avLst/>
              </a:prstGeom>
              <a:blipFill rotWithShape="0">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Rectangle 12">
                <a:extLst>
                  <a:ext uri="{FF2B5EF4-FFF2-40B4-BE49-F238E27FC236}">
                    <a16:creationId xmlns:a16="http://schemas.microsoft.com/office/drawing/2014/main" xmlns="" id="{AA111541-5839-4747-94EC-0415D177E0AB}"/>
                  </a:ext>
                </a:extLst>
              </p:cNvPr>
              <p:cNvSpPr/>
              <p:nvPr/>
            </p:nvSpPr>
            <p:spPr>
              <a:xfrm>
                <a:off x="837793" y="2713633"/>
                <a:ext cx="3507783" cy="1071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Expected value: </a:t>
                </a:r>
                <a14:m>
                  <m:oMath xmlns:m="http://schemas.openxmlformats.org/officeDocument/2006/math">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acc>
                          <m:accPr>
                            <m:chr m:val="̂"/>
                            <m:ctrlPr>
                              <a:rPr lang="ko-KR" altLang="en-US"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e>
                        </m:acc>
                      </m:e>
                    </m:d>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oMath>
                </a14:m>
                <a:endParaRPr lang="ko-KR" altLang="en-US"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Standard error: </a:t>
                </a:r>
                <a14:m>
                  <m:oMath xmlns:m="http://schemas.openxmlformats.org/officeDocument/2006/math">
                    <m:sSub>
                      <m:sSubPr>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ko-KR" altLang="en-US"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e>
                        </m:acc>
                      </m:sub>
                    </m:sSub>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num>
                      <m:den>
                        <m:rad>
                          <m:radPr>
                            <m:degHide m:val="on"/>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rad>
                      </m:den>
                    </m:f>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ad>
                      <m:radPr>
                        <m:degHide m:val="on"/>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um>
                          <m:den>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den>
                        </m:f>
                      </m:e>
                    </m:rad>
                  </m:oMath>
                </a14:m>
                <a:endParaRPr lang="ko-KR" altLang="en-US"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8" name="Rectangle 12">
                <a:extLst>
                  <a:ext uri="{FF2B5EF4-FFF2-40B4-BE49-F238E27FC236}">
                    <a16:creationId xmlns:a16="http://schemas.microsoft.com/office/drawing/2014/main" id="{AA111541-5839-4747-94EC-0415D177E0AB}"/>
                  </a:ext>
                </a:extLst>
              </p:cNvPr>
              <p:cNvSpPr>
                <a:spLocks noRot="1" noChangeAspect="1" noMove="1" noResize="1" noEditPoints="1" noAdjustHandles="1" noChangeArrowheads="1" noChangeShapeType="1" noTextEdit="1"/>
              </p:cNvSpPr>
              <p:nvPr/>
            </p:nvSpPr>
            <p:spPr>
              <a:xfrm>
                <a:off x="837793" y="2713633"/>
                <a:ext cx="3507783" cy="1071255"/>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6836749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FB43CF1-D7F9-4409-90B6-EA83AD95868D}"/>
                  </a:ext>
                </a:extLst>
              </p:cNvPr>
              <p:cNvSpPr/>
              <p:nvPr/>
            </p:nvSpPr>
            <p:spPr>
              <a:xfrm>
                <a:off x="67507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consider two populations. Samples of size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are drawn from each population.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 for the difference of the sample means, you have </a:t>
                </a:r>
              </a:p>
              <a:p>
                <a:pPr marL="177800">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8FB43CF1-D7F9-4409-90B6-EA83AD95868D}"/>
                  </a:ext>
                </a:extLst>
              </p:cNvPr>
              <p:cNvSpPr>
                <a:spLocks noRot="1" noChangeAspect="1" noMove="1" noResize="1" noEditPoints="1" noAdjustHandles="1" noChangeArrowheads="1" noChangeShapeType="1" noTextEdit="1"/>
              </p:cNvSpPr>
              <p:nvPr/>
            </p:nvSpPr>
            <p:spPr>
              <a:xfrm>
                <a:off x="675071" y="1700808"/>
                <a:ext cx="8632825" cy="950755"/>
              </a:xfrm>
              <a:prstGeom prst="rect">
                <a:avLst/>
              </a:prstGeom>
              <a:blipFill>
                <a:blip r:embed="rId3"/>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1C3B1A68-5D25-4662-A20F-441ABBC9DC2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Sampling distribution of the difference</a:t>
            </a:r>
          </a:p>
        </p:txBody>
      </p:sp>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xmlns="" id="{1A31D3B7-1967-4008-B462-8CD4CE0BEE18}"/>
                  </a:ext>
                </a:extLst>
              </p:cNvPr>
              <p:cNvSpPr/>
              <p:nvPr/>
            </p:nvSpPr>
            <p:spPr>
              <a:xfrm>
                <a:off x="675071" y="3425108"/>
                <a:ext cx="8632825" cy="592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are large enough, you can apply the central limit theorem: </a:t>
                </a:r>
                <a14:m>
                  <m:oMath xmlns:m="http://schemas.openxmlformats.org/officeDocument/2006/math">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r>
                          <a:rPr lang="en-US" altLang="ko-KR" sz="1600" i="1" smtClean="0">
                            <a:solidFill>
                              <a:srgbClr val="0070C0"/>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smtClean="0">
                                <a:solidFill>
                                  <a:srgbClr val="0070C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d>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sub>
                        </m:sSub>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7" name="직사각형 6">
                <a:extLst>
                  <a:ext uri="{FF2B5EF4-FFF2-40B4-BE49-F238E27FC236}">
                    <a16:creationId xmlns="" xmlns:a16="http://schemas.microsoft.com/office/drawing/2014/main" xmlns:a14="http://schemas.microsoft.com/office/drawing/2010/main" id="{1A31D3B7-1967-4008-B462-8CD4CE0BEE18}"/>
                  </a:ext>
                </a:extLst>
              </p:cNvPr>
              <p:cNvSpPr>
                <a:spLocks noRot="1" noChangeAspect="1" noMove="1" noResize="1" noEditPoints="1" noAdjustHandles="1" noChangeArrowheads="1" noChangeShapeType="1" noTextEdit="1"/>
              </p:cNvSpPr>
              <p:nvPr/>
            </p:nvSpPr>
            <p:spPr>
              <a:xfrm>
                <a:off x="675071" y="3425108"/>
                <a:ext cx="8632825" cy="592836"/>
              </a:xfrm>
              <a:prstGeom prst="rect">
                <a:avLst/>
              </a:prstGeom>
              <a:blipFill rotWithShape="0">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Rectangle 12">
                <a:extLst>
                  <a:ext uri="{FF2B5EF4-FFF2-40B4-BE49-F238E27FC236}">
                    <a16:creationId xmlns:a16="http://schemas.microsoft.com/office/drawing/2014/main" xmlns="" id="{EC817538-BA88-4928-A35F-92C971CB05F5}"/>
                  </a:ext>
                </a:extLst>
              </p:cNvPr>
              <p:cNvSpPr/>
              <p:nvPr/>
            </p:nvSpPr>
            <p:spPr>
              <a:xfrm>
                <a:off x="837793" y="2387827"/>
                <a:ext cx="4954846" cy="9591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 Expected value: </a:t>
                </a:r>
                <a14:m>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oMath>
                </a14:m>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b) Standard error: </a:t>
                </a: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e>
                    </m:ra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den>
                        </m:f>
                      </m:e>
                    </m:rad>
                  </m:oMath>
                </a14:m>
                <a:endParaRPr lang="ko-KR" altLang="en-US"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8" name="Rectangle 12">
                <a:extLst>
                  <a:ext uri="{FF2B5EF4-FFF2-40B4-BE49-F238E27FC236}">
                    <a16:creationId xmlns:a16="http://schemas.microsoft.com/office/drawing/2014/main" id="{EC817538-BA88-4928-A35F-92C971CB05F5}"/>
                  </a:ext>
                </a:extLst>
              </p:cNvPr>
              <p:cNvSpPr>
                <a:spLocks noRot="1" noChangeAspect="1" noMove="1" noResize="1" noEditPoints="1" noAdjustHandles="1" noChangeArrowheads="1" noChangeShapeType="1" noTextEdit="1"/>
              </p:cNvSpPr>
              <p:nvPr/>
            </p:nvSpPr>
            <p:spPr>
              <a:xfrm>
                <a:off x="837793" y="2387827"/>
                <a:ext cx="4954846" cy="959109"/>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0877140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Central Limit Theorem</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xmlns="" id="{D472E671-126E-467F-B172-B2E58E6D3DC2}"/>
                  </a:ext>
                </a:extLst>
              </p:cNvPr>
              <p:cNvGraphicFramePr>
                <a:graphicFrameLocks noGrp="1"/>
              </p:cNvGraphicFramePr>
              <p:nvPr>
                <p:extLst>
                  <p:ext uri="{D42A27DB-BD31-4B8C-83A1-F6EECF244321}">
                    <p14:modId xmlns:p14="http://schemas.microsoft.com/office/powerpoint/2010/main" val="429387368"/>
                  </p:ext>
                </p:extLst>
              </p:nvPr>
            </p:nvGraphicFramePr>
            <p:xfrm>
              <a:off x="711199" y="1772816"/>
              <a:ext cx="8632825" cy="4248470"/>
            </p:xfrm>
            <a:graphic>
              <a:graphicData uri="http://schemas.openxmlformats.org/drawingml/2006/table">
                <a:tbl>
                  <a:tblPr firstRow="1" bandRow="1">
                    <a:tableStyleId>{5940675A-B579-460E-94D1-54222C63F5DA}</a:tableStyleId>
                  </a:tblPr>
                  <a:tblGrid>
                    <a:gridCol w="1736002">
                      <a:extLst>
                        <a:ext uri="{9D8B030D-6E8A-4147-A177-3AD203B41FA5}">
                          <a16:colId xmlns:a16="http://schemas.microsoft.com/office/drawing/2014/main" xmlns="" val="20000"/>
                        </a:ext>
                      </a:extLst>
                    </a:gridCol>
                    <a:gridCol w="1334224">
                      <a:extLst>
                        <a:ext uri="{9D8B030D-6E8A-4147-A177-3AD203B41FA5}">
                          <a16:colId xmlns:a16="http://schemas.microsoft.com/office/drawing/2014/main" xmlns="" val="20001"/>
                        </a:ext>
                      </a:extLst>
                    </a:gridCol>
                    <a:gridCol w="5562599">
                      <a:extLst>
                        <a:ext uri="{9D8B030D-6E8A-4147-A177-3AD203B41FA5}">
                          <a16:colId xmlns:a16="http://schemas.microsoft.com/office/drawing/2014/main" xmlns="" val="20002"/>
                        </a:ext>
                      </a:extLst>
                    </a:gridCol>
                  </a:tblGrid>
                  <a:tr h="279012">
                    <a:tc>
                      <a:txBody>
                        <a:bodyPr/>
                        <a:lstStyle/>
                        <a:p>
                          <a:pPr marL="0" algn="ctr" defTabSz="914400" rtl="0" eaLnBrk="1" latinLnBrk="1" hangingPunct="1"/>
                          <a:r>
                            <a:rPr lang="en-US"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Statistic</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Standard Error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Explanation</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433462">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Mean</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lnSpc>
                              <a:spcPct val="100000"/>
                            </a:lnSpc>
                          </a:pPr>
                          <a14:m>
                            <m:oMathPara xmlns:m="http://schemas.openxmlformats.org/officeDocument/2006/math">
                              <m:oMathParaPr>
                                <m:jc m:val="centerGroup"/>
                              </m:oMathParaPr>
                              <m:oMath xmlns:m="http://schemas.openxmlformats.org/officeDocument/2006/math">
                                <m:f>
                                  <m:f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ko-KR" altLang="en-US"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num>
                                  <m:den>
                                    <m:rad>
                                      <m:radPr>
                                        <m:degHide m:val="on"/>
                                        <m:ctrlP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e>
                                    </m:rad>
                                  </m:den>
                                </m:f>
                              </m:oMath>
                            </m:oMathPara>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When </a:t>
                          </a:r>
                          <a14:m>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𝑛</m:t>
                              </m:r>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30</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the sample mean approximately follows the normal distribution.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676675">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Proportion</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lnSpc>
                              <a:spcPct val="100000"/>
                            </a:lnSpc>
                          </a:pPr>
                          <a14:m>
                            <m:oMathPara xmlns:m="http://schemas.openxmlformats.org/officeDocument/2006/math">
                              <m:oMathParaPr>
                                <m:jc m:val="centerGroup"/>
                              </m:oMathParaPr>
                              <m:oMath xmlns:m="http://schemas.openxmlformats.org/officeDocument/2006/math">
                                <m:rad>
                                  <m:radPr>
                                    <m:degHide m:val="on"/>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𝑝</m:t>
                                        </m:r>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𝑝</m:t>
                                        </m:r>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num>
                                      <m:den>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den>
                                    </m:f>
                                  </m:e>
                                </m:rad>
                              </m:oMath>
                            </m:oMathPara>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When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14:m>
                            <m:oMath xmlns:m="http://schemas.openxmlformats.org/officeDocument/2006/math">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𝑛</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 </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𝑝</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&gt;</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10</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 </m:t>
                              </m:r>
                            </m:oMath>
                          </a14:m>
                          <a:r>
                            <a:rPr lang="en-US" altLang="ko-KR" sz="1300" b="0" kern="12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rPr>
                            <a:t>and</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14:m>
                            <m:oMath xmlns:m="http://schemas.openxmlformats.org/officeDocument/2006/math">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𝑛</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1</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𝑝</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 &gt;</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10</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the sample proportion approximately follows the normal distribution.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466045">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Median</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lnSpc>
                              <a:spcPct val="100000"/>
                            </a:lnSpc>
                          </a:pPr>
                          <a14:m>
                            <m:oMathPara xmlns:m="http://schemas.openxmlformats.org/officeDocument/2006/math">
                              <m:oMathParaPr>
                                <m:jc m:val="centerGroup"/>
                              </m:oMathParaPr>
                              <m:oMath xmlns:m="http://schemas.openxmlformats.org/officeDocument/2006/math">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𝜎</m:t>
                                </m:r>
                                <m:rad>
                                  <m:radPr>
                                    <m:degHide m:val="on"/>
                                    <m:ctrlP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𝜋</m:t>
                                        </m:r>
                                      </m:num>
                                      <m:den>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den>
                                    </m:f>
                                  </m:e>
                                </m:rad>
                              </m:oMath>
                            </m:oMathPara>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When </a:t>
                          </a:r>
                          <a14:m>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𝑛</m:t>
                              </m:r>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30</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the sample mean approximately follows the normal distribution.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784512">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Standard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Deviation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1" hangingPunct="1">
                            <a:lnSpc>
                              <a:spcPct val="100000"/>
                            </a:lnSpc>
                          </a:pPr>
                          <a:r>
                            <a:rPr lang="en-US" altLang="ko-KR" sz="1400" b="0" i="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        </a:t>
                          </a:r>
                          <a14:m>
                            <m:oMath xmlns:m="http://schemas.openxmlformats.org/officeDocument/2006/math">
                              <m:f>
                                <m:f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ko-KR" altLang="en-US"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num>
                                <m:den>
                                  <m:rad>
                                    <m:radPr>
                                      <m:degHide m:val="on"/>
                                      <m:ctrlP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e>
                                  </m:rad>
                                </m:den>
                              </m:f>
                            </m:oMath>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p>
                          <a:pPr marL="0" algn="l" defTabSz="914400" rtl="0" eaLnBrk="1" latinLnBrk="1" hangingPunct="1">
                            <a:lnSpc>
                              <a:spcPct val="100000"/>
                            </a:lnSpc>
                          </a:pPr>
                          <a:r>
                            <a:rPr lang="en-US" sz="1400" b="0" i="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a:t>b)    </a:t>
                          </a:r>
                          <a14:m>
                            <m:oMath xmlns:m="http://schemas.openxmlformats.org/officeDocument/2006/math">
                              <m:rad>
                                <m:radPr>
                                  <m:degHide m:val="on"/>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𝜇</m:t>
                                          </m:r>
                                        </m:e>
                                        <m:sub>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4</m:t>
                                          </m:r>
                                        </m:sub>
                                      </m:sSub>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p>
                                        <m:sSup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pPr>
                                        <m:e>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e>
                                        <m:sup>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4</m:t>
                                          </m:r>
                                        </m:sup>
                                      </m:sSup>
                                    </m:num>
                                    <m:den>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4</m:t>
                                      </m:r>
                                      <m: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sSup>
                                        <m:sSup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pPr>
                                        <m:e>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e>
                                        <m:sup>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sup>
                                      </m:sSup>
                                    </m:den>
                                  </m:f>
                                </m:e>
                              </m:rad>
                            </m:oMath>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lnSpc>
                              <a:spcPct val="100000"/>
                            </a:lnSpc>
                            <a:spcAft>
                              <a:spcPts val="2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When the population follows the normal distribution</a:t>
                          </a:r>
                        </a:p>
                        <a:p>
                          <a:pPr marL="0" algn="l" defTabSz="914400" rtl="0" eaLnBrk="1" latinLnBrk="1" hangingPunct="1">
                            <a:lnSpc>
                              <a:spcPct val="100000"/>
                            </a:lnSpc>
                            <a:spcAft>
                              <a:spcPts val="2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When the population does not follow the normal distribution</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932089">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Variance</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1" hangingPunct="1">
                            <a:lnSpc>
                              <a:spcPct val="100000"/>
                            </a:lnSpc>
                          </a:pPr>
                          <a:r>
                            <a:rPr lang="en-US" altLang="ko-KR" sz="1400" b="0" i="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      </a:t>
                          </a:r>
                          <a14:m>
                            <m:oMath xmlns:m="http://schemas.openxmlformats.org/officeDocument/2006/math">
                              <m:sSup>
                                <m:sSup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pPr>
                                <m:e>
                                  <m:r>
                                    <a:rPr lang="ko-KR" altLang="en-US"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e>
                                <m:sup>
                                  <m: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sup>
                              </m:sSup>
                              <m:rad>
                                <m:radPr>
                                  <m:degHide m:val="on"/>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den>
                                  </m:f>
                                </m:e>
                              </m:rad>
                            </m:oMath>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p>
                          <a:pPr marL="0" algn="l" defTabSz="914400" rtl="0" eaLnBrk="1" latinLnBrk="1" hangingPunct="1">
                            <a:lnSpc>
                              <a:spcPct val="100000"/>
                            </a:lnSpc>
                          </a:pPr>
                          <a:r>
                            <a:rPr lang="en-US" sz="1400" b="0" i="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a:t>b)    </a:t>
                          </a:r>
                          <a14:m>
                            <m:oMath xmlns:m="http://schemas.openxmlformats.org/officeDocument/2006/math">
                              <m:rad>
                                <m:radPr>
                                  <m:degHide m:val="on"/>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𝜇</m:t>
                                          </m:r>
                                        </m:e>
                                        <m:sub>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4</m:t>
                                          </m:r>
                                        </m:sub>
                                      </m:sSub>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p>
                                        <m:sSup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pPr>
                                        <m:e>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e>
                                        <m:sup>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sup>
                                      </m:sSup>
                                    </m:num>
                                    <m:den>
                                      <m: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den>
                                  </m:f>
                                </m:e>
                              </m:rad>
                            </m:oMath>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lnSpc>
                              <a:spcPct val="100000"/>
                            </a:lnSpc>
                            <a:spcAft>
                              <a:spcPts val="2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When the population follows the normal distribution</a:t>
                          </a:r>
                        </a:p>
                        <a:p>
                          <a:pPr marL="0" algn="l" defTabSz="914400" rtl="0" eaLnBrk="1" latinLnBrk="1" hangingPunct="1">
                            <a:lnSpc>
                              <a:spcPct val="100000"/>
                            </a:lnSpc>
                            <a:spcAft>
                              <a:spcPts val="2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When the population does not follow the normal distribution</a:t>
                          </a:r>
                        </a:p>
                        <a:p>
                          <a:pPr marL="0" algn="l" defTabSz="914400" rtl="0" eaLnBrk="1" latinLnBrk="1" hangingPunct="1">
                            <a:lnSpc>
                              <a:spcPct val="100000"/>
                            </a:lnSpc>
                            <a:spcAft>
                              <a:spcPts val="2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 sample variance follows the chi-square distribution.</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676675">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Correlation</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lnSpc>
                              <a:spcPct val="100000"/>
                            </a:lnSpc>
                          </a:pPr>
                          <a14:m>
                            <m:oMathPara xmlns:m="http://schemas.openxmlformats.org/officeDocument/2006/math">
                              <m:oMathParaPr>
                                <m:jc m:val="centerGroup"/>
                              </m:oMathParaPr>
                              <m:oMath xmlns:m="http://schemas.openxmlformats.org/officeDocument/2006/math">
                                <m:rad>
                                  <m:radPr>
                                    <m:degHide m:val="on"/>
                                    <m:ctrlP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𝑟</m:t>
                                            </m:r>
                                          </m:e>
                                          <m:sup>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den>
                                    </m:f>
                                  </m:e>
                                </m:rad>
                              </m:oMath>
                            </m:oMathPara>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lnSpc>
                              <a:spcPct val="100000"/>
                            </a:lnSpc>
                          </a:pPr>
                          <a14:m>
                            <m:oMath xmlns:m="http://schemas.openxmlformats.org/officeDocument/2006/math">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𝑟</m:t>
                              </m:r>
                            </m:oMath>
                          </a14:m>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is</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sample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correlation. Fisher’s z-transformation is required. </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bl>
              </a:graphicData>
            </a:graphic>
          </p:graphicFrame>
        </mc:Choice>
        <mc:Fallback xmlns="">
          <p:graphicFrame>
            <p:nvGraphicFramePr>
              <p:cNvPr id="9" name="Table 2">
                <a:extLst>
                  <a:ext uri="{FF2B5EF4-FFF2-40B4-BE49-F238E27FC236}">
                    <a16:creationId xmlns="" xmlns:a16="http://schemas.microsoft.com/office/drawing/2014/main" xmlns:a14="http://schemas.microsoft.com/office/drawing/2010/main" id="{D472E671-126E-467F-B172-B2E58E6D3DC2}"/>
                  </a:ext>
                </a:extLst>
              </p:cNvPr>
              <p:cNvGraphicFramePr>
                <a:graphicFrameLocks noGrp="1"/>
              </p:cNvGraphicFramePr>
              <p:nvPr>
                <p:extLst>
                  <p:ext uri="{D42A27DB-BD31-4B8C-83A1-F6EECF244321}">
                    <p14:modId xmlns:p14="http://schemas.microsoft.com/office/powerpoint/2010/main" val="429387368"/>
                  </p:ext>
                </p:extLst>
              </p:nvPr>
            </p:nvGraphicFramePr>
            <p:xfrm>
              <a:off x="711199" y="1772816"/>
              <a:ext cx="8632825" cy="4248470"/>
            </p:xfrm>
            <a:graphic>
              <a:graphicData uri="http://schemas.openxmlformats.org/drawingml/2006/table">
                <a:tbl>
                  <a:tblPr firstRow="1" bandRow="1">
                    <a:tableStyleId>{5940675A-B579-460E-94D1-54222C63F5DA}</a:tableStyleId>
                  </a:tblPr>
                  <a:tblGrid>
                    <a:gridCol w="1736002">
                      <a:extLst>
                        <a:ext uri="{9D8B030D-6E8A-4147-A177-3AD203B41FA5}">
                          <a16:colId xmlns="" xmlns:a16="http://schemas.microsoft.com/office/drawing/2014/main" xmlns:a14="http://schemas.microsoft.com/office/drawing/2010/main" val="20000"/>
                        </a:ext>
                      </a:extLst>
                    </a:gridCol>
                    <a:gridCol w="1334224">
                      <a:extLst>
                        <a:ext uri="{9D8B030D-6E8A-4147-A177-3AD203B41FA5}">
                          <a16:colId xmlns="" xmlns:a16="http://schemas.microsoft.com/office/drawing/2014/main" xmlns:a14="http://schemas.microsoft.com/office/drawing/2010/main" val="20001"/>
                        </a:ext>
                      </a:extLst>
                    </a:gridCol>
                    <a:gridCol w="5562599">
                      <a:extLst>
                        <a:ext uri="{9D8B030D-6E8A-4147-A177-3AD203B41FA5}">
                          <a16:colId xmlns="" xmlns:a16="http://schemas.microsoft.com/office/drawing/2014/main" xmlns:a14="http://schemas.microsoft.com/office/drawing/2010/main" val="20002"/>
                        </a:ext>
                      </a:extLst>
                    </a:gridCol>
                  </a:tblGrid>
                  <a:tr h="279012">
                    <a:tc>
                      <a:txBody>
                        <a:bodyPr/>
                        <a:lstStyle/>
                        <a:p>
                          <a:pPr marL="0" algn="ctr" defTabSz="914400" rtl="0" eaLnBrk="1" latinLnBrk="1" hangingPunct="1"/>
                          <a:r>
                            <a:rPr lang="en-US"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Statistic</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Standard Error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Explanation</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xmlns:a14="http://schemas.microsoft.com/office/drawing/2010/main" val="10000"/>
                      </a:ext>
                    </a:extLst>
                  </a:tr>
                  <a:tr h="433462">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Mean</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30137" t="-66197" r="-417352" b="-819718"/>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55203" t="-66197" r="-110" b="-819718"/>
                          </a:stretch>
                        </a:blipFill>
                      </a:tcPr>
                    </a:tc>
                    <a:extLst>
                      <a:ext uri="{0D108BD9-81ED-4DB2-BD59-A6C34878D82A}">
                        <a16:rowId xmlns="" xmlns:a16="http://schemas.microsoft.com/office/drawing/2014/main" xmlns:a14="http://schemas.microsoft.com/office/drawing/2010/main" val="10001"/>
                      </a:ext>
                    </a:extLst>
                  </a:tr>
                  <a:tr h="676675">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Proportion</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30137" t="-106306" r="-417352" b="-424324"/>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55203" t="-106306" r="-110" b="-424324"/>
                          </a:stretch>
                        </a:blipFill>
                      </a:tcPr>
                    </a:tc>
                    <a:extLst>
                      <a:ext uri="{0D108BD9-81ED-4DB2-BD59-A6C34878D82A}">
                        <a16:rowId xmlns="" xmlns:a16="http://schemas.microsoft.com/office/drawing/2014/main" xmlns:a14="http://schemas.microsoft.com/office/drawing/2010/main" val="10002"/>
                      </a:ext>
                    </a:extLst>
                  </a:tr>
                  <a:tr h="466045">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Median</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30137" t="-297403" r="-417352" b="-511688"/>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55203" t="-297403" r="-110" b="-511688"/>
                          </a:stretch>
                        </a:blipFill>
                      </a:tcPr>
                    </a:tc>
                    <a:extLst>
                      <a:ext uri="{0D108BD9-81ED-4DB2-BD59-A6C34878D82A}">
                        <a16:rowId xmlns="" xmlns:a16="http://schemas.microsoft.com/office/drawing/2014/main" xmlns:a14="http://schemas.microsoft.com/office/drawing/2010/main" val="10003"/>
                      </a:ext>
                    </a:extLst>
                  </a:tr>
                  <a:tr h="784512">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Standard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Deviation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30137" t="-237209" r="-417352" b="-205426"/>
                          </a:stretch>
                        </a:blipFill>
                      </a:tcPr>
                    </a:tc>
                    <a:tc>
                      <a:txBody>
                        <a:bodyPr/>
                        <a:lstStyle/>
                        <a:p>
                          <a:pPr marL="0" algn="l" defTabSz="914400" rtl="0" eaLnBrk="1" latinLnBrk="1" hangingPunct="1">
                            <a:lnSpc>
                              <a:spcPct val="100000"/>
                            </a:lnSpc>
                            <a:spcAft>
                              <a:spcPts val="2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When the population follows the </a:t>
                          </a:r>
                          <a: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normal distribution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algn="l" defTabSz="914400" rtl="0" eaLnBrk="1" latinLnBrk="1" hangingPunct="1">
                            <a:lnSpc>
                              <a:spcPct val="100000"/>
                            </a:lnSpc>
                            <a:spcAft>
                              <a:spcPts val="2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When the population does not follow the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t>
                          </a:r>
                          <a: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ormal distribution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xmlns:a14="http://schemas.microsoft.com/office/drawing/2010/main" val="10004"/>
                      </a:ext>
                    </a:extLst>
                  </a:tr>
                  <a:tr h="932089">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Variance</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30137" t="-284314" r="-417352" b="-73203"/>
                          </a:stretch>
                        </a:blipFill>
                      </a:tcPr>
                    </a:tc>
                    <a:tc>
                      <a:txBody>
                        <a:bodyPr/>
                        <a:lstStyle/>
                        <a:p>
                          <a:pPr marL="0" algn="l" defTabSz="914400" rtl="0" eaLnBrk="1" latinLnBrk="1" hangingPunct="1">
                            <a:lnSpc>
                              <a:spcPct val="100000"/>
                            </a:lnSpc>
                            <a:spcAft>
                              <a:spcPts val="2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When the population follows the </a:t>
                          </a:r>
                          <a: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normal distribution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algn="l" defTabSz="914400" rtl="0" eaLnBrk="1" latinLnBrk="1" hangingPunct="1">
                            <a:lnSpc>
                              <a:spcPct val="100000"/>
                            </a:lnSpc>
                            <a:spcAft>
                              <a:spcPts val="2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When the population does not follow the </a:t>
                          </a:r>
                          <a: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normal distribution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algn="l" defTabSz="914400" rtl="0" eaLnBrk="1" latinLnBrk="1" hangingPunct="1">
                            <a:lnSpc>
                              <a:spcPct val="100000"/>
                            </a:lnSpc>
                            <a:spcAft>
                              <a:spcPts val="2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 sample variance follows the </a:t>
                          </a:r>
                          <a: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chi-square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distribution.</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xmlns:a14="http://schemas.microsoft.com/office/drawing/2010/main" val="10005"/>
                      </a:ext>
                    </a:extLst>
                  </a:tr>
                  <a:tr h="676675">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Correlation</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30137" t="-529730" r="-417352" b="-901"/>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55203" t="-529730" r="-110" b="-901"/>
                          </a:stretch>
                        </a:blipFill>
                      </a:tcPr>
                    </a:tc>
                    <a:extLst>
                      <a:ext uri="{0D108BD9-81ED-4DB2-BD59-A6C34878D82A}">
                        <a16:rowId xmlns="" xmlns:a16="http://schemas.microsoft.com/office/drawing/2014/main" xmlns:a14="http://schemas.microsoft.com/office/drawing/2010/main" val="10006"/>
                      </a:ext>
                    </a:extLst>
                  </a:tr>
                </a:tbl>
              </a:graphicData>
            </a:graphic>
          </p:graphicFrame>
        </mc:Fallback>
      </mc:AlternateContent>
      <p:sp>
        <p:nvSpPr>
          <p:cNvPr id="10" name="직사각형 9">
            <a:extLst>
              <a:ext uri="{FF2B5EF4-FFF2-40B4-BE49-F238E27FC236}">
                <a16:creationId xmlns:a16="http://schemas.microsoft.com/office/drawing/2014/main" xmlns="" id="{9F556C71-0ABC-430F-A8A7-8C42B3A605F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Standard errors</a:t>
            </a:r>
          </a:p>
        </p:txBody>
      </p:sp>
    </p:spTree>
    <p:extLst>
      <p:ext uri="{BB962C8B-B14F-4D97-AF65-F5344CB8AC3E}">
        <p14:creationId xmlns:p14="http://schemas.microsoft.com/office/powerpoint/2010/main" val="27042316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of Statistics II</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4" name="직사각형 13">
            <a:extLst>
              <a:ext uri="{FF2B5EF4-FFF2-40B4-BE49-F238E27FC236}">
                <a16:creationId xmlns:a16="http://schemas.microsoft.com/office/drawing/2014/main" xmlns="" id="{56FC765F-0475-4E93-8062-6CFF42E5F016}"/>
              </a:ext>
            </a:extLst>
          </p:cNvPr>
          <p:cNvSpPr/>
          <p:nvPr/>
        </p:nvSpPr>
        <p:spPr>
          <a:xfrm>
            <a:off x="1054111" y="3929021"/>
            <a:ext cx="3897301" cy="1179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2000" dirty="0">
                <a:solidFill>
                  <a:srgbClr val="A6A6A6"/>
                </a:solidFill>
                <a:latin typeface="SamsungOne 400" panose="020B0503030303020204" pitchFamily="34" charset="0"/>
                <a:ea typeface="SamsungOne 400" panose="020B0503030303020204" pitchFamily="34" charset="0"/>
              </a:rPr>
              <a:t>3.1. Descriptive Statistics</a:t>
            </a:r>
          </a:p>
          <a:p>
            <a:pPr marL="176213" indent="-176213" fontAlgn="base">
              <a:spcBef>
                <a:spcPct val="0"/>
              </a:spcBef>
              <a:spcAft>
                <a:spcPts val="1000"/>
              </a:spcAft>
              <a:buSzPct val="120000"/>
              <a:buBlip>
                <a:blip r:embed="rId3"/>
              </a:buBlip>
              <a:defRPr/>
            </a:pPr>
            <a:r>
              <a:rPr lang="en-US" altLang="ko-KR" sz="2000" dirty="0">
                <a:solidFill>
                  <a:srgbClr val="A6A6A6"/>
                </a:solidFill>
                <a:latin typeface="SamsungOne 400" panose="020B0503030303020204" pitchFamily="34" charset="0"/>
                <a:ea typeface="SamsungOne 400" panose="020B0503030303020204" pitchFamily="34" charset="0"/>
              </a:rPr>
              <a:t>3.2. Central Limit Theorem</a:t>
            </a:r>
          </a:p>
          <a:p>
            <a:pPr marL="176213" indent="-176213" defTabSz="914400" fontAlgn="base" latinLnBrk="1">
              <a:spcBef>
                <a:spcPct val="0"/>
              </a:spcBef>
              <a:spcAft>
                <a:spcPts val="1000"/>
              </a:spcAft>
              <a:buSzPct val="120000"/>
              <a:buBlip>
                <a:blip r:embed="rId4"/>
              </a:buBlip>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3.3. Estimation Theory</a:t>
            </a:r>
          </a:p>
        </p:txBody>
      </p:sp>
    </p:spTree>
    <p:extLst>
      <p:ext uri="{BB962C8B-B14F-4D97-AF65-F5344CB8AC3E}">
        <p14:creationId xmlns:p14="http://schemas.microsoft.com/office/powerpoint/2010/main" val="34626663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Estimation Theory</a:t>
            </a:r>
          </a:p>
        </p:txBody>
      </p:sp>
      <p:sp>
        <p:nvSpPr>
          <p:cNvPr id="16" name="직사각형 15">
            <a:extLst>
              <a:ext uri="{FF2B5EF4-FFF2-40B4-BE49-F238E27FC236}">
                <a16:creationId xmlns:a16="http://schemas.microsoft.com/office/drawing/2014/main" xmlns="" id="{C5CA8154-703F-4AC8-8AB1-2FD53225D47E}"/>
              </a:ext>
            </a:extLst>
          </p:cNvPr>
          <p:cNvSpPr/>
          <p:nvPr/>
        </p:nvSpPr>
        <p:spPr>
          <a:xfrm>
            <a:off x="675071" y="3638340"/>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many ways of answering to the same question.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Providing a single value like in a) is called “point estimation.” </a:t>
            </a:r>
            <a:r>
              <a:rPr lang="en-US" altLang="ko-KR" sz="13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using an </a:t>
            </a:r>
            <a:r>
              <a:rPr lang="en-US" altLang="ko-KR" sz="1300" b="1" dirty="0">
                <a:solidFill>
                  <a:srgbClr val="00B050"/>
                </a:solidFill>
                <a:latin typeface="SamsungOne 400" panose="020B0503030303020204" pitchFamily="34" charset="0"/>
                <a:ea typeface="SamsungOne 400" panose="020B0503030303020204" pitchFamily="34" charset="0"/>
              </a:rPr>
              <a:t>estimator</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Providing an interval like in b) and c) is called “interval estimation.”</a:t>
            </a:r>
          </a:p>
        </p:txBody>
      </p:sp>
      <p:grpSp>
        <p:nvGrpSpPr>
          <p:cNvPr id="31" name="그룹 30">
            <a:extLst>
              <a:ext uri="{FF2B5EF4-FFF2-40B4-BE49-F238E27FC236}">
                <a16:creationId xmlns:a16="http://schemas.microsoft.com/office/drawing/2014/main" xmlns="" id="{6D3D168E-CAA1-45D4-BD7B-19BD0AAD85FE}"/>
              </a:ext>
            </a:extLst>
          </p:cNvPr>
          <p:cNvGrpSpPr/>
          <p:nvPr/>
        </p:nvGrpSpPr>
        <p:grpSpPr>
          <a:xfrm>
            <a:off x="846956" y="2252021"/>
            <a:ext cx="6979589" cy="1253402"/>
            <a:chOff x="903506" y="2429380"/>
            <a:chExt cx="6979589" cy="1253402"/>
          </a:xfrm>
        </p:grpSpPr>
        <p:sp>
          <p:nvSpPr>
            <p:cNvPr id="32" name="사각형: 둥근 모서리 2">
              <a:extLst>
                <a:ext uri="{FF2B5EF4-FFF2-40B4-BE49-F238E27FC236}">
                  <a16:creationId xmlns:a16="http://schemas.microsoft.com/office/drawing/2014/main" xmlns="" id="{AAF91053-834F-411C-8CB9-BA597324210C}"/>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B931041D-E70F-44FB-921C-CC12C8103989}"/>
                </a:ext>
              </a:extLst>
            </p:cNvPr>
            <p:cNvSpPr/>
            <p:nvPr/>
          </p:nvSpPr>
          <p:spPr>
            <a:xfrm>
              <a:off x="1279004" y="2429380"/>
              <a:ext cx="6604091"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Say you want to survey the mean weight of adult males. The possible answers are:</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72 kg</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71 kg ~ 74 kg</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 70 kg ~ 75 kg</a:t>
              </a:r>
            </a:p>
          </p:txBody>
        </p:sp>
      </p:grpSp>
      <p:sp>
        <p:nvSpPr>
          <p:cNvPr id="14" name="직사각형 13">
            <a:extLst>
              <a:ext uri="{FF2B5EF4-FFF2-40B4-BE49-F238E27FC236}">
                <a16:creationId xmlns:a16="http://schemas.microsoft.com/office/drawing/2014/main" xmlns="" id="{75BF4EFD-42D6-4F91-827E-37F7CBC5BA56}"/>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fr-FR" altLang="ko-KR" sz="1400" dirty="0">
                <a:solidFill>
                  <a:schemeClr val="tx1"/>
                </a:solidFill>
                <a:latin typeface="SamsungOne 400" panose="020B0503030303020204" pitchFamily="34" charset="0"/>
                <a:ea typeface="SamsungOne 400" panose="020B0503030303020204" pitchFamily="34" charset="0"/>
              </a:rPr>
              <a:t>Point estimation vs Interval estimation</a:t>
            </a:r>
          </a:p>
        </p:txBody>
      </p:sp>
    </p:spTree>
    <p:extLst>
      <p:ext uri="{BB962C8B-B14F-4D97-AF65-F5344CB8AC3E}">
        <p14:creationId xmlns:p14="http://schemas.microsoft.com/office/powerpoint/2010/main" val="1585063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8" name="직사각형 17">
            <a:extLst>
              <a:ext uri="{FF2B5EF4-FFF2-40B4-BE49-F238E27FC236}">
                <a16:creationId xmlns:a16="http://schemas.microsoft.com/office/drawing/2014/main" xmlns="" id="{F96925C8-3BC5-46FB-9CBA-A1CE5BCAC6C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(empirical) definition of probability</a:t>
            </a: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E02D1CE-2859-45A1-90B6-A62349DC71E3}"/>
                  </a:ext>
                </a:extLst>
              </p:cNvPr>
              <p:cNvSpPr/>
              <p:nvPr/>
            </p:nvSpPr>
            <p:spPr>
              <a:xfrm>
                <a:off x="672016"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Total number of observations of a random experiment is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𝑁</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Symbol" panose="05050102010706020507" pitchFamily="18" charset="2"/>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of observations corresponding to the event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𝑁</m:t>
                        </m:r>
                      </m:e>
                      <m:sub>
                        <m:r>
                          <a:rPr lang="en-US" altLang="ko-KR" sz="1300">
                            <a:solidFill>
                              <a:prstClr val="black">
                                <a:lumMod val="85000"/>
                                <a:lumOff val="15000"/>
                              </a:prstClr>
                            </a:solidFill>
                            <a:latin typeface="Cambria Math" panose="02040503050406030204" pitchFamily="18" charset="0"/>
                          </a:rPr>
                          <m:t>𝐴</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Ideally, the probability is given by the following limit:</a:t>
                </a: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8E02D1CE-2859-45A1-90B6-A62349DC71E3}"/>
                  </a:ext>
                </a:extLst>
              </p:cNvPr>
              <p:cNvSpPr>
                <a:spLocks noRot="1" noChangeAspect="1" noMove="1" noResize="1" noEditPoints="1" noAdjustHandles="1" noChangeArrowheads="1" noChangeShapeType="1" noTextEdit="1"/>
              </p:cNvSpPr>
              <p:nvPr/>
            </p:nvSpPr>
            <p:spPr>
              <a:xfrm>
                <a:off x="672016" y="1700808"/>
                <a:ext cx="8632825" cy="950755"/>
              </a:xfrm>
              <a:prstGeom prst="rect">
                <a:avLst/>
              </a:prstGeom>
              <a:blipFill>
                <a:blip r:embed="rId4"/>
                <a:stretch>
                  <a:fillRect/>
                </a:stretch>
              </a:blipFill>
              <a:ln>
                <a:noFill/>
              </a:ln>
            </p:spPr>
            <p:txBody>
              <a:bodyPr/>
              <a:lstStyle/>
              <a:p>
                <a:r>
                  <a:rPr lang="ko-KR" altLang="en-US">
                    <a:noFill/>
                  </a:rPr>
                  <a:t> </a:t>
                </a:r>
              </a:p>
            </p:txBody>
          </p:sp>
        </mc:Fallback>
      </mc:AlternateContent>
      <p:sp>
        <p:nvSpPr>
          <p:cNvPr id="14" name="직사각형 13">
            <a:extLst>
              <a:ext uri="{FF2B5EF4-FFF2-40B4-BE49-F238E27FC236}">
                <a16:creationId xmlns:a16="http://schemas.microsoft.com/office/drawing/2014/main" xmlns="" id="{59E63047-7423-4BC3-9DAE-2C92CCC814E8}"/>
              </a:ext>
            </a:extLst>
          </p:cNvPr>
          <p:cNvSpPr/>
          <p:nvPr/>
        </p:nvSpPr>
        <p:spPr>
          <a:xfrm>
            <a:off x="672016" y="360137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the following is more realistic:</a:t>
            </a: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DC57B592-2ACC-4E3C-87AA-59087F808EF4}"/>
                  </a:ext>
                </a:extLst>
              </p:cNvPr>
              <p:cNvSpPr/>
              <p:nvPr/>
            </p:nvSpPr>
            <p:spPr>
              <a:xfrm>
                <a:off x="4109308" y="2746344"/>
                <a:ext cx="1684207" cy="65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unc>
                        <m:func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uncPr>
                        <m:fName>
                          <m:limLow>
                            <m:limLow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limLowPr>
                            <m:e>
                              <m:r>
                                <m:rPr>
                                  <m:sty m:val="p"/>
                                </m:rP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lim</m:t>
                              </m:r>
                            </m:e>
                            <m:li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lim>
                          </m:limLow>
                        </m:fName>
                        <m:e>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sub>
                              </m:sSub>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den>
                          </m:f>
                        </m:e>
                      </m:func>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19" name="직사각형 18">
                <a:extLst>
                  <a:ext uri="{FF2B5EF4-FFF2-40B4-BE49-F238E27FC236}">
                    <a16:creationId xmlns:a16="http://schemas.microsoft.com/office/drawing/2014/main" id="{DC57B592-2ACC-4E3C-87AA-59087F808EF4}"/>
                  </a:ext>
                </a:extLst>
              </p:cNvPr>
              <p:cNvSpPr>
                <a:spLocks noRot="1" noChangeAspect="1" noMove="1" noResize="1" noEditPoints="1" noAdjustHandles="1" noChangeArrowheads="1" noChangeShapeType="1" noTextEdit="1"/>
              </p:cNvSpPr>
              <p:nvPr/>
            </p:nvSpPr>
            <p:spPr>
              <a:xfrm>
                <a:off x="4109308" y="2746344"/>
                <a:ext cx="1684207" cy="654346"/>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CB1AA155-9CEF-4BCC-B7A6-E8CBC231B688}"/>
                  </a:ext>
                </a:extLst>
              </p:cNvPr>
              <p:cNvSpPr/>
              <p:nvPr/>
            </p:nvSpPr>
            <p:spPr>
              <a:xfrm>
                <a:off x="4316321" y="4147525"/>
                <a:ext cx="1270183" cy="65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sub>
                          </m:sSub>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den>
                      </m:f>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20" name="직사각형 19">
                <a:extLst>
                  <a:ext uri="{FF2B5EF4-FFF2-40B4-BE49-F238E27FC236}">
                    <a16:creationId xmlns:a16="http://schemas.microsoft.com/office/drawing/2014/main" id="{CB1AA155-9CEF-4BCC-B7A6-E8CBC231B688}"/>
                  </a:ext>
                </a:extLst>
              </p:cNvPr>
              <p:cNvSpPr>
                <a:spLocks noRot="1" noChangeAspect="1" noMove="1" noResize="1" noEditPoints="1" noAdjustHandles="1" noChangeArrowheads="1" noChangeShapeType="1" noTextEdit="1"/>
              </p:cNvSpPr>
              <p:nvPr/>
            </p:nvSpPr>
            <p:spPr>
              <a:xfrm>
                <a:off x="4316321" y="4147525"/>
                <a:ext cx="1270183" cy="654346"/>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651053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Estimator</a:t>
            </a:r>
          </a:p>
        </p:txBody>
      </p:sp>
      <p:sp>
        <p:nvSpPr>
          <p:cNvPr id="14" name="직사각형 13">
            <a:extLst>
              <a:ext uri="{FF2B5EF4-FFF2-40B4-BE49-F238E27FC236}">
                <a16:creationId xmlns:a16="http://schemas.microsoft.com/office/drawing/2014/main" xmlns="" id="{7D882531-3166-4DCE-A62B-9A0DFAF0E437}"/>
              </a:ext>
            </a:extLst>
          </p:cNvPr>
          <p:cNvSpPr/>
          <p:nvPr/>
        </p:nvSpPr>
        <p:spPr>
          <a:xfrm>
            <a:off x="675071" y="221944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Unbiasedness</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Efficiency</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Consistency</a:t>
            </a:r>
          </a:p>
        </p:txBody>
      </p:sp>
      <p:sp>
        <p:nvSpPr>
          <p:cNvPr id="10" name="직사각형 9">
            <a:extLst>
              <a:ext uri="{FF2B5EF4-FFF2-40B4-BE49-F238E27FC236}">
                <a16:creationId xmlns:a16="http://schemas.microsoft.com/office/drawing/2014/main" xmlns="" id="{625840A6-CB4F-4BD2-951F-E3B88A0D0029}"/>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What makes a “good” estimator?</a:t>
            </a:r>
          </a:p>
        </p:txBody>
      </p:sp>
    </p:spTree>
    <p:extLst>
      <p:ext uri="{BB962C8B-B14F-4D97-AF65-F5344CB8AC3E}">
        <p14:creationId xmlns:p14="http://schemas.microsoft.com/office/powerpoint/2010/main" val="25194849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BBE0C945-2113-49CD-804E-C7F28A087D85}"/>
                  </a:ext>
                </a:extLst>
              </p:cNvPr>
              <p:cNvSpPr/>
              <p:nvPr/>
            </p:nvSpPr>
            <p:spPr>
              <a:xfrm>
                <a:off x="675071" y="1700808"/>
                <a:ext cx="8632825" cy="691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Let us suppose that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𝜃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population parameter, and </a:t>
                </a:r>
                <a14:m>
                  <m:oMath xmlns:m="http://schemas.openxmlformats.org/officeDocument/2006/math">
                    <m:acc>
                      <m:accPr>
                        <m:chr m:val="̂"/>
                        <m:ctrlPr>
                          <a:rPr lang="ko-KR" altLang="en-US" sz="12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ko-KR" altLang="en-US" sz="1200" i="1">
                            <a:solidFill>
                              <a:schemeClr val="tx1">
                                <a:lumMod val="85000"/>
                                <a:lumOff val="15000"/>
                              </a:schemeClr>
                            </a:solidFill>
                            <a:latin typeface="Cambria Math" panose="02040503050406030204" pitchFamily="18" charset="0"/>
                            <a:cs typeface="Times New Roman" panose="02020603050405020304" pitchFamily="18" charset="0"/>
                          </a:rPr>
                          <m:t>𝜃</m:t>
                        </m:r>
                      </m:e>
                    </m:acc>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corresponding estimator.</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unbiased estimator satisfies the following condition: </a:t>
                </a: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acc>
                          <m:accPr>
                            <m:chr m:val="̂"/>
                            <m:ctrlP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𝜃</m:t>
                            </m:r>
                          </m:e>
                        </m:acc>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𝜃</m:t>
                    </m:r>
                  </m:oMath>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endParaRPr>
              </a:p>
            </p:txBody>
          </p:sp>
        </mc:Choice>
        <mc:Fallback xmlns="">
          <p:sp>
            <p:nvSpPr>
              <p:cNvPr id="13" name="직사각형 12">
                <a:extLst>
                  <a:ext uri="{FF2B5EF4-FFF2-40B4-BE49-F238E27FC236}">
                    <a16:creationId xmlns:a16="http://schemas.microsoft.com/office/drawing/2014/main" xmlns:a14="http://schemas.microsoft.com/office/drawing/2010/main" xmlns="" id="{BBE0C945-2113-49CD-804E-C7F28A087D85}"/>
                  </a:ext>
                </a:extLst>
              </p:cNvPr>
              <p:cNvSpPr>
                <a:spLocks noRot="1" noChangeAspect="1" noMove="1" noResize="1" noEditPoints="1" noAdjustHandles="1" noChangeArrowheads="1" noChangeShapeType="1" noTextEdit="1"/>
              </p:cNvSpPr>
              <p:nvPr/>
            </p:nvSpPr>
            <p:spPr>
              <a:xfrm>
                <a:off x="675071" y="1700808"/>
                <a:ext cx="8632825" cy="691197"/>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xmlns="" id="{C3E865E7-B2C4-487C-B5D4-4B5E97C7554B}"/>
              </a:ext>
            </a:extLst>
          </p:cNvPr>
          <p:cNvGrpSpPr/>
          <p:nvPr/>
        </p:nvGrpSpPr>
        <p:grpSpPr>
          <a:xfrm>
            <a:off x="846956" y="2449510"/>
            <a:ext cx="6979589" cy="1087502"/>
            <a:chOff x="883511" y="2358128"/>
            <a:chExt cx="6979589" cy="1087502"/>
          </a:xfrm>
        </p:grpSpPr>
        <p:grpSp>
          <p:nvGrpSpPr>
            <p:cNvPr id="15" name="그룹 14">
              <a:extLst>
                <a:ext uri="{FF2B5EF4-FFF2-40B4-BE49-F238E27FC236}">
                  <a16:creationId xmlns:a16="http://schemas.microsoft.com/office/drawing/2014/main" xmlns="" id="{9EB535A0-A799-4987-A8BA-453E333F1CCA}"/>
                </a:ext>
              </a:extLst>
            </p:cNvPr>
            <p:cNvGrpSpPr/>
            <p:nvPr/>
          </p:nvGrpSpPr>
          <p:grpSpPr>
            <a:xfrm>
              <a:off x="883511" y="2358128"/>
              <a:ext cx="6979589" cy="533846"/>
              <a:chOff x="903506" y="2335188"/>
              <a:chExt cx="6979589" cy="533846"/>
            </a:xfrm>
          </p:grpSpPr>
          <p:sp>
            <p:nvSpPr>
              <p:cNvPr id="16" name="사각형: 둥근 모서리 2">
                <a:extLst>
                  <a:ext uri="{FF2B5EF4-FFF2-40B4-BE49-F238E27FC236}">
                    <a16:creationId xmlns:a16="http://schemas.microsoft.com/office/drawing/2014/main" xmlns="" id="{45865FBD-BDA9-4143-908D-180A55E8E3D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6B0B721D-5560-4ED7-B4DE-4C7DCBAEFE7A}"/>
                      </a:ext>
                    </a:extLst>
                  </p:cNvPr>
                  <p:cNvSpPr/>
                  <p:nvPr/>
                </p:nvSpPr>
                <p:spPr>
                  <a:xfrm>
                    <a:off x="1279004" y="2335188"/>
                    <a:ext cx="6604091" cy="533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600"/>
                      </a:spcAft>
                    </a:pPr>
                    <a14:m>
                      <m:oMath xmlns:m="http://schemas.openxmlformats.org/officeDocument/2006/math">
                        <m:f>
                          <m:fPr>
                            <m:ctrlP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rPr>
                            </m:ctrlPr>
                          </m:fPr>
                          <m:num>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sup>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sub>
                                </m:sSub>
                              </m:e>
                            </m:nary>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den>
                        </m:f>
                      </m:oMath>
                    </a14:m>
                    <a:r>
                      <a:rPr lang="ko-KR" altLang="en-US"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an unbiased estimator of the population mean </a:t>
                    </a:r>
                    <a:r>
                      <a:rPr lang="ko-KR" altLang="en-US"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17" name="직사각형 16">
                    <a:extLst>
                      <a:ext uri="{FF2B5EF4-FFF2-40B4-BE49-F238E27FC236}">
                        <a16:creationId xmlns:a16="http://schemas.microsoft.com/office/drawing/2014/main" id="{6B0B721D-5560-4ED7-B4DE-4C7DCBAEFE7A}"/>
                      </a:ext>
                    </a:extLst>
                  </p:cNvPr>
                  <p:cNvSpPr>
                    <a:spLocks noRot="1" noChangeAspect="1" noMove="1" noResize="1" noEditPoints="1" noAdjustHandles="1" noChangeArrowheads="1" noChangeShapeType="1" noTextEdit="1"/>
                  </p:cNvSpPr>
                  <p:nvPr/>
                </p:nvSpPr>
                <p:spPr>
                  <a:xfrm>
                    <a:off x="1279004" y="2335188"/>
                    <a:ext cx="6604091" cy="533846"/>
                  </a:xfrm>
                  <a:prstGeom prst="rect">
                    <a:avLst/>
                  </a:prstGeom>
                  <a:blipFill>
                    <a:blip r:embed="rId4"/>
                    <a:stretch>
                      <a:fillRect l="-277"/>
                    </a:stretch>
                  </a:blipFill>
                  <a:ln>
                    <a:noFill/>
                  </a:ln>
                </p:spPr>
                <p:txBody>
                  <a:bodyPr/>
                  <a:lstStyle/>
                  <a:p>
                    <a:r>
                      <a:rPr lang="ko-KR" altLang="en-US">
                        <a:noFill/>
                      </a:rPr>
                      <a:t> </a:t>
                    </a:r>
                  </a:p>
                </p:txBody>
              </p:sp>
            </mc:Fallback>
          </mc:AlternateContent>
        </p:grpSp>
        <p:grpSp>
          <p:nvGrpSpPr>
            <p:cNvPr id="18" name="그룹 17">
              <a:extLst>
                <a:ext uri="{FF2B5EF4-FFF2-40B4-BE49-F238E27FC236}">
                  <a16:creationId xmlns:a16="http://schemas.microsoft.com/office/drawing/2014/main" xmlns="" id="{65B842EE-6235-4844-8413-E5B3AA75D239}"/>
                </a:ext>
              </a:extLst>
            </p:cNvPr>
            <p:cNvGrpSpPr/>
            <p:nvPr/>
          </p:nvGrpSpPr>
          <p:grpSpPr>
            <a:xfrm>
              <a:off x="883511" y="2911912"/>
              <a:ext cx="6979589" cy="533718"/>
              <a:chOff x="903506" y="2335252"/>
              <a:chExt cx="6979589" cy="533718"/>
            </a:xfrm>
          </p:grpSpPr>
          <p:sp>
            <p:nvSpPr>
              <p:cNvPr id="19" name="사각형: 둥근 모서리 2">
                <a:extLst>
                  <a:ext uri="{FF2B5EF4-FFF2-40B4-BE49-F238E27FC236}">
                    <a16:creationId xmlns:a16="http://schemas.microsoft.com/office/drawing/2014/main" xmlns="" id="{BC5AA4A3-8D5D-458A-81CE-EED01475238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10EBB028-64EB-4A1E-8C73-44D6808B03DD}"/>
                      </a:ext>
                    </a:extLst>
                  </p:cNvPr>
                  <p:cNvSpPr/>
                  <p:nvPr/>
                </p:nvSpPr>
                <p:spPr>
                  <a:xfrm>
                    <a:off x="1279004" y="2335252"/>
                    <a:ext cx="6604091" cy="533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600"/>
                      </a:spcAft>
                    </a:pPr>
                    <a14:m>
                      <m:oMath xmlns:m="http://schemas.openxmlformats.org/officeDocument/2006/math">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sup>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e>
                                        </m:acc>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e>
                            </m:nary>
                          </m:num>
                          <m:den>
                            <m:r>
                              <a:rPr lang="en-US" altLang="ko-KR" sz="1600" b="1" i="1" smtClean="0">
                                <a:solidFill>
                                  <a:srgbClr val="1429A0"/>
                                </a:solidFill>
                                <a:latin typeface="Cambria Math" panose="02040503050406030204" pitchFamily="18" charset="0"/>
                                <a:cs typeface="Times New Roman" panose="02020603050405020304" pitchFamily="18" charset="0"/>
                              </a:rPr>
                              <m:t>𝒏</m:t>
                            </m:r>
                            <m:r>
                              <a:rPr lang="en-US" altLang="ko-KR" sz="1600" b="1" i="1" smtClean="0">
                                <a:solidFill>
                                  <a:srgbClr val="1429A0"/>
                                </a:solidFill>
                                <a:latin typeface="Cambria Math" panose="02040503050406030204" pitchFamily="18" charset="0"/>
                                <a:cs typeface="Times New Roman" panose="02020603050405020304" pitchFamily="18" charset="0"/>
                              </a:rPr>
                              <m:t>−</m:t>
                            </m:r>
                            <m:r>
                              <a:rPr lang="en-US" altLang="ko-KR" sz="1600" b="1" i="1" smtClean="0">
                                <a:solidFill>
                                  <a:srgbClr val="1429A0"/>
                                </a:solidFill>
                                <a:latin typeface="Cambria Math" panose="02040503050406030204" pitchFamily="18" charset="0"/>
                                <a:cs typeface="Times New Roman" panose="02020603050405020304" pitchFamily="18" charset="0"/>
                              </a:rPr>
                              <m:t>𝟏</m:t>
                            </m:r>
                          </m:den>
                        </m:f>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an unbiased estimator of the population variance </a:t>
                    </a:r>
                    <a14:m>
                      <m:oMath xmlns:m="http://schemas.openxmlformats.org/officeDocument/2006/math">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20" name="직사각형 19">
                    <a:extLst>
                      <a:ext uri="{FF2B5EF4-FFF2-40B4-BE49-F238E27FC236}">
                        <a16:creationId xmlns:a16="http://schemas.microsoft.com/office/drawing/2014/main" id="{10EBB028-64EB-4A1E-8C73-44D6808B03DD}"/>
                      </a:ext>
                    </a:extLst>
                  </p:cNvPr>
                  <p:cNvSpPr>
                    <a:spLocks noRot="1" noChangeAspect="1" noMove="1" noResize="1" noEditPoints="1" noAdjustHandles="1" noChangeArrowheads="1" noChangeShapeType="1" noTextEdit="1"/>
                  </p:cNvSpPr>
                  <p:nvPr/>
                </p:nvSpPr>
                <p:spPr>
                  <a:xfrm>
                    <a:off x="1279004" y="2335252"/>
                    <a:ext cx="6604091" cy="533718"/>
                  </a:xfrm>
                  <a:prstGeom prst="rect">
                    <a:avLst/>
                  </a:prstGeom>
                  <a:blipFill>
                    <a:blip r:embed="rId5"/>
                    <a:stretch>
                      <a:fillRect l="-277"/>
                    </a:stretch>
                  </a:blipFill>
                  <a:ln>
                    <a:noFill/>
                  </a:ln>
                </p:spPr>
                <p:txBody>
                  <a:bodyPr/>
                  <a:lstStyle/>
                  <a:p>
                    <a:r>
                      <a:rPr lang="ko-KR" altLang="en-US">
                        <a:noFill/>
                      </a:rPr>
                      <a:t> </a:t>
                    </a:r>
                  </a:p>
                </p:txBody>
              </p:sp>
            </mc:Fallback>
          </mc:AlternateContent>
        </p:grpSp>
      </p:grpSp>
      <p:sp>
        <p:nvSpPr>
          <p:cNvPr id="21" name="직사각형 20">
            <a:extLst>
              <a:ext uri="{FF2B5EF4-FFF2-40B4-BE49-F238E27FC236}">
                <a16:creationId xmlns:a16="http://schemas.microsoft.com/office/drawing/2014/main" xmlns="" id="{BA0B97D1-6233-48D2-AC37-D338183CC14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Unbiasedness</a:t>
            </a:r>
          </a:p>
        </p:txBody>
      </p:sp>
    </p:spTree>
    <p:extLst>
      <p:ext uri="{BB962C8B-B14F-4D97-AF65-F5344CB8AC3E}">
        <p14:creationId xmlns:p14="http://schemas.microsoft.com/office/powerpoint/2010/main" val="9955607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BBE0C945-2113-49CD-804E-C7F28A087D85}"/>
                  </a:ext>
                </a:extLst>
              </p:cNvPr>
              <p:cNvSpPr/>
              <p:nvPr/>
            </p:nvSpPr>
            <p:spPr>
              <a:xfrm>
                <a:off x="675071" y="1700808"/>
                <a:ext cx="8632825" cy="369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suppose that there are several unbiased estimators </a:t>
                </a:r>
                <a14:m>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p:txBody>
          </p:sp>
        </mc:Choice>
        <mc:Fallback xmlns="">
          <p:sp>
            <p:nvSpPr>
              <p:cNvPr id="13" name="직사각형 12">
                <a:extLst>
                  <a:ext uri="{FF2B5EF4-FFF2-40B4-BE49-F238E27FC236}">
                    <a16:creationId xmlns:a16="http://schemas.microsoft.com/office/drawing/2014/main" id="{BBE0C945-2113-49CD-804E-C7F28A087D85}"/>
                  </a:ext>
                </a:extLst>
              </p:cNvPr>
              <p:cNvSpPr>
                <a:spLocks noRot="1" noChangeAspect="1" noMove="1" noResize="1" noEditPoints="1" noAdjustHandles="1" noChangeArrowheads="1" noChangeShapeType="1" noTextEdit="1"/>
              </p:cNvSpPr>
              <p:nvPr/>
            </p:nvSpPr>
            <p:spPr>
              <a:xfrm>
                <a:off x="675071" y="1700808"/>
                <a:ext cx="8632825" cy="369955"/>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18" name="그룹 17">
            <a:extLst>
              <a:ext uri="{FF2B5EF4-FFF2-40B4-BE49-F238E27FC236}">
                <a16:creationId xmlns:a16="http://schemas.microsoft.com/office/drawing/2014/main" xmlns="" id="{65B842EE-6235-4844-8413-E5B3AA75D239}"/>
              </a:ext>
            </a:extLst>
          </p:cNvPr>
          <p:cNvGrpSpPr/>
          <p:nvPr/>
        </p:nvGrpSpPr>
        <p:grpSpPr>
          <a:xfrm>
            <a:off x="846956" y="3252037"/>
            <a:ext cx="6979589" cy="353925"/>
            <a:chOff x="903506" y="2425148"/>
            <a:chExt cx="6979589" cy="353925"/>
          </a:xfrm>
        </p:grpSpPr>
        <p:sp>
          <p:nvSpPr>
            <p:cNvPr id="19" name="사각형: 둥근 모서리 2">
              <a:extLst>
                <a:ext uri="{FF2B5EF4-FFF2-40B4-BE49-F238E27FC236}">
                  <a16:creationId xmlns:a16="http://schemas.microsoft.com/office/drawing/2014/main" xmlns="" id="{BC5AA4A3-8D5D-458A-81CE-EED01475238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10EBB028-64EB-4A1E-8C73-44D6808B03DD}"/>
                    </a:ext>
                  </a:extLst>
                </p:cNvPr>
                <p:cNvSpPr/>
                <p:nvPr/>
              </p:nvSpPr>
              <p:spPr>
                <a:xfrm>
                  <a:off x="1279004" y="2425148"/>
                  <a:ext cx="6604091" cy="353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𝑉𝑎𝑟</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at the minimum, then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the efficient estimator.</a:t>
                  </a:r>
                </a:p>
              </p:txBody>
            </p:sp>
          </mc:Choice>
          <mc:Fallback xmlns="">
            <p:sp>
              <p:nvSpPr>
                <p:cNvPr id="20" name="직사각형 19">
                  <a:extLst>
                    <a:ext uri="{FF2B5EF4-FFF2-40B4-BE49-F238E27FC236}">
                      <a16:creationId xmlns:a16="http://schemas.microsoft.com/office/drawing/2014/main" id="{10EBB028-64EB-4A1E-8C73-44D6808B03DD}"/>
                    </a:ext>
                  </a:extLst>
                </p:cNvPr>
                <p:cNvSpPr>
                  <a:spLocks noRot="1" noChangeAspect="1" noMove="1" noResize="1" noEditPoints="1" noAdjustHandles="1" noChangeArrowheads="1" noChangeShapeType="1" noTextEdit="1"/>
                </p:cNvSpPr>
                <p:nvPr/>
              </p:nvSpPr>
              <p:spPr>
                <a:xfrm>
                  <a:off x="1279004" y="2425148"/>
                  <a:ext cx="6604091" cy="353925"/>
                </a:xfrm>
                <a:prstGeom prst="rect">
                  <a:avLst/>
                </a:prstGeom>
                <a:blipFill>
                  <a:blip r:embed="rId4"/>
                  <a:stretch>
                    <a:fillRect/>
                  </a:stretch>
                </a:blipFill>
                <a:ln>
                  <a:noFill/>
                </a:ln>
              </p:spPr>
              <p:txBody>
                <a:bodyPr/>
                <a:lstStyle/>
                <a:p>
                  <a:r>
                    <a:rPr lang="ko-KR" altLang="en-US">
                      <a:noFill/>
                    </a:rPr>
                    <a:t> </a:t>
                  </a:r>
                </a:p>
              </p:txBody>
            </p:sp>
          </mc:Fallback>
        </mc:AlternateContent>
      </p:grpSp>
      <p:sp>
        <p:nvSpPr>
          <p:cNvPr id="14" name="직사각형 13">
            <a:extLst>
              <a:ext uri="{FF2B5EF4-FFF2-40B4-BE49-F238E27FC236}">
                <a16:creationId xmlns:a16="http://schemas.microsoft.com/office/drawing/2014/main" xmlns="" id="{F8CEA466-6905-47A1-A71F-A98576FBDF1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Efficiency</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xmlns="" id="{F68DE8B7-C7C7-4B64-9E45-DB099B324FE2}"/>
                  </a:ext>
                </a:extLst>
              </p:cNvPr>
              <p:cNvSpPr/>
              <p:nvPr/>
            </p:nvSpPr>
            <p:spPr>
              <a:xfrm>
                <a:off x="837793" y="2196257"/>
                <a:ext cx="4047097" cy="472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marL="177800">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Sub>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𝜃</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𝜃</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sub>
                          </m:sSub>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𝜃</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 …</m:t>
                      </m:r>
                    </m:oMath>
                  </m:oMathPara>
                </a14:m>
                <a:endParaRPr lang="en-US" altLang="ko-KR" sz="1600" dirty="0">
                  <a:solidFill>
                    <a:schemeClr val="tx1">
                      <a:lumMod val="85000"/>
                      <a:lumOff val="15000"/>
                    </a:schemeClr>
                  </a:solidFill>
                  <a:latin typeface="Times New Roman" panose="02020603050405020304" pitchFamily="18" charset="0"/>
                  <a:ea typeface="SamsungOne 400" panose="020B0503030303020204" pitchFamily="34" charset="0"/>
                  <a:cs typeface="Times New Roman" panose="02020603050405020304" pitchFamily="18" charset="0"/>
                  <a:sym typeface="Symbol" panose="05050102010706020507" pitchFamily="18" charset="2"/>
                </a:endParaRPr>
              </a:p>
            </p:txBody>
          </p:sp>
        </mc:Choice>
        <mc:Fallback xmlns="">
          <p:sp>
            <p:nvSpPr>
              <p:cNvPr id="10" name="Rectangle 12">
                <a:extLst>
                  <a:ext uri="{FF2B5EF4-FFF2-40B4-BE49-F238E27FC236}">
                    <a16:creationId xmlns:a16="http://schemas.microsoft.com/office/drawing/2014/main" id="{F68DE8B7-C7C7-4B64-9E45-DB099B324FE2}"/>
                  </a:ext>
                </a:extLst>
              </p:cNvPr>
              <p:cNvSpPr>
                <a:spLocks noRot="1" noChangeAspect="1" noMove="1" noResize="1" noEditPoints="1" noAdjustHandles="1" noChangeArrowheads="1" noChangeShapeType="1" noTextEdit="1"/>
              </p:cNvSpPr>
              <p:nvPr/>
            </p:nvSpPr>
            <p:spPr>
              <a:xfrm>
                <a:off x="837793" y="2196257"/>
                <a:ext cx="4047097" cy="472886"/>
              </a:xfrm>
              <a:prstGeom prst="rect">
                <a:avLst/>
              </a:prstGeom>
              <a:blipFill>
                <a:blip r:embed="rId6"/>
                <a:stretch>
                  <a:fillRect/>
                </a:stretch>
              </a:blipFill>
              <a:ln>
                <a:no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xmlns="" id="{F9CE097C-AF9B-469E-AAEC-6A110908E027}"/>
              </a:ext>
            </a:extLst>
          </p:cNvPr>
          <p:cNvSpPr/>
          <p:nvPr/>
        </p:nvSpPr>
        <p:spPr>
          <a:xfrm>
            <a:off x="675071" y="282042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The estimator with the least uncertainty (variance or standard deviation) is the efficient estimator:</a:t>
            </a:r>
          </a:p>
        </p:txBody>
      </p:sp>
    </p:spTree>
    <p:extLst>
      <p:ext uri="{BB962C8B-B14F-4D97-AF65-F5344CB8AC3E}">
        <p14:creationId xmlns:p14="http://schemas.microsoft.com/office/powerpoint/2010/main" val="41432262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3" name="직사각형 12">
            <a:extLst>
              <a:ext uri="{FF2B5EF4-FFF2-40B4-BE49-F238E27FC236}">
                <a16:creationId xmlns:a16="http://schemas.microsoft.com/office/drawing/2014/main" xmlns="" id="{BBE0C945-2113-49CD-804E-C7F28A087D85}"/>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biased estimator for small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may become unbiased for large enough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because of the consistency.</a:t>
            </a:r>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endParaRPr>
          </a:p>
        </p:txBody>
      </p:sp>
      <p:grpSp>
        <p:nvGrpSpPr>
          <p:cNvPr id="18" name="그룹 17">
            <a:extLst>
              <a:ext uri="{FF2B5EF4-FFF2-40B4-BE49-F238E27FC236}">
                <a16:creationId xmlns:a16="http://schemas.microsoft.com/office/drawing/2014/main" xmlns="" id="{65B842EE-6235-4844-8413-E5B3AA75D239}"/>
              </a:ext>
            </a:extLst>
          </p:cNvPr>
          <p:cNvGrpSpPr/>
          <p:nvPr/>
        </p:nvGrpSpPr>
        <p:grpSpPr>
          <a:xfrm>
            <a:off x="846956" y="2102888"/>
            <a:ext cx="7790950" cy="533718"/>
            <a:chOff x="903506" y="2425148"/>
            <a:chExt cx="7790950" cy="533718"/>
          </a:xfrm>
        </p:grpSpPr>
        <p:sp>
          <p:nvSpPr>
            <p:cNvPr id="19" name="사각형: 둥근 모서리 2">
              <a:extLst>
                <a:ext uri="{FF2B5EF4-FFF2-40B4-BE49-F238E27FC236}">
                  <a16:creationId xmlns:a16="http://schemas.microsoft.com/office/drawing/2014/main" xmlns="" id="{BC5AA4A3-8D5D-458A-81CE-EED01475238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10EBB028-64EB-4A1E-8C73-44D6808B03DD}"/>
                    </a:ext>
                  </a:extLst>
                </p:cNvPr>
                <p:cNvSpPr/>
                <p:nvPr/>
              </p:nvSpPr>
              <p:spPr>
                <a:xfrm>
                  <a:off x="1279004" y="2425148"/>
                  <a:ext cx="7415452" cy="533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pPr>
                  <a14:m>
                    <m:oMath xmlns:m="http://schemas.openxmlformats.org/officeDocument/2006/math">
                      <m:f>
                        <m:f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𝑛</m:t>
                              </m:r>
                            </m:sup>
                            <m:e>
                              <m:sSup>
                                <m:sSup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e>
                                      </m:acc>
                                    </m:e>
                                  </m:d>
                                </m:e>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e>
                          </m:nary>
                        </m:num>
                        <m:den>
                          <m:r>
                            <a:rPr lang="en-US" altLang="ko-KR" sz="1600" b="1"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𝒏</m:t>
                          </m:r>
                        </m:den>
                      </m:f>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biased estimator of </a:t>
                  </a:r>
                  <a14:m>
                    <m:oMath xmlns:m="http://schemas.openxmlformats.org/officeDocument/2006/math">
                      <m:sSup>
                        <m:s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en-US" altLang="ko-KR" sz="13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for small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but becomes unbiased for large enough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20" name="직사각형 19">
                  <a:extLst>
                    <a:ext uri="{FF2B5EF4-FFF2-40B4-BE49-F238E27FC236}">
                      <a16:creationId xmlns:a16="http://schemas.microsoft.com/office/drawing/2014/main" id="{10EBB028-64EB-4A1E-8C73-44D6808B03DD}"/>
                    </a:ext>
                  </a:extLst>
                </p:cNvPr>
                <p:cNvSpPr>
                  <a:spLocks noRot="1" noChangeAspect="1" noMove="1" noResize="1" noEditPoints="1" noAdjustHandles="1" noChangeArrowheads="1" noChangeShapeType="1" noTextEdit="1"/>
                </p:cNvSpPr>
                <p:nvPr/>
              </p:nvSpPr>
              <p:spPr>
                <a:xfrm>
                  <a:off x="1279004" y="2425148"/>
                  <a:ext cx="7415452" cy="533718"/>
                </a:xfrm>
                <a:prstGeom prst="rect">
                  <a:avLst/>
                </a:prstGeom>
                <a:blipFill>
                  <a:blip r:embed="rId3"/>
                  <a:stretch>
                    <a:fillRect l="-247"/>
                  </a:stretch>
                </a:blipFill>
                <a:ln>
                  <a:noFill/>
                </a:ln>
              </p:spPr>
              <p:txBody>
                <a:bodyPr/>
                <a:lstStyle/>
                <a:p>
                  <a:r>
                    <a:rPr lang="ko-KR" altLang="en-US">
                      <a:noFill/>
                    </a:rPr>
                    <a:t> </a:t>
                  </a:r>
                </a:p>
              </p:txBody>
            </p:sp>
          </mc:Fallback>
        </mc:AlternateContent>
      </p:grpSp>
      <p:sp>
        <p:nvSpPr>
          <p:cNvPr id="14" name="직사각형 13">
            <a:extLst>
              <a:ext uri="{FF2B5EF4-FFF2-40B4-BE49-F238E27FC236}">
                <a16:creationId xmlns:a16="http://schemas.microsoft.com/office/drawing/2014/main" xmlns="" id="{33DE71FE-2FE4-420A-9AAE-06E8590C320E}"/>
              </a:ext>
            </a:extLst>
          </p:cNvPr>
          <p:cNvSpPr/>
          <p:nvPr/>
        </p:nvSpPr>
        <p:spPr>
          <a:xfrm>
            <a:off x="675071" y="350138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 sample size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can be increased, the consistency becomes an important criteria.</a:t>
            </a:r>
          </a:p>
        </p:txBody>
      </p:sp>
      <p:sp>
        <p:nvSpPr>
          <p:cNvPr id="15" name="직사각형 14">
            <a:extLst>
              <a:ext uri="{FF2B5EF4-FFF2-40B4-BE49-F238E27FC236}">
                <a16:creationId xmlns:a16="http://schemas.microsoft.com/office/drawing/2014/main" xmlns="" id="{D2CD9D5B-467D-4AE9-8456-E6968B12DA3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Consistency</a:t>
            </a:r>
          </a:p>
        </p:txBody>
      </p:sp>
      <mc:AlternateContent xmlns:mc="http://schemas.openxmlformats.org/markup-compatibility/2006" xmlns:a14="http://schemas.microsoft.com/office/drawing/2010/main">
        <mc:Choice Requires="a14">
          <p:sp>
            <p:nvSpPr>
              <p:cNvPr id="11" name="Rectangle 12">
                <a:extLst>
                  <a:ext uri="{FF2B5EF4-FFF2-40B4-BE49-F238E27FC236}">
                    <a16:creationId xmlns:a16="http://schemas.microsoft.com/office/drawing/2014/main" xmlns="" id="{619A051D-5904-474C-8A5E-697F36F6B414}"/>
                  </a:ext>
                </a:extLst>
              </p:cNvPr>
              <p:cNvSpPr/>
              <p:nvPr/>
            </p:nvSpPr>
            <p:spPr>
              <a:xfrm>
                <a:off x="3405720" y="2693225"/>
                <a:ext cx="3091386" cy="6633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600"/>
                  </a:spcAft>
                </a:pPr>
                <a14:m>
                  <m:oMathPara xmlns:m="http://schemas.openxmlformats.org/officeDocument/2006/math">
                    <m:oMathParaPr>
                      <m:jc m:val="centerGroup"/>
                    </m:oMathParaPr>
                    <m:oMath xmlns:m="http://schemas.openxmlformats.org/officeDocument/2006/math">
                      <m:f>
                        <m:f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𝑛</m:t>
                              </m:r>
                            </m:sup>
                            <m:e>
                              <m:sSup>
                                <m:sSup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e>
                                      </m:acc>
                                    </m:e>
                                  </m:d>
                                </m:e>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e>
                          </m:nary>
                        </m:num>
                        <m:den>
                          <m:r>
                            <a:rPr lang="en-US" altLang="ko-KR" sz="1600" b="1"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𝒏</m:t>
                          </m:r>
                        </m:den>
                      </m:f>
                      <m:r>
                        <a:rPr lang="en-US" altLang="ko-KR" sz="16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𝑛</m:t>
                              </m:r>
                            </m:sup>
                            <m:e>
                              <m:sSup>
                                <m:sSup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e>
                                      </m:acc>
                                    </m:e>
                                  </m:d>
                                </m:e>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e>
                          </m:nary>
                        </m:num>
                        <m:den>
                          <m:r>
                            <a:rPr lang="en-US" altLang="ko-KR" sz="1600" b="1"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ko-KR" sz="1600" b="1"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600" b="1"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𝟏</m:t>
                          </m:r>
                        </m:den>
                      </m:f>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1" name="Rectangle 12">
                <a:extLst>
                  <a:ext uri="{FF2B5EF4-FFF2-40B4-BE49-F238E27FC236}">
                    <a16:creationId xmlns:a16="http://schemas.microsoft.com/office/drawing/2014/main" id="{619A051D-5904-474C-8A5E-697F36F6B414}"/>
                  </a:ext>
                </a:extLst>
              </p:cNvPr>
              <p:cNvSpPr>
                <a:spLocks noRot="1" noChangeAspect="1" noMove="1" noResize="1" noEditPoints="1" noAdjustHandles="1" noChangeArrowheads="1" noChangeShapeType="1" noTextEdit="1"/>
              </p:cNvSpPr>
              <p:nvPr/>
            </p:nvSpPr>
            <p:spPr>
              <a:xfrm>
                <a:off x="3405720" y="2693225"/>
                <a:ext cx="3091386" cy="663387"/>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4488417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Interval Estimation of the Mean </a:t>
            </a:r>
          </a:p>
        </p:txBody>
      </p:sp>
      <p:sp>
        <p:nvSpPr>
          <p:cNvPr id="14" name="직사각형 13">
            <a:extLst>
              <a:ext uri="{FF2B5EF4-FFF2-40B4-BE49-F238E27FC236}">
                <a16:creationId xmlns:a16="http://schemas.microsoft.com/office/drawing/2014/main" xmlns="" id="{7F50618B-67C1-47F3-B30A-A05684913EDD}"/>
              </a:ext>
            </a:extLst>
          </p:cNvPr>
          <p:cNvSpPr/>
          <p:nvPr/>
        </p:nvSpPr>
        <p:spPr>
          <a:xfrm>
            <a:off x="675071" y="221944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the interval that may contain the true value of a population parameter with a given confidence level.</a:t>
            </a:r>
          </a:p>
          <a:p>
            <a:pPr marL="180975">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 Significance level: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𝛼</a:t>
            </a:r>
          </a:p>
          <a:p>
            <a:pPr marL="180975">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b) Confidence level: (1−</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en-US" altLang="ko-KR" sz="13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 probability </a:t>
            </a:r>
          </a:p>
        </p:txBody>
      </p:sp>
      <p:sp>
        <p:nvSpPr>
          <p:cNvPr id="10" name="직사각형 9">
            <a:extLst>
              <a:ext uri="{FF2B5EF4-FFF2-40B4-BE49-F238E27FC236}">
                <a16:creationId xmlns:a16="http://schemas.microsoft.com/office/drawing/2014/main" xmlns="" id="{98173EA5-70D8-43B8-A8A4-344ED12C31A5}"/>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fr-FR" altLang="ko-KR" sz="1400" dirty="0">
                <a:solidFill>
                  <a:schemeClr val="tx1"/>
                </a:solidFill>
                <a:latin typeface="SamsungOne 400" panose="020B0503030303020204" pitchFamily="34" charset="0"/>
                <a:ea typeface="SamsungOne 400" panose="020B0503030303020204" pitchFamily="34" charset="0"/>
              </a:rPr>
              <a:t>Confidence interval</a:t>
            </a:r>
          </a:p>
        </p:txBody>
      </p:sp>
    </p:spTree>
    <p:extLst>
      <p:ext uri="{BB962C8B-B14F-4D97-AF65-F5344CB8AC3E}">
        <p14:creationId xmlns:p14="http://schemas.microsoft.com/office/powerpoint/2010/main" val="7807439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3" name="직사각형 12">
            <a:extLst>
              <a:ext uri="{FF2B5EF4-FFF2-40B4-BE49-F238E27FC236}">
                <a16:creationId xmlns:a16="http://schemas.microsoft.com/office/drawing/2014/main" xmlns="" id="{BBE0C945-2113-49CD-804E-C7F28A087D85}"/>
              </a:ext>
            </a:extLst>
          </p:cNvPr>
          <p:cNvSpPr/>
          <p:nvPr/>
        </p:nvSpPr>
        <p:spPr>
          <a:xfrm>
            <a:off x="67507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suppose that the sample size is big enough that the sample mean is distributed normally.</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95% confidence interval can be obtained in the following way:</a:t>
            </a:r>
          </a:p>
        </p:txBody>
      </p:sp>
      <p:grpSp>
        <p:nvGrpSpPr>
          <p:cNvPr id="2" name="그룹 1">
            <a:extLst>
              <a:ext uri="{FF2B5EF4-FFF2-40B4-BE49-F238E27FC236}">
                <a16:creationId xmlns:a16="http://schemas.microsoft.com/office/drawing/2014/main" xmlns="" id="{E44A4BCF-80C7-4D08-97F9-2E4CC4FCC86C}"/>
              </a:ext>
            </a:extLst>
          </p:cNvPr>
          <p:cNvGrpSpPr/>
          <p:nvPr/>
        </p:nvGrpSpPr>
        <p:grpSpPr>
          <a:xfrm>
            <a:off x="2395412" y="2641655"/>
            <a:ext cx="5112000" cy="3273819"/>
            <a:chOff x="2395412" y="2641655"/>
            <a:chExt cx="5112000" cy="3273819"/>
          </a:xfrm>
        </p:grpSpPr>
        <mc:AlternateContent xmlns:mc="http://schemas.openxmlformats.org/markup-compatibility/2006" xmlns:a14="http://schemas.microsoft.com/office/drawing/2010/main">
          <mc:Choice Requires="a14">
            <p:sp>
              <p:nvSpPr>
                <p:cNvPr id="21" name="내용 개체 틀 2">
                  <a:extLst>
                    <a:ext uri="{FF2B5EF4-FFF2-40B4-BE49-F238E27FC236}">
                      <a16:creationId xmlns:a16="http://schemas.microsoft.com/office/drawing/2014/main" xmlns="" id="{41E33257-96DF-4A4E-A840-CAE92F38721E}"/>
                    </a:ext>
                  </a:extLst>
                </p:cNvPr>
                <p:cNvSpPr txBox="1">
                  <a:spLocks/>
                </p:cNvSpPr>
                <p:nvPr/>
              </p:nvSpPr>
              <p:spPr>
                <a:xfrm>
                  <a:off x="2395412" y="2641655"/>
                  <a:ext cx="5112000"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mtClean="0">
                            <a:latin typeface="Cambria Math" panose="02040503050406030204" pitchFamily="18" charset="0"/>
                            <a:sym typeface="Symbol" panose="05050102010706020507" pitchFamily="18" charset="2"/>
                          </a:rPr>
                          <m:t>𝑃</m:t>
                        </m:r>
                        <m:d>
                          <m:dPr>
                            <m:ctrlPr>
                              <a:rPr lang="en-US" altLang="ko-KR" i="1" smtClean="0">
                                <a:latin typeface="Cambria Math" panose="02040503050406030204" pitchFamily="18" charset="0"/>
                                <a:sym typeface="Symbol" panose="05050102010706020507" pitchFamily="18" charset="2"/>
                              </a:rPr>
                            </m:ctrlPr>
                          </m:dPr>
                          <m:e>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1</m:t>
                            </m:r>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96</m:t>
                            </m:r>
                            <m:r>
                              <a:rPr lang="en-US" altLang="ko-KR" smtClean="0">
                                <a:latin typeface="Cambria Math" panose="02040503050406030204" pitchFamily="18" charset="0"/>
                                <a:sym typeface="Symbol" panose="05050102010706020507" pitchFamily="18" charset="2"/>
                              </a:rPr>
                              <m:t>&lt;</m:t>
                            </m:r>
                            <m:r>
                              <a:rPr lang="en-US" altLang="ko-KR" smtClean="0">
                                <a:latin typeface="Cambria Math" panose="02040503050406030204" pitchFamily="18" charset="0"/>
                                <a:sym typeface="Symbol" panose="05050102010706020507" pitchFamily="18" charset="2"/>
                              </a:rPr>
                              <m:t>𝑍</m:t>
                            </m:r>
                            <m:r>
                              <a:rPr lang="en-US" altLang="ko-KR" smtClean="0">
                                <a:latin typeface="Cambria Math" panose="02040503050406030204" pitchFamily="18" charset="0"/>
                                <a:sym typeface="Symbol" panose="05050102010706020507" pitchFamily="18" charset="2"/>
                              </a:rPr>
                              <m:t>&lt;</m:t>
                            </m:r>
                            <m:r>
                              <a:rPr lang="en-US" altLang="ko-KR" smtClean="0">
                                <a:latin typeface="Cambria Math" panose="02040503050406030204" pitchFamily="18" charset="0"/>
                                <a:sym typeface="Symbol" panose="05050102010706020507" pitchFamily="18" charset="2"/>
                              </a:rPr>
                              <m:t>1</m:t>
                            </m:r>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96</m:t>
                            </m:r>
                          </m:e>
                        </m:d>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0</m:t>
                        </m:r>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95</m:t>
                        </m:r>
                      </m:oMath>
                    </m:oMathPara>
                  </a14:m>
                  <a:endParaRPr lang="en-US" altLang="ko-KR" dirty="0">
                    <a:sym typeface="Symbol" panose="05050102010706020507" pitchFamily="18" charset="2"/>
                  </a:endParaRPr>
                </a:p>
              </p:txBody>
            </p:sp>
          </mc:Choice>
          <mc:Fallback xmlns="">
            <p:sp>
              <p:nvSpPr>
                <p:cNvPr id="21" name="내용 개체 틀 2">
                  <a:extLst>
                    <a:ext uri="{FF2B5EF4-FFF2-40B4-BE49-F238E27FC236}">
                      <a16:creationId xmlns:a16="http://schemas.microsoft.com/office/drawing/2014/main" id="{41E33257-96DF-4A4E-A840-CAE92F38721E}"/>
                    </a:ext>
                  </a:extLst>
                </p:cNvPr>
                <p:cNvSpPr txBox="1">
                  <a:spLocks noRot="1" noChangeAspect="1" noMove="1" noResize="1" noEditPoints="1" noAdjustHandles="1" noChangeArrowheads="1" noChangeShapeType="1" noTextEdit="1"/>
                </p:cNvSpPr>
                <p:nvPr/>
              </p:nvSpPr>
              <p:spPr>
                <a:xfrm>
                  <a:off x="2395412" y="2641655"/>
                  <a:ext cx="5112000" cy="441146"/>
                </a:xfrm>
                <a:prstGeom prst="rect">
                  <a:avLst/>
                </a:prstGeom>
                <a:blipFill>
                  <a:blip r:embed="rId3"/>
                  <a:stretch>
                    <a:fillRect/>
                  </a:stretch>
                </a:blipFill>
                <a:ln>
                  <a:noFill/>
                </a:ln>
              </p:spPr>
              <p:txBody>
                <a:bodyPr/>
                <a:lstStyle/>
                <a:p>
                  <a:r>
                    <a:rPr lang="ko-KR" altLang="en-US">
                      <a:noFill/>
                    </a:rPr>
                    <a:t> </a:t>
                  </a:r>
                </a:p>
              </p:txBody>
            </p:sp>
          </mc:Fallback>
        </mc:AlternateContent>
        <p:sp>
          <p:nvSpPr>
            <p:cNvPr id="16" name="Down Arrow 2">
              <a:extLst>
                <a:ext uri="{FF2B5EF4-FFF2-40B4-BE49-F238E27FC236}">
                  <a16:creationId xmlns:a16="http://schemas.microsoft.com/office/drawing/2014/main" xmlns="" id="{89D70B04-40F7-498B-A39B-C101752EBD0D}"/>
                </a:ext>
              </a:extLst>
            </p:cNvPr>
            <p:cNvSpPr/>
            <p:nvPr/>
          </p:nvSpPr>
          <p:spPr>
            <a:xfrm>
              <a:off x="4828837" y="3215886"/>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p:sp>
          <p:nvSpPr>
            <p:cNvPr id="17" name="Down Arrow 2">
              <a:extLst>
                <a:ext uri="{FF2B5EF4-FFF2-40B4-BE49-F238E27FC236}">
                  <a16:creationId xmlns:a16="http://schemas.microsoft.com/office/drawing/2014/main" xmlns="" id="{629EF3C7-DFFF-465C-8343-1817CB1B5CC8}"/>
                </a:ext>
              </a:extLst>
            </p:cNvPr>
            <p:cNvSpPr/>
            <p:nvPr/>
          </p:nvSpPr>
          <p:spPr>
            <a:xfrm>
              <a:off x="4828837" y="4580664"/>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p:sp>
          <p:nvSpPr>
            <p:cNvPr id="22" name="Down Arrow 2">
              <a:extLst>
                <a:ext uri="{FF2B5EF4-FFF2-40B4-BE49-F238E27FC236}">
                  <a16:creationId xmlns:a16="http://schemas.microsoft.com/office/drawing/2014/main" xmlns="" id="{35FA7653-49FB-41C2-9D35-57E645242AAA}"/>
                </a:ext>
              </a:extLst>
            </p:cNvPr>
            <p:cNvSpPr/>
            <p:nvPr/>
          </p:nvSpPr>
          <p:spPr>
            <a:xfrm>
              <a:off x="4828837" y="5662867"/>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mc:AlternateContent xmlns:mc="http://schemas.openxmlformats.org/markup-compatibility/2006" xmlns:a14="http://schemas.microsoft.com/office/drawing/2010/main">
          <mc:Choice Requires="a14">
            <p:sp>
              <p:nvSpPr>
                <p:cNvPr id="15" name="내용 개체 틀 2">
                  <a:extLst>
                    <a:ext uri="{FF2B5EF4-FFF2-40B4-BE49-F238E27FC236}">
                      <a16:creationId xmlns:a16="http://schemas.microsoft.com/office/drawing/2014/main" xmlns="" id="{ACA1D103-7961-48CE-98CA-4135E7E38C5B}"/>
                    </a:ext>
                  </a:extLst>
                </p:cNvPr>
                <p:cNvSpPr txBox="1">
                  <a:spLocks/>
                </p:cNvSpPr>
                <p:nvPr/>
              </p:nvSpPr>
              <p:spPr>
                <a:xfrm>
                  <a:off x="2395412" y="3601578"/>
                  <a:ext cx="5112000" cy="846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mtClean="0">
                            <a:latin typeface="Cambria Math" panose="02040503050406030204" pitchFamily="18" charset="0"/>
                            <a:sym typeface="Symbol" panose="05050102010706020507" pitchFamily="18" charset="2"/>
                          </a:rPr>
                          <m:t>𝑃</m:t>
                        </m:r>
                        <m:d>
                          <m:dPr>
                            <m:ctrlPr>
                              <a:rPr lang="en-US" altLang="ko-KR" i="1" smtClean="0">
                                <a:latin typeface="Cambria Math" panose="02040503050406030204" pitchFamily="18" charset="0"/>
                                <a:sym typeface="Symbol" panose="05050102010706020507" pitchFamily="18" charset="2"/>
                              </a:rPr>
                            </m:ctrlPr>
                          </m:dPr>
                          <m:e>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1</m:t>
                            </m:r>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96</m:t>
                            </m:r>
                            <m:r>
                              <a:rPr lang="en-US" altLang="ko-KR" smtClean="0">
                                <a:latin typeface="Cambria Math" panose="02040503050406030204" pitchFamily="18" charset="0"/>
                                <a:sym typeface="Symbol" panose="05050102010706020507" pitchFamily="18" charset="2"/>
                              </a:rPr>
                              <m:t>&lt;</m:t>
                            </m:r>
                            <m:f>
                              <m:fPr>
                                <m:ctrlPr>
                                  <a:rPr lang="en-US" altLang="ko-KR" i="1" smtClean="0">
                                    <a:latin typeface="Cambria Math" panose="02040503050406030204" pitchFamily="18" charset="0"/>
                                  </a:rPr>
                                </m:ctrlPr>
                              </m:fPr>
                              <m:num>
                                <m:acc>
                                  <m:accPr>
                                    <m:chr m:val="̅"/>
                                    <m:ctrlPr>
                                      <a:rPr lang="en-US" altLang="ko-KR" i="1" smtClean="0">
                                        <a:latin typeface="Cambria Math" panose="02040503050406030204" pitchFamily="18" charset="0"/>
                                      </a:rPr>
                                    </m:ctrlPr>
                                  </m:accPr>
                                  <m:e>
                                    <m:r>
                                      <a:rPr lang="en-US" altLang="ko-KR" smtClean="0">
                                        <a:latin typeface="Cambria Math" panose="02040503050406030204" pitchFamily="18" charset="0"/>
                                      </a:rPr>
                                      <m:t>𝑋</m:t>
                                    </m:r>
                                  </m:e>
                                </m:acc>
                                <m:r>
                                  <a:rPr lang="en-US" altLang="ko-KR" smtClean="0">
                                    <a:latin typeface="Cambria Math" panose="02040503050406030204" pitchFamily="18" charset="0"/>
                                  </a:rPr>
                                  <m:t>−</m:t>
                                </m:r>
                                <m:r>
                                  <a:rPr lang="ko-KR" altLang="en-US">
                                    <a:latin typeface="Cambria Math" panose="02040503050406030204" pitchFamily="18" charset="0"/>
                                  </a:rPr>
                                  <m:t>𝜇</m:t>
                                </m:r>
                              </m:num>
                              <m:den>
                                <m:f>
                                  <m:fPr>
                                    <m:type m:val="skw"/>
                                    <m:ctrlPr>
                                      <a:rPr lang="en-US" altLang="ko-KR" i="1" smtClean="0">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smtClean="0">
                                            <a:latin typeface="Cambria Math" panose="02040503050406030204" pitchFamily="18" charset="0"/>
                                          </a:rPr>
                                        </m:ctrlPr>
                                      </m:radPr>
                                      <m:deg/>
                                      <m:e>
                                        <m:r>
                                          <a:rPr lang="en-US" altLang="ko-KR" smtClean="0">
                                            <a:latin typeface="Cambria Math" panose="02040503050406030204" pitchFamily="18" charset="0"/>
                                          </a:rPr>
                                          <m:t>𝑛</m:t>
                                        </m:r>
                                      </m:e>
                                    </m:rad>
                                  </m:den>
                                </m:f>
                              </m:den>
                            </m:f>
                            <m:r>
                              <a:rPr lang="en-US" altLang="ko-KR" smtClean="0">
                                <a:latin typeface="Cambria Math" panose="02040503050406030204" pitchFamily="18" charset="0"/>
                                <a:sym typeface="Symbol" panose="05050102010706020507" pitchFamily="18" charset="2"/>
                              </a:rPr>
                              <m:t>&lt;</m:t>
                            </m:r>
                            <m:r>
                              <a:rPr lang="en-US" altLang="ko-KR" smtClean="0">
                                <a:latin typeface="Cambria Math" panose="02040503050406030204" pitchFamily="18" charset="0"/>
                                <a:sym typeface="Symbol" panose="05050102010706020507" pitchFamily="18" charset="2"/>
                              </a:rPr>
                              <m:t>1</m:t>
                            </m:r>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96</m:t>
                            </m:r>
                          </m:e>
                        </m:d>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0</m:t>
                        </m:r>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95</m:t>
                        </m:r>
                      </m:oMath>
                    </m:oMathPara>
                  </a14:m>
                  <a:endParaRPr lang="en-US" altLang="ko-KR" dirty="0">
                    <a:sym typeface="Symbol" panose="05050102010706020507" pitchFamily="18" charset="2"/>
                  </a:endParaRPr>
                </a:p>
              </p:txBody>
            </p:sp>
          </mc:Choice>
          <mc:Fallback xmlns="">
            <p:sp>
              <p:nvSpPr>
                <p:cNvPr id="15" name="내용 개체 틀 2">
                  <a:extLst>
                    <a:ext uri="{FF2B5EF4-FFF2-40B4-BE49-F238E27FC236}">
                      <a16:creationId xmlns:a16="http://schemas.microsoft.com/office/drawing/2014/main" id="{ACA1D103-7961-48CE-98CA-4135E7E38C5B}"/>
                    </a:ext>
                  </a:extLst>
                </p:cNvPr>
                <p:cNvSpPr txBox="1">
                  <a:spLocks noRot="1" noChangeAspect="1" noMove="1" noResize="1" noEditPoints="1" noAdjustHandles="1" noChangeArrowheads="1" noChangeShapeType="1" noTextEdit="1"/>
                </p:cNvSpPr>
                <p:nvPr/>
              </p:nvSpPr>
              <p:spPr>
                <a:xfrm>
                  <a:off x="2395412" y="3601578"/>
                  <a:ext cx="5112000" cy="846001"/>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내용 개체 틀 2">
                  <a:extLst>
                    <a:ext uri="{FF2B5EF4-FFF2-40B4-BE49-F238E27FC236}">
                      <a16:creationId xmlns:a16="http://schemas.microsoft.com/office/drawing/2014/main" xmlns="" id="{7BFF2CF3-F6FF-4008-8772-8F515F524E03}"/>
                    </a:ext>
                  </a:extLst>
                </p:cNvPr>
                <p:cNvSpPr txBox="1">
                  <a:spLocks/>
                </p:cNvSpPr>
                <p:nvPr/>
              </p:nvSpPr>
              <p:spPr>
                <a:xfrm>
                  <a:off x="2395412" y="4966356"/>
                  <a:ext cx="5112000" cy="563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mtClean="0">
                            <a:latin typeface="Cambria Math" panose="02040503050406030204" pitchFamily="18" charset="0"/>
                            <a:sym typeface="Symbol" panose="05050102010706020507" pitchFamily="18" charset="2"/>
                          </a:rPr>
                          <m:t>𝑃</m:t>
                        </m:r>
                        <m:d>
                          <m:dPr>
                            <m:ctrlPr>
                              <a:rPr lang="en-US" altLang="ko-KR" i="1" smtClean="0">
                                <a:latin typeface="Cambria Math" panose="02040503050406030204" pitchFamily="18" charset="0"/>
                                <a:sym typeface="Symbol" panose="05050102010706020507" pitchFamily="18" charset="2"/>
                              </a:rPr>
                            </m:ctrlPr>
                          </m:dPr>
                          <m:e>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1</m:t>
                            </m:r>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96</m:t>
                            </m:r>
                            <m:f>
                              <m:fPr>
                                <m:type m:val="skw"/>
                                <m:ctrlPr>
                                  <a:rPr lang="en-US" altLang="ko-KR" i="1" smtClean="0">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smtClean="0">
                                        <a:latin typeface="Cambria Math" panose="02040503050406030204" pitchFamily="18" charset="0"/>
                                      </a:rPr>
                                    </m:ctrlPr>
                                  </m:radPr>
                                  <m:deg/>
                                  <m:e>
                                    <m:r>
                                      <a:rPr lang="en-US" altLang="ko-KR" smtClean="0">
                                        <a:latin typeface="Cambria Math" panose="02040503050406030204" pitchFamily="18" charset="0"/>
                                      </a:rPr>
                                      <m:t>𝑛</m:t>
                                    </m:r>
                                  </m:e>
                                </m:rad>
                              </m:den>
                            </m:f>
                            <m:r>
                              <a:rPr lang="en-US" altLang="ko-KR" smtClean="0">
                                <a:latin typeface="Cambria Math" panose="02040503050406030204" pitchFamily="18" charset="0"/>
                                <a:sym typeface="Symbol" panose="05050102010706020507" pitchFamily="18" charset="2"/>
                              </a:rPr>
                              <m:t>&lt;</m:t>
                            </m:r>
                            <m:acc>
                              <m:accPr>
                                <m:chr m:val="̅"/>
                                <m:ctrlPr>
                                  <a:rPr lang="en-US" altLang="ko-KR" i="1" smtClean="0">
                                    <a:latin typeface="Cambria Math" panose="02040503050406030204" pitchFamily="18" charset="0"/>
                                  </a:rPr>
                                </m:ctrlPr>
                              </m:accPr>
                              <m:e>
                                <m:r>
                                  <a:rPr lang="en-US" altLang="ko-KR" smtClean="0">
                                    <a:latin typeface="Cambria Math" panose="02040503050406030204" pitchFamily="18" charset="0"/>
                                  </a:rPr>
                                  <m:t>𝑋</m:t>
                                </m:r>
                              </m:e>
                            </m:acc>
                            <m:r>
                              <a:rPr lang="en-US" altLang="ko-KR" smtClean="0">
                                <a:latin typeface="Cambria Math" panose="02040503050406030204" pitchFamily="18" charset="0"/>
                              </a:rPr>
                              <m:t>−</m:t>
                            </m:r>
                            <m:r>
                              <a:rPr lang="ko-KR" altLang="en-US">
                                <a:latin typeface="Cambria Math" panose="02040503050406030204" pitchFamily="18" charset="0"/>
                              </a:rPr>
                              <m:t>𝜇</m:t>
                            </m:r>
                            <m:r>
                              <a:rPr lang="en-US" altLang="ko-KR" smtClean="0">
                                <a:latin typeface="Cambria Math" panose="02040503050406030204" pitchFamily="18" charset="0"/>
                                <a:sym typeface="Symbol" panose="05050102010706020507" pitchFamily="18" charset="2"/>
                              </a:rPr>
                              <m:t>&lt;</m:t>
                            </m:r>
                            <m:r>
                              <a:rPr lang="en-US" altLang="ko-KR" smtClean="0">
                                <a:latin typeface="Cambria Math" panose="02040503050406030204" pitchFamily="18" charset="0"/>
                                <a:sym typeface="Symbol" panose="05050102010706020507" pitchFamily="18" charset="2"/>
                              </a:rPr>
                              <m:t>1</m:t>
                            </m:r>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96</m:t>
                            </m:r>
                            <m:f>
                              <m:fPr>
                                <m:type m:val="skw"/>
                                <m:ctrlPr>
                                  <a:rPr lang="en-US" altLang="ko-KR" i="1" smtClean="0">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smtClean="0">
                                        <a:latin typeface="Cambria Math" panose="02040503050406030204" pitchFamily="18" charset="0"/>
                                      </a:rPr>
                                    </m:ctrlPr>
                                  </m:radPr>
                                  <m:deg/>
                                  <m:e>
                                    <m:r>
                                      <a:rPr lang="en-US" altLang="ko-KR" smtClean="0">
                                        <a:latin typeface="Cambria Math" panose="02040503050406030204" pitchFamily="18" charset="0"/>
                                      </a:rPr>
                                      <m:t>𝑛</m:t>
                                    </m:r>
                                  </m:e>
                                </m:rad>
                              </m:den>
                            </m:f>
                          </m:e>
                        </m:d>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0</m:t>
                        </m:r>
                        <m:r>
                          <a:rPr lang="en-US" altLang="ko-KR" smtClean="0">
                            <a:latin typeface="Cambria Math" panose="02040503050406030204" pitchFamily="18" charset="0"/>
                            <a:sym typeface="Symbol" panose="05050102010706020507" pitchFamily="18" charset="2"/>
                          </a:rPr>
                          <m:t>.</m:t>
                        </m:r>
                        <m:r>
                          <a:rPr lang="en-US" altLang="ko-KR" smtClean="0">
                            <a:latin typeface="Cambria Math" panose="02040503050406030204" pitchFamily="18" charset="0"/>
                            <a:sym typeface="Symbol" panose="05050102010706020507" pitchFamily="18" charset="2"/>
                          </a:rPr>
                          <m:t>95</m:t>
                        </m:r>
                      </m:oMath>
                    </m:oMathPara>
                  </a14:m>
                  <a:endParaRPr lang="en-US" altLang="ko-KR" dirty="0">
                    <a:sym typeface="Symbol" panose="05050102010706020507" pitchFamily="18" charset="2"/>
                  </a:endParaRPr>
                </a:p>
              </p:txBody>
            </p:sp>
          </mc:Choice>
          <mc:Fallback xmlns="">
            <p:sp>
              <p:nvSpPr>
                <p:cNvPr id="18" name="내용 개체 틀 2">
                  <a:extLst>
                    <a:ext uri="{FF2B5EF4-FFF2-40B4-BE49-F238E27FC236}">
                      <a16:creationId xmlns:a16="http://schemas.microsoft.com/office/drawing/2014/main" id="{7BFF2CF3-F6FF-4008-8772-8F515F524E03}"/>
                    </a:ext>
                  </a:extLst>
                </p:cNvPr>
                <p:cNvSpPr txBox="1">
                  <a:spLocks noRot="1" noChangeAspect="1" noMove="1" noResize="1" noEditPoints="1" noAdjustHandles="1" noChangeArrowheads="1" noChangeShapeType="1" noTextEdit="1"/>
                </p:cNvSpPr>
                <p:nvPr/>
              </p:nvSpPr>
              <p:spPr>
                <a:xfrm>
                  <a:off x="2395412" y="4966356"/>
                  <a:ext cx="5112000" cy="563424"/>
                </a:xfrm>
                <a:prstGeom prst="rect">
                  <a:avLst/>
                </a:prstGeom>
                <a:blipFill>
                  <a:blip r:embed="rId5"/>
                  <a:stretch>
                    <a:fillRect t="-79348" b="-103261"/>
                  </a:stretch>
                </a:blipFill>
                <a:ln>
                  <a:noFill/>
                </a:ln>
              </p:spPr>
              <p:txBody>
                <a:bodyPr/>
                <a:lstStyle/>
                <a:p>
                  <a:r>
                    <a:rPr lang="ko-KR" altLang="en-US">
                      <a:noFill/>
                    </a:rPr>
                    <a:t> </a:t>
                  </a:r>
                </a:p>
              </p:txBody>
            </p:sp>
          </mc:Fallback>
        </mc:AlternateContent>
      </p:grpSp>
      <p:sp>
        <p:nvSpPr>
          <p:cNvPr id="14" name="직사각형 13">
            <a:extLst>
              <a:ext uri="{FF2B5EF4-FFF2-40B4-BE49-F238E27FC236}">
                <a16:creationId xmlns:a16="http://schemas.microsoft.com/office/drawing/2014/main" xmlns="" id="{10565939-D034-4B8D-8A64-532BC9164C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mean</a:t>
            </a:r>
          </a:p>
        </p:txBody>
      </p:sp>
    </p:spTree>
    <p:extLst>
      <p:ext uri="{BB962C8B-B14F-4D97-AF65-F5344CB8AC3E}">
        <p14:creationId xmlns:p14="http://schemas.microsoft.com/office/powerpoint/2010/main" val="39783430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3" name="직사각형 12">
            <a:extLst>
              <a:ext uri="{FF2B5EF4-FFF2-40B4-BE49-F238E27FC236}">
                <a16:creationId xmlns:a16="http://schemas.microsoft.com/office/drawing/2014/main" xmlns="" id="{BBE0C945-2113-49CD-804E-C7F28A087D85}"/>
              </a:ext>
            </a:extLst>
          </p:cNvPr>
          <p:cNvSpPr/>
          <p:nvPr/>
        </p:nvSpPr>
        <p:spPr>
          <a:xfrm>
            <a:off x="67507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suppose that the sample size is big enough that the sample mean is distributed normally.</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95% confidence interval can be obtained in the following way:</a:t>
            </a:r>
          </a:p>
        </p:txBody>
      </p:sp>
      <p:sp>
        <p:nvSpPr>
          <p:cNvPr id="14" name="직사각형 13">
            <a:extLst>
              <a:ext uri="{FF2B5EF4-FFF2-40B4-BE49-F238E27FC236}">
                <a16:creationId xmlns:a16="http://schemas.microsoft.com/office/drawing/2014/main" xmlns="" id="{EEF5D684-C7E7-4C73-AB65-E2072A13A67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mean</a:t>
            </a:r>
          </a:p>
        </p:txBody>
      </p:sp>
      <p:grpSp>
        <p:nvGrpSpPr>
          <p:cNvPr id="12" name="그룹 11">
            <a:extLst>
              <a:ext uri="{FF2B5EF4-FFF2-40B4-BE49-F238E27FC236}">
                <a16:creationId xmlns:a16="http://schemas.microsoft.com/office/drawing/2014/main" xmlns="" id="{9084F289-3473-4455-B737-15D45DAC9247}"/>
              </a:ext>
            </a:extLst>
          </p:cNvPr>
          <p:cNvGrpSpPr/>
          <p:nvPr/>
        </p:nvGrpSpPr>
        <p:grpSpPr>
          <a:xfrm>
            <a:off x="2395128" y="2564904"/>
            <a:ext cx="5112568" cy="3328689"/>
            <a:chOff x="2395128" y="2201091"/>
            <a:chExt cx="5112568" cy="3328689"/>
          </a:xfrm>
        </p:grpSpPr>
        <mc:AlternateContent xmlns:mc="http://schemas.openxmlformats.org/markup-compatibility/2006" xmlns:a14="http://schemas.microsoft.com/office/drawing/2010/main">
          <mc:Choice Requires="a14">
            <p:sp>
              <p:nvSpPr>
                <p:cNvPr id="15" name="내용 개체 틀 2">
                  <a:extLst>
                    <a:ext uri="{FF2B5EF4-FFF2-40B4-BE49-F238E27FC236}">
                      <a16:creationId xmlns:a16="http://schemas.microsoft.com/office/drawing/2014/main" xmlns="" id="{5885BD4F-D575-46F2-8658-F3B0B217CEE4}"/>
                    </a:ext>
                  </a:extLst>
                </p:cNvPr>
                <p:cNvSpPr txBox="1">
                  <a:spLocks/>
                </p:cNvSpPr>
                <p:nvPr/>
              </p:nvSpPr>
              <p:spPr>
                <a:xfrm>
                  <a:off x="2395128" y="2629817"/>
                  <a:ext cx="5112568" cy="563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sym typeface="Symbol" panose="05050102010706020507" pitchFamily="18" charset="2"/>
                          </a:rPr>
                          <m:t>𝑃</m:t>
                        </m:r>
                        <m:d>
                          <m:dPr>
                            <m:ctrlPr>
                              <a:rPr lang="en-US" altLang="ko-KR" i="1">
                                <a:latin typeface="Cambria Math" panose="02040503050406030204" pitchFamily="18" charset="0"/>
                                <a:sym typeface="Symbol" panose="05050102010706020507" pitchFamily="18" charset="2"/>
                              </a:rPr>
                            </m:ctrlPr>
                          </m:dPr>
                          <m:e>
                            <m:r>
                              <a:rPr lang="en-US" altLang="ko-KR">
                                <a:latin typeface="Cambria Math" panose="02040503050406030204" pitchFamily="18" charset="0"/>
                                <a:sym typeface="Symbol" panose="05050102010706020507" pitchFamily="18" charset="2"/>
                              </a:rPr>
                              <m: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r>
                              <a:rPr lang="en-US" altLang="ko-KR">
                                <a:latin typeface="Cambria Math" panose="02040503050406030204" pitchFamily="18" charset="0"/>
                                <a:sym typeface="Symbol" panose="05050102010706020507" pitchFamily="18" charset="2"/>
                              </a:rPr>
                              <m:t>&lt;</m:t>
                            </m:r>
                            <m:acc>
                              <m:accPr>
                                <m:chr m:val="̅"/>
                                <m:ctrlPr>
                                  <a:rPr lang="en-US" altLang="ko-KR" i="1">
                                    <a:latin typeface="Cambria Math" panose="02040503050406030204" pitchFamily="18" charset="0"/>
                                  </a:rPr>
                                </m:ctrlPr>
                              </m:accPr>
                              <m:e>
                                <m:r>
                                  <a:rPr lang="en-US" altLang="ko-KR">
                                    <a:latin typeface="Cambria Math" panose="02040503050406030204" pitchFamily="18" charset="0"/>
                                  </a:rPr>
                                  <m:t>𝑋</m:t>
                                </m:r>
                              </m:e>
                            </m:acc>
                            <m:r>
                              <a:rPr lang="en-US" altLang="ko-KR">
                                <a:latin typeface="Cambria Math" panose="02040503050406030204" pitchFamily="18" charset="0"/>
                              </a:rPr>
                              <m:t>−</m:t>
                            </m:r>
                            <m:r>
                              <a:rPr lang="ko-KR" altLang="en-US">
                                <a:latin typeface="Cambria Math" panose="02040503050406030204" pitchFamily="18" charset="0"/>
                              </a:rPr>
                              <m:t>𝜇</m:t>
                            </m:r>
                            <m:r>
                              <a:rPr lang="en-US" altLang="ko-KR">
                                <a:latin typeface="Cambria Math" panose="02040503050406030204" pitchFamily="18" charset="0"/>
                                <a:sym typeface="Symbol" panose="05050102010706020507" pitchFamily="18" charset="2"/>
                              </a:rPr>
                              <m:t>&lt;1.96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e>
                        </m:d>
                        <m:r>
                          <a:rPr lang="en-US" altLang="ko-KR">
                            <a:latin typeface="Cambria Math" panose="02040503050406030204" pitchFamily="18" charset="0"/>
                            <a:sym typeface="Symbol" panose="05050102010706020507" pitchFamily="18" charset="2"/>
                          </a:rPr>
                          <m:t>=0.95</m:t>
                        </m:r>
                      </m:oMath>
                    </m:oMathPara>
                  </a14:m>
                  <a:endParaRPr lang="en-US" altLang="ko-KR" dirty="0"/>
                </a:p>
              </p:txBody>
            </p:sp>
          </mc:Choice>
          <mc:Fallback xmlns="">
            <p:sp>
              <p:nvSpPr>
                <p:cNvPr id="15" name="내용 개체 틀 2">
                  <a:extLst>
                    <a:ext uri="{FF2B5EF4-FFF2-40B4-BE49-F238E27FC236}">
                      <a16:creationId xmlns:a16="http://schemas.microsoft.com/office/drawing/2014/main" id="{5885BD4F-D575-46F2-8658-F3B0B217CEE4}"/>
                    </a:ext>
                  </a:extLst>
                </p:cNvPr>
                <p:cNvSpPr txBox="1">
                  <a:spLocks noRot="1" noChangeAspect="1" noMove="1" noResize="1" noEditPoints="1" noAdjustHandles="1" noChangeArrowheads="1" noChangeShapeType="1" noTextEdit="1"/>
                </p:cNvSpPr>
                <p:nvPr/>
              </p:nvSpPr>
              <p:spPr>
                <a:xfrm>
                  <a:off x="2395128" y="2629817"/>
                  <a:ext cx="5112568" cy="563424"/>
                </a:xfrm>
                <a:prstGeom prst="rect">
                  <a:avLst/>
                </a:prstGeom>
                <a:blipFill>
                  <a:blip r:embed="rId4"/>
                  <a:stretch>
                    <a:fillRect t="-77419" b="-102151"/>
                  </a:stretch>
                </a:blipFill>
                <a:ln>
                  <a:noFill/>
                </a:ln>
              </p:spPr>
              <p:txBody>
                <a:bodyPr/>
                <a:lstStyle/>
                <a:p>
                  <a:r>
                    <a:rPr lang="ko-KR" altLang="en-US">
                      <a:noFill/>
                    </a:rPr>
                    <a:t> </a:t>
                  </a:r>
                </a:p>
              </p:txBody>
            </p:sp>
          </mc:Fallback>
        </mc:AlternateContent>
        <p:sp>
          <p:nvSpPr>
            <p:cNvPr id="18" name="Down Arrow 2">
              <a:extLst>
                <a:ext uri="{FF2B5EF4-FFF2-40B4-BE49-F238E27FC236}">
                  <a16:creationId xmlns:a16="http://schemas.microsoft.com/office/drawing/2014/main" xmlns="" id="{C1EF78A8-4191-49D7-978B-E5D0A1FF23A5}"/>
                </a:ext>
              </a:extLst>
            </p:cNvPr>
            <p:cNvSpPr/>
            <p:nvPr/>
          </p:nvSpPr>
          <p:spPr>
            <a:xfrm>
              <a:off x="4828837" y="3369360"/>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p:sp>
          <p:nvSpPr>
            <p:cNvPr id="19" name="Down Arrow 2">
              <a:extLst>
                <a:ext uri="{FF2B5EF4-FFF2-40B4-BE49-F238E27FC236}">
                  <a16:creationId xmlns:a16="http://schemas.microsoft.com/office/drawing/2014/main" xmlns="" id="{533F2F83-827C-4ABC-8EBB-D9A6D1162ACC}"/>
                </a:ext>
              </a:extLst>
            </p:cNvPr>
            <p:cNvSpPr/>
            <p:nvPr/>
          </p:nvSpPr>
          <p:spPr>
            <a:xfrm>
              <a:off x="4828837" y="4537629"/>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p:sp>
          <p:nvSpPr>
            <p:cNvPr id="20" name="Down Arrow 2">
              <a:extLst>
                <a:ext uri="{FF2B5EF4-FFF2-40B4-BE49-F238E27FC236}">
                  <a16:creationId xmlns:a16="http://schemas.microsoft.com/office/drawing/2014/main" xmlns="" id="{2FA99F46-74F6-4C8F-A4B4-2C9565E073AE}"/>
                </a:ext>
              </a:extLst>
            </p:cNvPr>
            <p:cNvSpPr/>
            <p:nvPr/>
          </p:nvSpPr>
          <p:spPr>
            <a:xfrm>
              <a:off x="4828837" y="2201091"/>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mc:AlternateContent xmlns:mc="http://schemas.openxmlformats.org/markup-compatibility/2006" xmlns:a14="http://schemas.microsoft.com/office/drawing/2010/main">
          <mc:Choice Requires="a14">
            <p:sp>
              <p:nvSpPr>
                <p:cNvPr id="26" name="내용 개체 틀 2">
                  <a:extLst>
                    <a:ext uri="{FF2B5EF4-FFF2-40B4-BE49-F238E27FC236}">
                      <a16:creationId xmlns:a16="http://schemas.microsoft.com/office/drawing/2014/main" xmlns="" id="{D1F839F3-FBD1-444E-8D7E-90280A07218D}"/>
                    </a:ext>
                  </a:extLst>
                </p:cNvPr>
                <p:cNvSpPr txBox="1">
                  <a:spLocks/>
                </p:cNvSpPr>
                <p:nvPr/>
              </p:nvSpPr>
              <p:spPr>
                <a:xfrm>
                  <a:off x="2395128" y="3798086"/>
                  <a:ext cx="5112568" cy="563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sym typeface="Symbol" panose="05050102010706020507" pitchFamily="18" charset="2"/>
                          </a:rPr>
                          <m:t>𝑃</m:t>
                        </m:r>
                        <m:d>
                          <m:dPr>
                            <m:ctrlPr>
                              <a:rPr lang="en-US" altLang="ko-KR" i="1">
                                <a:latin typeface="Cambria Math" panose="02040503050406030204" pitchFamily="18" charset="0"/>
                                <a:sym typeface="Symbol" panose="05050102010706020507" pitchFamily="18" charset="2"/>
                              </a:rPr>
                            </m:ctrlPr>
                          </m:dPr>
                          <m:e>
                            <m:r>
                              <a:rPr lang="en-US" altLang="ko-KR">
                                <a:latin typeface="Cambria Math" panose="02040503050406030204" pitchFamily="18" charset="0"/>
                                <a:sym typeface="Symbol" panose="05050102010706020507" pitchFamily="18" charset="2"/>
                              </a:rPr>
                              <m:t>−</m:t>
                            </m:r>
                            <m:acc>
                              <m:accPr>
                                <m:chr m:val="̅"/>
                                <m:ctrlPr>
                                  <a:rPr lang="en-US" altLang="ko-KR" i="1">
                                    <a:latin typeface="Cambria Math" panose="02040503050406030204" pitchFamily="18" charset="0"/>
                                    <a:sym typeface="Symbol" panose="05050102010706020507" pitchFamily="18" charset="2"/>
                                  </a:rPr>
                                </m:ctrlPr>
                              </m:accPr>
                              <m:e>
                                <m:r>
                                  <a:rPr lang="en-US" altLang="ko-KR">
                                    <a:latin typeface="Cambria Math" panose="02040503050406030204" pitchFamily="18" charset="0"/>
                                    <a:sym typeface="Symbol" panose="05050102010706020507" pitchFamily="18" charset="2"/>
                                  </a:rPr>
                                  <m:t>𝑋</m:t>
                                </m:r>
                              </m:e>
                            </m:acc>
                            <m:r>
                              <a:rPr lang="en-US" altLang="ko-KR">
                                <a:latin typeface="Cambria Math" panose="02040503050406030204" pitchFamily="18" charset="0"/>
                                <a:sym typeface="Symbol" panose="05050102010706020507" pitchFamily="18" charset="2"/>
                              </a:rPr>
                              <m: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r>
                              <a:rPr lang="en-US" altLang="ko-KR">
                                <a:latin typeface="Cambria Math" panose="02040503050406030204" pitchFamily="18" charset="0"/>
                              </a:rPr>
                              <m:t>&lt;−</m:t>
                            </m:r>
                            <m:r>
                              <a:rPr lang="ko-KR" altLang="en-US">
                                <a:latin typeface="Cambria Math" panose="02040503050406030204" pitchFamily="18" charset="0"/>
                              </a:rPr>
                              <m:t>𝜇</m:t>
                            </m:r>
                            <m:r>
                              <a:rPr lang="en-US" altLang="ko-KR">
                                <a:latin typeface="Cambria Math" panose="02040503050406030204" pitchFamily="18" charset="0"/>
                              </a:rPr>
                              <m:t>&lt;−</m:t>
                            </m:r>
                            <m:acc>
                              <m:accPr>
                                <m:chr m:val="̅"/>
                                <m:ctrlPr>
                                  <a:rPr lang="en-US" altLang="ko-KR" i="1">
                                    <a:latin typeface="Cambria Math" panose="02040503050406030204" pitchFamily="18" charset="0"/>
                                    <a:sym typeface="Symbol" panose="05050102010706020507" pitchFamily="18" charset="2"/>
                                  </a:rPr>
                                </m:ctrlPr>
                              </m:accPr>
                              <m:e>
                                <m:r>
                                  <a:rPr lang="en-US" altLang="ko-KR">
                                    <a:latin typeface="Cambria Math" panose="02040503050406030204" pitchFamily="18" charset="0"/>
                                    <a:sym typeface="Symbol" panose="05050102010706020507" pitchFamily="18" charset="2"/>
                                  </a:rPr>
                                  <m:t>𝑋</m:t>
                                </m:r>
                              </m:e>
                            </m:acc>
                            <m:r>
                              <a:rPr lang="en-US" altLang="ko-KR">
                                <a:latin typeface="Cambria Math" panose="02040503050406030204" pitchFamily="18" charset="0"/>
                                <a:sym typeface="Symbol" panose="05050102010706020507" pitchFamily="18" charset="2"/>
                              </a:rPr>
                              <m: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e>
                        </m:d>
                        <m:r>
                          <a:rPr lang="en-US" altLang="ko-KR">
                            <a:latin typeface="Cambria Math" panose="02040503050406030204" pitchFamily="18" charset="0"/>
                            <a:sym typeface="Symbol" panose="05050102010706020507" pitchFamily="18" charset="2"/>
                          </a:rPr>
                          <m:t>=0.95</m:t>
                        </m:r>
                      </m:oMath>
                    </m:oMathPara>
                  </a14:m>
                  <a:endParaRPr lang="en-US" altLang="ko-KR" dirty="0">
                    <a:sym typeface="Symbol" panose="05050102010706020507" pitchFamily="18" charset="2"/>
                  </a:endParaRPr>
                </a:p>
              </p:txBody>
            </p:sp>
          </mc:Choice>
          <mc:Fallback xmlns="">
            <p:sp>
              <p:nvSpPr>
                <p:cNvPr id="26" name="내용 개체 틀 2">
                  <a:extLst>
                    <a:ext uri="{FF2B5EF4-FFF2-40B4-BE49-F238E27FC236}">
                      <a16:creationId xmlns:a16="http://schemas.microsoft.com/office/drawing/2014/main" id="{D1F839F3-FBD1-444E-8D7E-90280A07218D}"/>
                    </a:ext>
                  </a:extLst>
                </p:cNvPr>
                <p:cNvSpPr txBox="1">
                  <a:spLocks noRot="1" noChangeAspect="1" noMove="1" noResize="1" noEditPoints="1" noAdjustHandles="1" noChangeArrowheads="1" noChangeShapeType="1" noTextEdit="1"/>
                </p:cNvSpPr>
                <p:nvPr/>
              </p:nvSpPr>
              <p:spPr>
                <a:xfrm>
                  <a:off x="2395128" y="3798086"/>
                  <a:ext cx="5112568" cy="563424"/>
                </a:xfrm>
                <a:prstGeom prst="rect">
                  <a:avLst/>
                </a:prstGeom>
                <a:blipFill>
                  <a:blip r:embed="rId5"/>
                  <a:stretch>
                    <a:fillRect t="-79348" b="-10326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내용 개체 틀 2">
                  <a:extLst>
                    <a:ext uri="{FF2B5EF4-FFF2-40B4-BE49-F238E27FC236}">
                      <a16:creationId xmlns:a16="http://schemas.microsoft.com/office/drawing/2014/main" xmlns="" id="{68F5EF96-6D92-48AD-8526-AC767C59507B}"/>
                    </a:ext>
                  </a:extLst>
                </p:cNvPr>
                <p:cNvSpPr txBox="1">
                  <a:spLocks/>
                </p:cNvSpPr>
                <p:nvPr/>
              </p:nvSpPr>
              <p:spPr>
                <a:xfrm>
                  <a:off x="2395128" y="4966356"/>
                  <a:ext cx="5112568" cy="563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sym typeface="Symbol" panose="05050102010706020507" pitchFamily="18" charset="2"/>
                          </a:rPr>
                          <m:t>𝑃</m:t>
                        </m:r>
                        <m:d>
                          <m:dPr>
                            <m:ctrlPr>
                              <a:rPr lang="en-US" altLang="ko-KR" i="1">
                                <a:latin typeface="Cambria Math" panose="02040503050406030204" pitchFamily="18" charset="0"/>
                                <a:sym typeface="Symbol" panose="05050102010706020507" pitchFamily="18" charset="2"/>
                              </a:rPr>
                            </m:ctrlPr>
                          </m:dPr>
                          <m:e>
                            <m:acc>
                              <m:accPr>
                                <m:chr m:val="̅"/>
                                <m:ctrlPr>
                                  <a:rPr lang="en-US" altLang="ko-KR" i="1">
                                    <a:latin typeface="Cambria Math" panose="02040503050406030204" pitchFamily="18" charset="0"/>
                                    <a:sym typeface="Symbol" panose="05050102010706020507" pitchFamily="18" charset="2"/>
                                  </a:rPr>
                                </m:ctrlPr>
                              </m:accPr>
                              <m:e>
                                <m:r>
                                  <a:rPr lang="en-US" altLang="ko-KR">
                                    <a:latin typeface="Cambria Math" panose="02040503050406030204" pitchFamily="18" charset="0"/>
                                    <a:sym typeface="Symbol" panose="05050102010706020507" pitchFamily="18" charset="2"/>
                                  </a:rPr>
                                  <m:t>𝑋</m:t>
                                </m:r>
                              </m:e>
                            </m:acc>
                            <m:r>
                              <a:rPr lang="en-US" altLang="ko-KR">
                                <a:latin typeface="Cambria Math" panose="02040503050406030204" pitchFamily="18" charset="0"/>
                                <a:sym typeface="Symbol" panose="05050102010706020507" pitchFamily="18" charset="2"/>
                              </a:rPr>
                              <m: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r>
                              <a:rPr lang="en-US" altLang="ko-KR">
                                <a:latin typeface="Cambria Math" panose="02040503050406030204" pitchFamily="18" charset="0"/>
                              </a:rPr>
                              <m:t>≤</m:t>
                            </m:r>
                            <m:r>
                              <a:rPr lang="ko-KR" altLang="en-US">
                                <a:latin typeface="Cambria Math" panose="02040503050406030204" pitchFamily="18" charset="0"/>
                              </a:rPr>
                              <m:t>𝜇</m:t>
                            </m:r>
                            <m:r>
                              <a:rPr lang="en-US" altLang="ko-KR">
                                <a:latin typeface="Cambria Math" panose="02040503050406030204" pitchFamily="18" charset="0"/>
                                <a:sym typeface="Symbol" panose="05050102010706020507" pitchFamily="18" charset="2"/>
                              </a:rPr>
                              <m:t>≤</m:t>
                            </m:r>
                            <m:acc>
                              <m:accPr>
                                <m:chr m:val="̅"/>
                                <m:ctrlPr>
                                  <a:rPr lang="en-US" altLang="ko-KR" i="1">
                                    <a:latin typeface="Cambria Math" panose="02040503050406030204" pitchFamily="18" charset="0"/>
                                    <a:sym typeface="Symbol" panose="05050102010706020507" pitchFamily="18" charset="2"/>
                                  </a:rPr>
                                </m:ctrlPr>
                              </m:accPr>
                              <m:e>
                                <m:r>
                                  <a:rPr lang="en-US" altLang="ko-KR">
                                    <a:latin typeface="Cambria Math" panose="02040503050406030204" pitchFamily="18" charset="0"/>
                                    <a:sym typeface="Symbol" panose="05050102010706020507" pitchFamily="18" charset="2"/>
                                  </a:rPr>
                                  <m:t>𝑋</m:t>
                                </m:r>
                              </m:e>
                            </m:acc>
                            <m:r>
                              <a:rPr lang="en-US" altLang="ko-KR">
                                <a:latin typeface="Cambria Math" panose="02040503050406030204" pitchFamily="18" charset="0"/>
                                <a:sym typeface="Symbol" panose="05050102010706020507" pitchFamily="18" charset="2"/>
                              </a:rPr>
                              <m: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e>
                        </m:d>
                        <m:r>
                          <a:rPr lang="en-US" altLang="ko-KR">
                            <a:latin typeface="Cambria Math" panose="02040503050406030204" pitchFamily="18" charset="0"/>
                            <a:sym typeface="Symbol" panose="05050102010706020507" pitchFamily="18" charset="2"/>
                          </a:rPr>
                          <m:t>=0.95</m:t>
                        </m:r>
                      </m:oMath>
                    </m:oMathPara>
                  </a14:m>
                  <a:endParaRPr lang="en-US" altLang="ko-KR" dirty="0">
                    <a:sym typeface="Symbol" panose="05050102010706020507" pitchFamily="18" charset="2"/>
                  </a:endParaRPr>
                </a:p>
              </p:txBody>
            </p:sp>
          </mc:Choice>
          <mc:Fallback xmlns="">
            <p:sp>
              <p:nvSpPr>
                <p:cNvPr id="27" name="내용 개체 틀 2">
                  <a:extLst>
                    <a:ext uri="{FF2B5EF4-FFF2-40B4-BE49-F238E27FC236}">
                      <a16:creationId xmlns:a16="http://schemas.microsoft.com/office/drawing/2014/main" id="{68F5EF96-6D92-48AD-8526-AC767C59507B}"/>
                    </a:ext>
                  </a:extLst>
                </p:cNvPr>
                <p:cNvSpPr txBox="1">
                  <a:spLocks noRot="1" noChangeAspect="1" noMove="1" noResize="1" noEditPoints="1" noAdjustHandles="1" noChangeArrowheads="1" noChangeShapeType="1" noTextEdit="1"/>
                </p:cNvSpPr>
                <p:nvPr/>
              </p:nvSpPr>
              <p:spPr>
                <a:xfrm>
                  <a:off x="2395128" y="4966356"/>
                  <a:ext cx="5112568" cy="563424"/>
                </a:xfrm>
                <a:prstGeom prst="rect">
                  <a:avLst/>
                </a:prstGeom>
                <a:blipFill>
                  <a:blip r:embed="rId6"/>
                  <a:stretch>
                    <a:fillRect t="-77419" b="-102151"/>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6829041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3" name="직사각형 12">
            <a:extLst>
              <a:ext uri="{FF2B5EF4-FFF2-40B4-BE49-F238E27FC236}">
                <a16:creationId xmlns:a16="http://schemas.microsoft.com/office/drawing/2014/main" xmlns="" id="{BBE0C945-2113-49CD-804E-C7F28A087D85}"/>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95% confidence interval can be obtained in the following way:</a:t>
            </a:r>
          </a:p>
        </p:txBody>
      </p:sp>
      <p:sp>
        <p:nvSpPr>
          <p:cNvPr id="15" name="직사각형 14">
            <a:extLst>
              <a:ext uri="{FF2B5EF4-FFF2-40B4-BE49-F238E27FC236}">
                <a16:creationId xmlns:a16="http://schemas.microsoft.com/office/drawing/2014/main" xmlns="" id="{27D7F8DB-3B5A-4856-A331-8FC6B0EACD2E}"/>
              </a:ext>
            </a:extLst>
          </p:cNvPr>
          <p:cNvSpPr/>
          <p:nvPr/>
        </p:nvSpPr>
        <p:spPr>
          <a:xfrm>
            <a:off x="675071" y="3313276"/>
            <a:ext cx="8632825"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But, where did the number 1.96 come from?</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1.96 is the 0.975 quantile of the normal distribution </a:t>
            </a:r>
            <a:r>
              <a:rPr lang="en-US" altLang="ko-KR" sz="1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position where the CDF = 0.975. </a:t>
            </a:r>
          </a:p>
        </p:txBody>
      </p:sp>
      <mc:AlternateContent xmlns:mc="http://schemas.openxmlformats.org/markup-compatibility/2006" xmlns:a14="http://schemas.microsoft.com/office/drawing/2010/main">
        <mc:Choice Requires="a14">
          <p:sp>
            <p:nvSpPr>
              <p:cNvPr id="14" name="내용 개체 틀 2">
                <a:extLst>
                  <a:ext uri="{FF2B5EF4-FFF2-40B4-BE49-F238E27FC236}">
                    <a16:creationId xmlns:a16="http://schemas.microsoft.com/office/drawing/2014/main" xmlns="" id="{6712197D-7B83-4336-8BDE-0DE980FC78AD}"/>
                  </a:ext>
                </a:extLst>
              </p:cNvPr>
              <p:cNvSpPr txBox="1">
                <a:spLocks/>
              </p:cNvSpPr>
              <p:nvPr/>
            </p:nvSpPr>
            <p:spPr>
              <a:xfrm>
                <a:off x="1387016" y="2109730"/>
                <a:ext cx="7128792" cy="1103246"/>
              </a:xfrm>
              <a:prstGeom prst="rect">
                <a:avLst/>
              </a:prstGeom>
              <a:solidFill>
                <a:srgbClr val="F2F2F2"/>
              </a:solidFill>
            </p:spPr>
            <p:txBody>
              <a:bodyPr bIns="46800"/>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altLang="ko-KR" sz="16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Lower bound: </a:t>
                </a:r>
                <a14:m>
                  <m:oMath xmlns:m="http://schemas.openxmlformats.org/officeDocument/2006/math">
                    <m:acc>
                      <m:accPr>
                        <m:chr m:val="̅"/>
                        <m:ctrlPr>
                          <a:rPr lang="en-US" altLang="ko-KR" sz="1600" i="1" smtClean="0">
                            <a:solidFill>
                              <a:srgbClr val="1429A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smtClean="0">
                            <a:solidFill>
                              <a:srgbClr val="1429A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smtClean="0">
                        <a:solidFill>
                          <a:srgbClr val="1429A0"/>
                        </a:solidFill>
                        <a:latin typeface="Cambria Math" panose="02040503050406030204" pitchFamily="18" charset="0"/>
                        <a:cs typeface="Times New Roman" panose="02020603050405020304" pitchFamily="18" charset="0"/>
                        <a:sym typeface="Symbol" panose="05050102010706020507" pitchFamily="18" charset="2"/>
                      </a:rPr>
                      <m:t>−1.96</m:t>
                    </m:r>
                    <m:f>
                      <m:fPr>
                        <m:type m:val="skw"/>
                        <m:ctrlPr>
                          <a:rPr lang="en-US" altLang="ko-KR" sz="1600" i="1" smtClean="0">
                            <a:solidFill>
                              <a:srgbClr val="1429A0"/>
                            </a:solidFill>
                            <a:latin typeface="Cambria Math" panose="02040503050406030204" pitchFamily="18" charset="0"/>
                            <a:cs typeface="Times New Roman" panose="02020603050405020304" pitchFamily="18" charset="0"/>
                          </a:rPr>
                        </m:ctrlPr>
                      </m:fPr>
                      <m:num>
                        <m:r>
                          <a:rPr lang="ko-KR" altLang="en-US" sz="1600" i="1">
                            <a:solidFill>
                              <a:srgbClr val="1429A0"/>
                            </a:solidFill>
                            <a:latin typeface="Cambria Math" panose="02040503050406030204" pitchFamily="18" charset="0"/>
                            <a:cs typeface="Times New Roman" panose="02020603050405020304" pitchFamily="18" charset="0"/>
                          </a:rPr>
                          <m:t>𝜎</m:t>
                        </m:r>
                      </m:num>
                      <m:den>
                        <m:rad>
                          <m:radPr>
                            <m:degHide m:val="on"/>
                            <m:ctrlPr>
                              <a:rPr lang="en-US" altLang="ko-KR" sz="1600" i="1" smtClean="0">
                                <a:solidFill>
                                  <a:srgbClr val="1429A0"/>
                                </a:solidFill>
                                <a:latin typeface="Cambria Math" panose="02040503050406030204" pitchFamily="18" charset="0"/>
                                <a:cs typeface="Times New Roman" panose="02020603050405020304" pitchFamily="18" charset="0"/>
                              </a:rPr>
                            </m:ctrlPr>
                          </m:radPr>
                          <m:deg/>
                          <m:e>
                            <m:r>
                              <a:rPr lang="en-US" altLang="ko-KR" sz="1600" i="1" smtClean="0">
                                <a:solidFill>
                                  <a:srgbClr val="1429A0"/>
                                </a:solidFill>
                                <a:latin typeface="Cambria Math" panose="02040503050406030204" pitchFamily="18" charset="0"/>
                                <a:cs typeface="Times New Roman" panose="02020603050405020304" pitchFamily="18" charset="0"/>
                              </a:rPr>
                              <m:t>𝑛</m:t>
                            </m:r>
                          </m:e>
                        </m:rad>
                      </m:den>
                    </m:f>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Upper bound:</a:t>
                </a:r>
                <a:r>
                  <a:rPr lang="ko-KR" altLang="en-US" sz="1600" dirty="0">
                    <a:solidFill>
                      <a:srgbClr val="FF0000"/>
                    </a:solidFill>
                    <a:latin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acc>
                      <m:accPr>
                        <m:chr m:val="̅"/>
                        <m:ctrlPr>
                          <a:rPr lang="en-US" altLang="ko-KR" sz="16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+1.96</m:t>
                    </m:r>
                    <m:f>
                      <m:fPr>
                        <m:type m:val="skw"/>
                        <m:ctrlPr>
                          <a:rPr lang="en-US" altLang="ko-KR" sz="1600" i="1" smtClean="0">
                            <a:solidFill>
                              <a:srgbClr val="FF0000"/>
                            </a:solidFill>
                            <a:latin typeface="Cambria Math" panose="02040503050406030204" pitchFamily="18" charset="0"/>
                            <a:cs typeface="Times New Roman" panose="02020603050405020304" pitchFamily="18" charset="0"/>
                          </a:rPr>
                        </m:ctrlPr>
                      </m:fPr>
                      <m:num>
                        <m:r>
                          <a:rPr lang="ko-KR" altLang="en-US" sz="1600" i="1">
                            <a:solidFill>
                              <a:srgbClr val="FF0000"/>
                            </a:solidFill>
                            <a:latin typeface="Cambria Math" panose="02040503050406030204" pitchFamily="18" charset="0"/>
                            <a:cs typeface="Times New Roman" panose="02020603050405020304" pitchFamily="18" charset="0"/>
                          </a:rPr>
                          <m:t>𝜎</m:t>
                        </m:r>
                      </m:num>
                      <m:den>
                        <m:rad>
                          <m:radPr>
                            <m:degHide m:val="on"/>
                            <m:ctrlPr>
                              <a:rPr lang="en-US" altLang="ko-KR" sz="1600" i="1" smtClean="0">
                                <a:solidFill>
                                  <a:srgbClr val="FF0000"/>
                                </a:solidFill>
                                <a:latin typeface="Cambria Math" panose="02040503050406030204" pitchFamily="18" charset="0"/>
                                <a:cs typeface="Times New Roman" panose="02020603050405020304" pitchFamily="18" charset="0"/>
                              </a:rPr>
                            </m:ctrlPr>
                          </m:radPr>
                          <m:deg/>
                          <m:e>
                            <m:r>
                              <a:rPr lang="en-US" altLang="ko-KR" sz="1600" i="1" smtClean="0">
                                <a:solidFill>
                                  <a:srgbClr val="FF0000"/>
                                </a:solidFill>
                                <a:latin typeface="Cambria Math" panose="02040503050406030204" pitchFamily="18" charset="0"/>
                                <a:cs typeface="Times New Roman" panose="02020603050405020304" pitchFamily="18" charset="0"/>
                              </a:rPr>
                              <m:t>𝑛</m:t>
                            </m:r>
                          </m:e>
                        </m:rad>
                      </m:den>
                    </m:f>
                  </m:oMath>
                </a14:m>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endParaRPr>
              </a:p>
              <a:p>
                <a:pPr marL="0" indent="0" algn="ctr">
                  <a:lnSpc>
                    <a:spcPct val="100000"/>
                  </a:lnSpc>
                  <a:buNone/>
                </a:pPr>
                <a:r>
                  <a:rPr lang="en-US" altLang="ko-KR" sz="16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i="1"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Confidence Interval   </a:t>
                </a:r>
                <a:r>
                  <a:rPr lang="en-US" altLang="ko-KR" sz="1600" i="1"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p>
            </p:txBody>
          </p:sp>
        </mc:Choice>
        <mc:Fallback xmlns="">
          <p:sp>
            <p:nvSpPr>
              <p:cNvPr id="14" name="내용 개체 틀 2">
                <a:extLst>
                  <a:ext uri="{FF2B5EF4-FFF2-40B4-BE49-F238E27FC236}">
                    <a16:creationId xmlns:a16="http://schemas.microsoft.com/office/drawing/2014/main" xmlns:a14="http://schemas.microsoft.com/office/drawing/2010/main" xmlns="" id="{6712197D-7B83-4336-8BDE-0DE980FC78AD}"/>
                  </a:ext>
                </a:extLst>
              </p:cNvPr>
              <p:cNvSpPr txBox="1">
                <a:spLocks noRot="1" noChangeAspect="1" noMove="1" noResize="1" noEditPoints="1" noAdjustHandles="1" noChangeArrowheads="1" noChangeShapeType="1" noTextEdit="1"/>
              </p:cNvSpPr>
              <p:nvPr/>
            </p:nvSpPr>
            <p:spPr>
              <a:xfrm>
                <a:off x="1387016" y="2109730"/>
                <a:ext cx="7128792" cy="1103246"/>
              </a:xfrm>
              <a:prstGeom prst="rect">
                <a:avLst/>
              </a:prstGeom>
              <a:blipFill rotWithShape="0">
                <a:blip r:embed="rId3"/>
                <a:stretch>
                  <a:fillRect t="-30387" r="-1027" b="-13260"/>
                </a:stretch>
              </a:blipFill>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xmlns="" id="{41E2F413-0780-4FB3-ABA1-1CD673A9E80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mean</a:t>
            </a:r>
          </a:p>
        </p:txBody>
      </p:sp>
    </p:spTree>
    <p:extLst>
      <p:ext uri="{BB962C8B-B14F-4D97-AF65-F5344CB8AC3E}">
        <p14:creationId xmlns:p14="http://schemas.microsoft.com/office/powerpoint/2010/main" val="30512274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p:cNvGrpSpPr/>
          <p:nvPr/>
        </p:nvGrpSpPr>
        <p:grpSpPr>
          <a:xfrm>
            <a:off x="2034301" y="1880828"/>
            <a:ext cx="5616624" cy="3816002"/>
            <a:chOff x="2143100" y="1773238"/>
            <a:chExt cx="5616624" cy="3816002"/>
          </a:xfrm>
        </p:grpSpPr>
        <p:sp>
          <p:nvSpPr>
            <p:cNvPr id="18" name="직사각형 17">
              <a:extLst>
                <a:ext uri="{FF2B5EF4-FFF2-40B4-BE49-F238E27FC236}">
                  <a16:creationId xmlns:a16="http://schemas.microsoft.com/office/drawing/2014/main" xmlns="" id="{19D60893-E893-4F0B-8316-FE32A7B19797}"/>
                </a:ext>
              </a:extLst>
            </p:cNvPr>
            <p:cNvSpPr/>
            <p:nvPr/>
          </p:nvSpPr>
          <p:spPr>
            <a:xfrm>
              <a:off x="2143100" y="1773238"/>
              <a:ext cx="5616624" cy="38160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lt1"/>
                </a:solidFill>
              </a:endParaRPr>
            </a:p>
          </p:txBody>
        </p:sp>
        <p:grpSp>
          <p:nvGrpSpPr>
            <p:cNvPr id="16" name="Group 1">
              <a:extLst>
                <a:ext uri="{FF2B5EF4-FFF2-40B4-BE49-F238E27FC236}">
                  <a16:creationId xmlns:a16="http://schemas.microsoft.com/office/drawing/2014/main" xmlns="" id="{AEC55295-B5DF-4ACE-B95B-C4CC675DA322}"/>
                </a:ext>
              </a:extLst>
            </p:cNvPr>
            <p:cNvGrpSpPr/>
            <p:nvPr/>
          </p:nvGrpSpPr>
          <p:grpSpPr>
            <a:xfrm>
              <a:off x="2627030" y="2204864"/>
              <a:ext cx="4648764" cy="3107295"/>
              <a:chOff x="2627030" y="3007335"/>
              <a:chExt cx="4648764" cy="3107295"/>
            </a:xfrm>
          </p:grpSpPr>
          <p:sp>
            <p:nvSpPr>
              <p:cNvPr id="17" name="자유형: 도형 72">
                <a:extLst>
                  <a:ext uri="{FF2B5EF4-FFF2-40B4-BE49-F238E27FC236}">
                    <a16:creationId xmlns:a16="http://schemas.microsoft.com/office/drawing/2014/main" xmlns="" id="{2CE8FE32-6B8B-4469-BB57-2D0FB6E65D39}"/>
                  </a:ext>
                </a:extLst>
              </p:cNvPr>
              <p:cNvSpPr/>
              <p:nvPr/>
            </p:nvSpPr>
            <p:spPr>
              <a:xfrm flipH="1">
                <a:off x="6174369" y="4951762"/>
                <a:ext cx="463632" cy="173442"/>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Lst>
                <a:ahLst/>
                <a:cxnLst>
                  <a:cxn ang="0">
                    <a:pos x="connsiteX0" y="connsiteY0"/>
                  </a:cxn>
                  <a:cxn ang="0">
                    <a:pos x="connsiteX1" y="connsiteY1"/>
                  </a:cxn>
                  <a:cxn ang="0">
                    <a:pos x="connsiteX2" y="connsiteY2"/>
                  </a:cxn>
                  <a:cxn ang="0">
                    <a:pos x="connsiteX3" y="connsiteY3"/>
                  </a:cxn>
                </a:cxnLst>
                <a:rect l="l" t="t" r="r" b="b"/>
                <a:pathLst>
                  <a:path w="247650" h="114300">
                    <a:moveTo>
                      <a:pt x="242887" y="0"/>
                    </a:move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19" name="자유형: 도형 73">
                <a:extLst>
                  <a:ext uri="{FF2B5EF4-FFF2-40B4-BE49-F238E27FC236}">
                    <a16:creationId xmlns:a16="http://schemas.microsoft.com/office/drawing/2014/main" xmlns="" id="{91493409-C5C0-4EFA-AEAF-02C0848F762F}"/>
                  </a:ext>
                </a:extLst>
              </p:cNvPr>
              <p:cNvSpPr/>
              <p:nvPr/>
            </p:nvSpPr>
            <p:spPr>
              <a:xfrm>
                <a:off x="3243749" y="4936130"/>
                <a:ext cx="394293" cy="189074"/>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Lst>
                <a:ahLst/>
                <a:cxnLst>
                  <a:cxn ang="0">
                    <a:pos x="connsiteX0" y="connsiteY0"/>
                  </a:cxn>
                  <a:cxn ang="0">
                    <a:pos x="connsiteX1" y="connsiteY1"/>
                  </a:cxn>
                  <a:cxn ang="0">
                    <a:pos x="connsiteX2" y="connsiteY2"/>
                  </a:cxn>
                  <a:cxn ang="0">
                    <a:pos x="connsiteX3" y="connsiteY3"/>
                  </a:cxn>
                </a:cxnLst>
                <a:rect l="l" t="t" r="r" b="b"/>
                <a:pathLst>
                  <a:path w="247650" h="114300">
                    <a:moveTo>
                      <a:pt x="242887" y="0"/>
                    </a:move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pic>
            <p:nvPicPr>
              <p:cNvPr id="20" name="그림 19">
                <a:extLst>
                  <a:ext uri="{FF2B5EF4-FFF2-40B4-BE49-F238E27FC236}">
                    <a16:creationId xmlns:a16="http://schemas.microsoft.com/office/drawing/2014/main" xmlns="" id="{B24369F2-136E-4CB6-9DD1-6A4B81C2214B}"/>
                  </a:ext>
                </a:extLst>
              </p:cNvPr>
              <p:cNvPicPr>
                <a:picLocks noChangeAspect="1"/>
              </p:cNvPicPr>
              <p:nvPr/>
            </p:nvPicPr>
            <p:blipFill rotWithShape="1">
              <a:blip r:embed="rId3"/>
              <a:srcRect l="23728" r="23728" b="6891"/>
              <a:stretch/>
            </p:blipFill>
            <p:spPr>
              <a:xfrm>
                <a:off x="2981825" y="3007335"/>
                <a:ext cx="3831795" cy="2114072"/>
              </a:xfrm>
              <a:prstGeom prst="rect">
                <a:avLst/>
              </a:prstGeom>
            </p:spPr>
          </p:pic>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A6B39E94-B8C5-4F9D-A410-03DB858CC49E}"/>
                      </a:ext>
                    </a:extLst>
                  </p:cNvPr>
                  <p:cNvSpPr/>
                  <p:nvPr/>
                </p:nvSpPr>
                <p:spPr>
                  <a:xfrm>
                    <a:off x="5825085" y="5578458"/>
                    <a:ext cx="732765" cy="536172"/>
                  </a:xfrm>
                  <a:prstGeom prst="rect">
                    <a:avLst/>
                  </a:prstGeom>
                </p:spPr>
                <p:txBody>
                  <a:bodyPr wrap="none">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z</m:t>
                              </m:r>
                            </m:e>
                            <m:sub>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20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m:rPr>
                                      <m:sty m:val="p"/>
                                    </m:rPr>
                                    <a:rPr lang="ko-KR" altLang="en-US"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α</m:t>
                                  </m:r>
                                </m:num>
                                <m:den>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m:oMathPara>
                    </a14:m>
                    <a:endParaRPr lang="ko-KR" altLang="en-US" sz="2000" dirty="0">
                      <a:solidFill>
                        <a:srgbClr val="FF0000"/>
                      </a:solidFill>
                      <a:latin typeface="SamsungOne 400" panose="020B0503030303020204" pitchFamily="34" charset="0"/>
                    </a:endParaRPr>
                  </a:p>
                </p:txBody>
              </p:sp>
            </mc:Choice>
            <mc:Fallback xmlns="">
              <p:sp>
                <p:nvSpPr>
                  <p:cNvPr id="37" name="직사각형 36">
                    <a:extLst>
                      <a:ext uri="{FF2B5EF4-FFF2-40B4-BE49-F238E27FC236}">
                        <a16:creationId xmlns:a16="http://schemas.microsoft.com/office/drawing/2014/main" id="{B3436A36-15E4-43E8-B9A6-D776FC207782}"/>
                      </a:ext>
                    </a:extLst>
                  </p:cNvPr>
                  <p:cNvSpPr>
                    <a:spLocks noRot="1" noChangeAspect="1" noMove="1" noResize="1" noEditPoints="1" noAdjustHandles="1" noChangeArrowheads="1" noChangeShapeType="1" noTextEdit="1"/>
                  </p:cNvSpPr>
                  <p:nvPr/>
                </p:nvSpPr>
                <p:spPr>
                  <a:xfrm>
                    <a:off x="5825085" y="5578458"/>
                    <a:ext cx="732765" cy="5361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xmlns="" id="{9CCC2C80-C704-4FEF-BAF3-5B47980094E1}"/>
                      </a:ext>
                    </a:extLst>
                  </p:cNvPr>
                  <p:cNvSpPr/>
                  <p:nvPr/>
                </p:nvSpPr>
                <p:spPr>
                  <a:xfrm>
                    <a:off x="3129521" y="5578458"/>
                    <a:ext cx="925125" cy="536172"/>
                  </a:xfrm>
                  <a:prstGeom prst="rect">
                    <a:avLst/>
                  </a:prstGeom>
                </p:spPr>
                <p:txBody>
                  <a:bodyPr wrap="none">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m:rPr>
                                  <m:sty m:val="p"/>
                                </m:rP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z</m:t>
                              </m:r>
                            </m:e>
                            <m:sub>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20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m:rPr>
                                      <m:sty m:val="p"/>
                                    </m:rPr>
                                    <a:rPr lang="ko-KR" altLang="en-US"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α</m:t>
                                  </m:r>
                                </m:num>
                                <m:den>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m:oMathPara>
                    </a14:m>
                    <a:endParaRPr lang="ko-KR" altLang="en-US" sz="2000" dirty="0">
                      <a:solidFill>
                        <a:srgbClr val="FF0000"/>
                      </a:solidFill>
                      <a:latin typeface="SamsungOne 400" panose="020B0503030303020204" pitchFamily="34" charset="0"/>
                    </a:endParaRPr>
                  </a:p>
                </p:txBody>
              </p:sp>
            </mc:Choice>
            <mc:Fallback xmlns="">
              <p:sp>
                <p:nvSpPr>
                  <p:cNvPr id="38" name="직사각형 37">
                    <a:extLst>
                      <a:ext uri="{FF2B5EF4-FFF2-40B4-BE49-F238E27FC236}">
                        <a16:creationId xmlns:a16="http://schemas.microsoft.com/office/drawing/2014/main" id="{F33F34EA-D29D-4D62-8CFD-166E7D6BBE23}"/>
                      </a:ext>
                    </a:extLst>
                  </p:cNvPr>
                  <p:cNvSpPr>
                    <a:spLocks noRot="1" noChangeAspect="1" noMove="1" noResize="1" noEditPoints="1" noAdjustHandles="1" noChangeArrowheads="1" noChangeShapeType="1" noTextEdit="1"/>
                  </p:cNvSpPr>
                  <p:nvPr/>
                </p:nvSpPr>
                <p:spPr>
                  <a:xfrm>
                    <a:off x="3129521" y="5578458"/>
                    <a:ext cx="925125" cy="536172"/>
                  </a:xfrm>
                  <a:prstGeom prst="rect">
                    <a:avLst/>
                  </a:prstGeom>
                  <a:blipFill>
                    <a:blip r:embed="rId5"/>
                    <a:stretch>
                      <a:fillRect/>
                    </a:stretch>
                  </a:blipFill>
                </p:spPr>
                <p:txBody>
                  <a:bodyPr/>
                  <a:lstStyle/>
                  <a:p>
                    <a:r>
                      <a:rPr lang="ko-KR" altLang="en-US">
                        <a:noFill/>
                      </a:rPr>
                      <a:t> </a:t>
                    </a:r>
                  </a:p>
                </p:txBody>
              </p:sp>
            </mc:Fallback>
          </mc:AlternateContent>
          <p:grpSp>
            <p:nvGrpSpPr>
              <p:cNvPr id="26" name="Group 12">
                <a:extLst>
                  <a:ext uri="{FF2B5EF4-FFF2-40B4-BE49-F238E27FC236}">
                    <a16:creationId xmlns:a16="http://schemas.microsoft.com/office/drawing/2014/main" xmlns="" id="{50A8D8C8-D63E-437C-AFD5-AEC874A3F85C}"/>
                  </a:ext>
                </a:extLst>
              </p:cNvPr>
              <p:cNvGrpSpPr/>
              <p:nvPr/>
            </p:nvGrpSpPr>
            <p:grpSpPr>
              <a:xfrm>
                <a:off x="3168019" y="4067722"/>
                <a:ext cx="3482595" cy="1515774"/>
                <a:chOff x="4170306" y="3701390"/>
                <a:chExt cx="4176611" cy="1817841"/>
              </a:xfrm>
            </p:grpSpPr>
            <p:sp>
              <p:nvSpPr>
                <p:cNvPr id="30" name="Rectangle 14">
                  <a:extLst>
                    <a:ext uri="{FF2B5EF4-FFF2-40B4-BE49-F238E27FC236}">
                      <a16:creationId xmlns:a16="http://schemas.microsoft.com/office/drawing/2014/main" xmlns="" id="{701E2CB5-9CDB-4DBB-A386-B8C8F6F8C9E5}"/>
                    </a:ext>
                  </a:extLst>
                </p:cNvPr>
                <p:cNvSpPr/>
                <p:nvPr/>
              </p:nvSpPr>
              <p:spPr>
                <a:xfrm>
                  <a:off x="7342711" y="5076298"/>
                  <a:ext cx="867410" cy="442933"/>
                </a:xfrm>
                <a:prstGeom prst="rect">
                  <a:avLst/>
                </a:prstGeom>
              </p:spPr>
              <p:txBody>
                <a:bodyPr wrap="none">
                  <a:spAutoFit/>
                  <a:scene3d>
                    <a:camera prst="orthographicFront"/>
                    <a:lightRig rig="threePt" dir="t"/>
                  </a:scene3d>
                  <a:sp3d>
                    <a:bevelT w="0" h="6350"/>
                  </a:sp3d>
                </a:bodyPr>
                <a:lstStyle/>
                <a:p>
                  <a:pPr algn="ctr"/>
                  <a:r>
                    <a:rPr lang="en-US" altLang="ko-KR" dirty="0">
                      <a:latin typeface="SamsungOne 400" panose="020B0503030303020204" pitchFamily="34" charset="0"/>
                      <a:ea typeface="SamsungOne 400" panose="020B0503030303020204" pitchFamily="34" charset="0"/>
                      <a:cs typeface="Times New Roman" panose="02020603050405020304" pitchFamily="18" charset="0"/>
                    </a:rPr>
                    <a:t>+1.96</a:t>
                  </a:r>
                </a:p>
              </p:txBody>
            </p:sp>
            <mc:AlternateContent xmlns:mc="http://schemas.openxmlformats.org/markup-compatibility/2006" xmlns:a14="http://schemas.microsoft.com/office/drawing/2010/main">
              <mc:Choice Requires="a14">
                <p:sp>
                  <p:nvSpPr>
                    <p:cNvPr id="31" name="Rectangle 15">
                      <a:extLst>
                        <a:ext uri="{FF2B5EF4-FFF2-40B4-BE49-F238E27FC236}">
                          <a16:creationId xmlns:a16="http://schemas.microsoft.com/office/drawing/2014/main" xmlns="" id="{957CF308-C1C9-423A-B61B-7CD14CA59EE5}"/>
                        </a:ext>
                      </a:extLst>
                    </p:cNvPr>
                    <p:cNvSpPr/>
                    <p:nvPr/>
                  </p:nvSpPr>
                  <p:spPr>
                    <a:xfrm>
                      <a:off x="4223950" y="5076298"/>
                      <a:ext cx="1009671" cy="442933"/>
                    </a:xfrm>
                    <a:prstGeom prst="rect">
                      <a:avLst/>
                    </a:prstGeom>
                  </p:spPr>
                  <p:txBody>
                    <a:bodyPr wrap="none">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ea typeface="SamsungOne 400" panose="020B0503030303020204" pitchFamily="34" charset="0"/>
                                <a:cs typeface="Times New Roman" panose="02020603050405020304" pitchFamily="18" charset="0"/>
                              </a:rPr>
                              <m:t>−1.96</m:t>
                            </m:r>
                          </m:oMath>
                        </m:oMathPara>
                      </a14:m>
                      <a:endParaRPr/>
                    </a:p>
                  </p:txBody>
                </p:sp>
              </mc:Choice>
              <mc:Fallback xmlns="">
                <p:sp>
                  <p:nvSpPr>
                    <p:cNvPr id="81" name="Rectangle 15">
                      <a:extLst>
                        <a:ext uri="{FF2B5EF4-FFF2-40B4-BE49-F238E27FC236}">
                          <a16:creationId xmlns:a16="http://schemas.microsoft.com/office/drawing/2014/main" id="{2F22B2F5-B22D-4FE3-B92B-3E7CC9C27462}"/>
                        </a:ext>
                      </a:extLst>
                    </p:cNvPr>
                    <p:cNvSpPr>
                      <a:spLocks noRot="1" noChangeAspect="1" noMove="1" noResize="1" noEditPoints="1" noAdjustHandles="1" noChangeArrowheads="1" noChangeShapeType="1" noTextEdit="1"/>
                    </p:cNvSpPr>
                    <p:nvPr/>
                  </p:nvSpPr>
                  <p:spPr>
                    <a:xfrm>
                      <a:off x="4223950" y="5076298"/>
                      <a:ext cx="1009671" cy="442933"/>
                    </a:xfrm>
                    <a:prstGeom prst="rect">
                      <a:avLst/>
                    </a:prstGeom>
                    <a:blipFill>
                      <a:blip r:embed="rId6"/>
                      <a:stretch>
                        <a:fillRect/>
                      </a:stretch>
                    </a:blipFill>
                  </p:spPr>
                  <p:txBody>
                    <a:bodyPr/>
                    <a:lstStyle/>
                    <a:p>
                      <a:r>
                        <a:rPr lang="en-US">
                          <a:noFill/>
                        </a:rPr>
                        <a:t> </a:t>
                      </a:r>
                    </a:p>
                  </p:txBody>
                </p:sp>
              </mc:Fallback>
            </mc:AlternateContent>
            <p:grpSp>
              <p:nvGrpSpPr>
                <p:cNvPr id="32" name="Group 16">
                  <a:extLst>
                    <a:ext uri="{FF2B5EF4-FFF2-40B4-BE49-F238E27FC236}">
                      <a16:creationId xmlns:a16="http://schemas.microsoft.com/office/drawing/2014/main" xmlns="" id="{D3A422EB-A3D2-4CF1-8246-A66C972A9C5A}"/>
                    </a:ext>
                  </a:extLst>
                </p:cNvPr>
                <p:cNvGrpSpPr/>
                <p:nvPr/>
              </p:nvGrpSpPr>
              <p:grpSpPr>
                <a:xfrm>
                  <a:off x="7433367" y="3962784"/>
                  <a:ext cx="913550" cy="967868"/>
                  <a:chOff x="7273310" y="3962784"/>
                  <a:chExt cx="913550" cy="967868"/>
                </a:xfrm>
              </p:grpSpPr>
              <p:sp>
                <p:nvSpPr>
                  <p:cNvPr id="37" name="Rectangle 21">
                    <a:extLst>
                      <a:ext uri="{FF2B5EF4-FFF2-40B4-BE49-F238E27FC236}">
                        <a16:creationId xmlns:a16="http://schemas.microsoft.com/office/drawing/2014/main" xmlns="" id="{9E390E53-F236-4105-8302-8C84DC1B95D2}"/>
                      </a:ext>
                    </a:extLst>
                  </p:cNvPr>
                  <p:cNvSpPr/>
                  <p:nvPr/>
                </p:nvSpPr>
                <p:spPr>
                  <a:xfrm>
                    <a:off x="7273310" y="3962784"/>
                    <a:ext cx="913550" cy="442934"/>
                  </a:xfrm>
                  <a:prstGeom prst="rect">
                    <a:avLst/>
                  </a:prstGeom>
                </p:spPr>
                <p:txBody>
                  <a:bodyPr wrap="none">
                    <a:spAutoFit/>
                    <a:scene3d>
                      <a:camera prst="orthographicFront"/>
                      <a:lightRig rig="threePt" dir="t"/>
                    </a:scene3d>
                    <a:sp3d>
                      <a:bevelT w="0" h="6350"/>
                    </a:sp3d>
                  </a:body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0.025</a:t>
                    </a:r>
                    <a:endParaRPr lang="en-US" dirty="0">
                      <a:latin typeface="SamsungOne 400" panose="020B0503030303020204" pitchFamily="34" charset="0"/>
                      <a:ea typeface="SamsungOne 400" panose="020B0503030303020204" pitchFamily="34" charset="0"/>
                    </a:endParaRPr>
                  </a:p>
                </p:txBody>
              </p:sp>
              <p:cxnSp>
                <p:nvCxnSpPr>
                  <p:cNvPr id="38" name="Straight Arrow Connector 22">
                    <a:extLst>
                      <a:ext uri="{FF2B5EF4-FFF2-40B4-BE49-F238E27FC236}">
                        <a16:creationId xmlns:a16="http://schemas.microsoft.com/office/drawing/2014/main" xmlns="" id="{C9951843-AFBE-43EA-BAAD-813F85115EA3}"/>
                      </a:ext>
                    </a:extLst>
                  </p:cNvPr>
                  <p:cNvCxnSpPr/>
                  <p:nvPr/>
                </p:nvCxnSpPr>
                <p:spPr>
                  <a:xfrm>
                    <a:off x="7733120" y="4282580"/>
                    <a:ext cx="0" cy="64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47F1CCD1-C01F-4E01-850F-F395D175067B}"/>
                        </a:ext>
                      </a:extLst>
                    </p:cNvPr>
                    <p:cNvSpPr txBox="1"/>
                    <p:nvPr/>
                  </p:nvSpPr>
                  <p:spPr>
                    <a:xfrm>
                      <a:off x="5530653" y="3701390"/>
                      <a:ext cx="1313870" cy="812044"/>
                    </a:xfrm>
                    <a:prstGeom prst="rect">
                      <a:avLst/>
                    </a:prstGeom>
                    <a:noFill/>
                  </p:spPr>
                  <p:txBody>
                    <a:bodyPr wrap="square" rtlCol="0">
                      <a:spAutoFit/>
                      <a:scene3d>
                        <a:camera prst="orthographicFront"/>
                        <a:lightRig rig="threePt" dir="t"/>
                      </a:scene3d>
                      <a:sp3d>
                        <a:bevelT w="0" h="6350"/>
                      </a:sp3d>
                    </a:bodyPr>
                    <a:lstStyle/>
                    <a:p>
                      <a:pPr algn="ctr"/>
                      <a:r>
                        <a:rPr lang="en-US" sz="2000" b="1" dirty="0">
                          <a:latin typeface="SamsungOne 700" panose="020B0803030303020204" pitchFamily="34" charset="0"/>
                          <a:ea typeface="SamsungOne 700" panose="020B0803030303020204" pitchFamily="34" charset="0"/>
                          <a:cs typeface="Times New Roman" panose="02020603050405020304" pitchFamily="18" charset="0"/>
                        </a:rPr>
                        <a:t>0.95</a:t>
                      </a:r>
                    </a:p>
                    <a:p>
                      <a:pPr algn="ctr"/>
                      <a14:m>
                        <m:oMathPara xmlns:m="http://schemas.openxmlformats.org/officeDocument/2006/math">
                          <m:oMathParaPr>
                            <m:jc m:val="centerGroup"/>
                          </m:oMathParaPr>
                          <m:oMath xmlns:m="http://schemas.openxmlformats.org/officeDocument/2006/math">
                            <m:r>
                              <a:rPr lang="en-US" i="0" dirty="0">
                                <a:latin typeface="Cambria Math" panose="02040503050406030204" pitchFamily="18" charset="0"/>
                                <a:cs typeface="Times New Roman" panose="02020603050405020304" pitchFamily="18" charset="0"/>
                              </a:rPr>
                              <m:t>=1−</m:t>
                            </m:r>
                          </m:oMath>
                        </m:oMathPara>
                      </a14:m>
                      <a:endParaRPr lang="en-US"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83" name="TextBox 82">
                      <a:extLst>
                        <a:ext uri="{FF2B5EF4-FFF2-40B4-BE49-F238E27FC236}">
                          <a16:creationId xmlns:a16="http://schemas.microsoft.com/office/drawing/2014/main" id="{0C43B5BE-7A36-4BD7-B2CF-923D23A898C1}"/>
                        </a:ext>
                      </a:extLst>
                    </p:cNvPr>
                    <p:cNvSpPr txBox="1">
                      <a:spLocks noRot="1" noChangeAspect="1" noMove="1" noResize="1" noEditPoints="1" noAdjustHandles="1" noChangeArrowheads="1" noChangeShapeType="1" noTextEdit="1"/>
                    </p:cNvSpPr>
                    <p:nvPr/>
                  </p:nvSpPr>
                  <p:spPr>
                    <a:xfrm>
                      <a:off x="5530653" y="3701390"/>
                      <a:ext cx="1313870" cy="812044"/>
                    </a:xfrm>
                    <a:prstGeom prst="rect">
                      <a:avLst/>
                    </a:prstGeom>
                    <a:blipFill>
                      <a:blip r:embed="rId7"/>
                      <a:stretch>
                        <a:fillRect/>
                      </a:stretch>
                    </a:blipFill>
                  </p:spPr>
                  <p:txBody>
                    <a:bodyPr/>
                    <a:lstStyle/>
                    <a:p>
                      <a:r>
                        <a:rPr lang="en-US">
                          <a:noFill/>
                        </a:rPr>
                        <a:t> </a:t>
                      </a:r>
                    </a:p>
                  </p:txBody>
                </p:sp>
              </mc:Fallback>
            </mc:AlternateContent>
            <p:grpSp>
              <p:nvGrpSpPr>
                <p:cNvPr id="34" name="Group 18">
                  <a:extLst>
                    <a:ext uri="{FF2B5EF4-FFF2-40B4-BE49-F238E27FC236}">
                      <a16:creationId xmlns:a16="http://schemas.microsoft.com/office/drawing/2014/main" xmlns="" id="{01B6E7AE-4967-4371-A194-B161BA15B64C}"/>
                    </a:ext>
                  </a:extLst>
                </p:cNvPr>
                <p:cNvGrpSpPr/>
                <p:nvPr/>
              </p:nvGrpSpPr>
              <p:grpSpPr>
                <a:xfrm>
                  <a:off x="4170306" y="3962784"/>
                  <a:ext cx="913550" cy="967868"/>
                  <a:chOff x="7194642" y="3962784"/>
                  <a:chExt cx="913550" cy="967868"/>
                </a:xfrm>
              </p:grpSpPr>
              <p:sp>
                <p:nvSpPr>
                  <p:cNvPr id="35" name="Rectangle 19">
                    <a:extLst>
                      <a:ext uri="{FF2B5EF4-FFF2-40B4-BE49-F238E27FC236}">
                        <a16:creationId xmlns:a16="http://schemas.microsoft.com/office/drawing/2014/main" xmlns="" id="{362CB3AF-F52B-4977-9DFB-4CFBCC3E1A2B}"/>
                      </a:ext>
                    </a:extLst>
                  </p:cNvPr>
                  <p:cNvSpPr/>
                  <p:nvPr/>
                </p:nvSpPr>
                <p:spPr>
                  <a:xfrm>
                    <a:off x="7194642" y="3962784"/>
                    <a:ext cx="913550" cy="442934"/>
                  </a:xfrm>
                  <a:prstGeom prst="rect">
                    <a:avLst/>
                  </a:prstGeom>
                </p:spPr>
                <p:txBody>
                  <a:bodyPr wrap="none">
                    <a:spAutoFit/>
                    <a:scene3d>
                      <a:camera prst="orthographicFront"/>
                      <a:lightRig rig="threePt" dir="t"/>
                    </a:scene3d>
                    <a:sp3d>
                      <a:bevelT w="0" h="6350"/>
                    </a:sp3d>
                  </a:body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0.025</a:t>
                    </a:r>
                    <a:endParaRPr lang="en-US" dirty="0">
                      <a:latin typeface="SamsungOne 400" panose="020B0503030303020204" pitchFamily="34" charset="0"/>
                      <a:ea typeface="SamsungOne 400" panose="020B0503030303020204" pitchFamily="34" charset="0"/>
                    </a:endParaRPr>
                  </a:p>
                </p:txBody>
              </p:sp>
              <p:cxnSp>
                <p:nvCxnSpPr>
                  <p:cNvPr id="36" name="Straight Arrow Connector 20">
                    <a:extLst>
                      <a:ext uri="{FF2B5EF4-FFF2-40B4-BE49-F238E27FC236}">
                        <a16:creationId xmlns:a16="http://schemas.microsoft.com/office/drawing/2014/main" xmlns="" id="{466504A0-4F45-4E03-8B9E-151FEB3D65BD}"/>
                      </a:ext>
                    </a:extLst>
                  </p:cNvPr>
                  <p:cNvCxnSpPr/>
                  <p:nvPr/>
                </p:nvCxnSpPr>
                <p:spPr>
                  <a:xfrm>
                    <a:off x="7648581" y="4282580"/>
                    <a:ext cx="0" cy="64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7" name="직선 연결선 26">
                <a:extLst>
                  <a:ext uri="{FF2B5EF4-FFF2-40B4-BE49-F238E27FC236}">
                    <a16:creationId xmlns:a16="http://schemas.microsoft.com/office/drawing/2014/main" xmlns="" id="{17594FE4-5F35-45C8-8532-05C1AE47E48A}"/>
                  </a:ext>
                </a:extLst>
              </p:cNvPr>
              <p:cNvCxnSpPr/>
              <p:nvPr/>
            </p:nvCxnSpPr>
            <p:spPr>
              <a:xfrm>
                <a:off x="3633696" y="4888400"/>
                <a:ext cx="0" cy="30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xmlns="" id="{EB694588-2650-499F-B828-392A0649AE92}"/>
                  </a:ext>
                </a:extLst>
              </p:cNvPr>
              <p:cNvCxnSpPr/>
              <p:nvPr/>
            </p:nvCxnSpPr>
            <p:spPr>
              <a:xfrm>
                <a:off x="6171245" y="4888400"/>
                <a:ext cx="0" cy="30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xmlns="" id="{05E6B89E-40AF-4CFD-BA97-D0F412E61D4E}"/>
                  </a:ext>
                </a:extLst>
              </p:cNvPr>
              <p:cNvCxnSpPr/>
              <p:nvPr/>
            </p:nvCxnSpPr>
            <p:spPr>
              <a:xfrm>
                <a:off x="2627030" y="5123697"/>
                <a:ext cx="4648764" cy="0"/>
              </a:xfrm>
              <a:prstGeom prst="straightConnector1">
                <a:avLst/>
              </a:prstGeom>
              <a:ln w="19050">
                <a:solidFill>
                  <a:schemeClr val="tx1">
                    <a:lumMod val="85000"/>
                    <a:lumOff val="15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grpSp>
      <p:sp>
        <p:nvSpPr>
          <p:cNvPr id="39" name="직사각형 38">
            <a:extLst>
              <a:ext uri="{FF2B5EF4-FFF2-40B4-BE49-F238E27FC236}">
                <a16:creationId xmlns:a16="http://schemas.microsoft.com/office/drawing/2014/main" xmlns="" id="{A8AC06DA-EDC8-474C-8CB7-E52E95EBD25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mean: 95%</a:t>
            </a:r>
          </a:p>
        </p:txBody>
      </p:sp>
    </p:spTree>
    <p:extLst>
      <p:ext uri="{BB962C8B-B14F-4D97-AF65-F5344CB8AC3E}">
        <p14:creationId xmlns:p14="http://schemas.microsoft.com/office/powerpoint/2010/main" val="1888741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p:cNvGrpSpPr/>
          <p:nvPr/>
        </p:nvGrpSpPr>
        <p:grpSpPr>
          <a:xfrm>
            <a:off x="2034301" y="1880828"/>
            <a:ext cx="5616624" cy="3816002"/>
            <a:chOff x="2143100" y="1773238"/>
            <a:chExt cx="5616624" cy="3816002"/>
          </a:xfrm>
        </p:grpSpPr>
        <p:sp>
          <p:nvSpPr>
            <p:cNvPr id="18" name="직사각형 17">
              <a:extLst>
                <a:ext uri="{FF2B5EF4-FFF2-40B4-BE49-F238E27FC236}">
                  <a16:creationId xmlns:a16="http://schemas.microsoft.com/office/drawing/2014/main" xmlns="" id="{19D60893-E893-4F0B-8316-FE32A7B19797}"/>
                </a:ext>
              </a:extLst>
            </p:cNvPr>
            <p:cNvSpPr/>
            <p:nvPr/>
          </p:nvSpPr>
          <p:spPr>
            <a:xfrm>
              <a:off x="2143100" y="1773238"/>
              <a:ext cx="5616624" cy="38160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9" name="Group 1">
              <a:extLst>
                <a:ext uri="{FF2B5EF4-FFF2-40B4-BE49-F238E27FC236}">
                  <a16:creationId xmlns:a16="http://schemas.microsoft.com/office/drawing/2014/main" xmlns="" id="{B522B784-52B4-49AB-A9E4-3AD20C1568A3}"/>
                </a:ext>
              </a:extLst>
            </p:cNvPr>
            <p:cNvGrpSpPr/>
            <p:nvPr/>
          </p:nvGrpSpPr>
          <p:grpSpPr>
            <a:xfrm>
              <a:off x="2627030" y="1902745"/>
              <a:ext cx="4648764" cy="3418113"/>
              <a:chOff x="2627030" y="2696517"/>
              <a:chExt cx="4648764" cy="3418113"/>
            </a:xfrm>
          </p:grpSpPr>
          <p:grpSp>
            <p:nvGrpSpPr>
              <p:cNvPr id="40" name="그룹 39">
                <a:extLst>
                  <a:ext uri="{FF2B5EF4-FFF2-40B4-BE49-F238E27FC236}">
                    <a16:creationId xmlns:a16="http://schemas.microsoft.com/office/drawing/2014/main" xmlns="" id="{29506AF6-95DE-42E8-A907-C54DA19BE656}"/>
                  </a:ext>
                </a:extLst>
              </p:cNvPr>
              <p:cNvGrpSpPr/>
              <p:nvPr/>
            </p:nvGrpSpPr>
            <p:grpSpPr>
              <a:xfrm>
                <a:off x="2627030" y="2696517"/>
                <a:ext cx="4648764" cy="2825608"/>
                <a:chOff x="2627030" y="2696517"/>
                <a:chExt cx="4648764" cy="2825608"/>
              </a:xfrm>
            </p:grpSpPr>
            <p:sp>
              <p:nvSpPr>
                <p:cNvPr id="43" name="자유형: 도형 41">
                  <a:extLst>
                    <a:ext uri="{FF2B5EF4-FFF2-40B4-BE49-F238E27FC236}">
                      <a16:creationId xmlns:a16="http://schemas.microsoft.com/office/drawing/2014/main" xmlns="" id="{91A9947D-A19A-498A-A270-A1073B0D8E3B}"/>
                    </a:ext>
                  </a:extLst>
                </p:cNvPr>
                <p:cNvSpPr/>
                <p:nvPr/>
              </p:nvSpPr>
              <p:spPr>
                <a:xfrm flipH="1">
                  <a:off x="6174369" y="4951762"/>
                  <a:ext cx="463632" cy="173442"/>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Lst>
                  <a:ahLst/>
                  <a:cxnLst>
                    <a:cxn ang="0">
                      <a:pos x="connsiteX0" y="connsiteY0"/>
                    </a:cxn>
                    <a:cxn ang="0">
                      <a:pos x="connsiteX1" y="connsiteY1"/>
                    </a:cxn>
                    <a:cxn ang="0">
                      <a:pos x="connsiteX2" y="connsiteY2"/>
                    </a:cxn>
                    <a:cxn ang="0">
                      <a:pos x="connsiteX3" y="connsiteY3"/>
                    </a:cxn>
                  </a:cxnLst>
                  <a:rect l="l" t="t" r="r" b="b"/>
                  <a:pathLst>
                    <a:path w="247650" h="114300">
                      <a:moveTo>
                        <a:pt x="242887" y="0"/>
                      </a:move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44" name="자유형: 도형 42">
                  <a:extLst>
                    <a:ext uri="{FF2B5EF4-FFF2-40B4-BE49-F238E27FC236}">
                      <a16:creationId xmlns:a16="http://schemas.microsoft.com/office/drawing/2014/main" xmlns="" id="{9889E010-A0EF-463E-AD4E-39A716350508}"/>
                    </a:ext>
                  </a:extLst>
                </p:cNvPr>
                <p:cNvSpPr/>
                <p:nvPr/>
              </p:nvSpPr>
              <p:spPr>
                <a:xfrm>
                  <a:off x="3243749" y="4936130"/>
                  <a:ext cx="394293" cy="189074"/>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Lst>
                  <a:ahLst/>
                  <a:cxnLst>
                    <a:cxn ang="0">
                      <a:pos x="connsiteX0" y="connsiteY0"/>
                    </a:cxn>
                    <a:cxn ang="0">
                      <a:pos x="connsiteX1" y="connsiteY1"/>
                    </a:cxn>
                    <a:cxn ang="0">
                      <a:pos x="connsiteX2" y="connsiteY2"/>
                    </a:cxn>
                    <a:cxn ang="0">
                      <a:pos x="connsiteX3" y="connsiteY3"/>
                    </a:cxn>
                  </a:cxnLst>
                  <a:rect l="l" t="t" r="r" b="b"/>
                  <a:pathLst>
                    <a:path w="247650" h="114300">
                      <a:moveTo>
                        <a:pt x="242887" y="0"/>
                      </a:move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pic>
              <p:nvPicPr>
                <p:cNvPr id="45" name="그림 44">
                  <a:extLst>
                    <a:ext uri="{FF2B5EF4-FFF2-40B4-BE49-F238E27FC236}">
                      <a16:creationId xmlns:a16="http://schemas.microsoft.com/office/drawing/2014/main" xmlns="" id="{328FE8CC-13FD-4E92-9A0F-7D12D558CE47}"/>
                    </a:ext>
                  </a:extLst>
                </p:cNvPr>
                <p:cNvPicPr>
                  <a:picLocks noChangeAspect="1"/>
                </p:cNvPicPr>
                <p:nvPr/>
              </p:nvPicPr>
              <p:blipFill rotWithShape="1">
                <a:blip r:embed="rId3"/>
                <a:srcRect l="23728" r="23728" b="6891"/>
                <a:stretch/>
              </p:blipFill>
              <p:spPr>
                <a:xfrm>
                  <a:off x="2981825" y="3007335"/>
                  <a:ext cx="3831795" cy="2114072"/>
                </a:xfrm>
                <a:prstGeom prst="rect">
                  <a:avLst/>
                </a:prstGeom>
              </p:spPr>
            </p:pic>
            <p:grpSp>
              <p:nvGrpSpPr>
                <p:cNvPr id="46" name="Group 12">
                  <a:extLst>
                    <a:ext uri="{FF2B5EF4-FFF2-40B4-BE49-F238E27FC236}">
                      <a16:creationId xmlns:a16="http://schemas.microsoft.com/office/drawing/2014/main" xmlns="" id="{5F1CFFA4-CD4C-49FD-8F38-F2BCE11EE504}"/>
                    </a:ext>
                  </a:extLst>
                </p:cNvPr>
                <p:cNvGrpSpPr/>
                <p:nvPr/>
              </p:nvGrpSpPr>
              <p:grpSpPr>
                <a:xfrm>
                  <a:off x="3229230" y="4067722"/>
                  <a:ext cx="3308638" cy="1454403"/>
                  <a:chOff x="4243716" y="3701390"/>
                  <a:chExt cx="3967988" cy="1744240"/>
                </a:xfrm>
              </p:grpSpPr>
              <p:sp>
                <p:nvSpPr>
                  <p:cNvPr id="51" name="Rectangle 14">
                    <a:extLst>
                      <a:ext uri="{FF2B5EF4-FFF2-40B4-BE49-F238E27FC236}">
                        <a16:creationId xmlns:a16="http://schemas.microsoft.com/office/drawing/2014/main" xmlns="" id="{89C8E2ED-869E-4039-BFB5-77DD1BD49355}"/>
                      </a:ext>
                    </a:extLst>
                  </p:cNvPr>
                  <p:cNvSpPr/>
                  <p:nvPr/>
                </p:nvSpPr>
                <p:spPr>
                  <a:xfrm>
                    <a:off x="7344246" y="5076298"/>
                    <a:ext cx="864339" cy="369332"/>
                  </a:xfrm>
                  <a:prstGeom prst="rect">
                    <a:avLst/>
                  </a:prstGeom>
                </p:spPr>
                <p:txBody>
                  <a:bodyPr wrap="none">
                    <a:spAutoFit/>
                    <a:scene3d>
                      <a:camera prst="orthographicFront"/>
                      <a:lightRig rig="threePt" dir="t"/>
                    </a:scene3d>
                    <a:sp3d>
                      <a:bevelT w="0" h="6350"/>
                    </a:sp3d>
                  </a:bodyPr>
                  <a:lstStyle/>
                  <a:p>
                    <a:pPr algn="ctr"/>
                    <a:r>
                      <a:rPr lang="en-US" altLang="ko-KR" dirty="0">
                        <a:latin typeface="SamsungOne 400" panose="020B0503030303020204" pitchFamily="34" charset="0"/>
                        <a:ea typeface="SamsungOne 400" panose="020B0503030303020204" pitchFamily="34" charset="0"/>
                        <a:cs typeface="Times New Roman" panose="02020603050405020304" pitchFamily="18" charset="0"/>
                      </a:rPr>
                      <a:t>+1.645</a:t>
                    </a:r>
                  </a:p>
                </p:txBody>
              </p:sp>
              <mc:AlternateContent xmlns:mc="http://schemas.openxmlformats.org/markup-compatibility/2006" xmlns:a14="http://schemas.microsoft.com/office/drawing/2010/main">
                <mc:Choice Requires="a14">
                  <p:sp>
                    <p:nvSpPr>
                      <p:cNvPr id="52" name="Rectangle 15">
                        <a:extLst>
                          <a:ext uri="{FF2B5EF4-FFF2-40B4-BE49-F238E27FC236}">
                            <a16:creationId xmlns:a16="http://schemas.microsoft.com/office/drawing/2014/main" xmlns="" id="{C6AEB816-2CB4-4B5A-B615-618779C14978}"/>
                          </a:ext>
                        </a:extLst>
                      </p:cNvPr>
                      <p:cNvSpPr/>
                      <p:nvPr/>
                    </p:nvSpPr>
                    <p:spPr>
                      <a:xfrm>
                        <a:off x="4243716" y="5076298"/>
                        <a:ext cx="970137" cy="369332"/>
                      </a:xfrm>
                      <a:prstGeom prst="rect">
                        <a:avLst/>
                      </a:prstGeom>
                    </p:spPr>
                    <p:txBody>
                      <a:bodyPr wrap="none">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ea typeface="SamsungOne 400" panose="020B0503030303020204" pitchFamily="34" charset="0"/>
                                  <a:cs typeface="Times New Roman" panose="02020603050405020304" pitchFamily="18" charset="0"/>
                                </a:rPr>
                                <m:t>−1.645</m:t>
                              </m:r>
                            </m:oMath>
                          </m:oMathPara>
                        </a14:m>
                        <a:endParaRPr dirty="0"/>
                      </a:p>
                    </p:txBody>
                  </p:sp>
                </mc:Choice>
                <mc:Fallback xmlns="">
                  <p:sp>
                    <p:nvSpPr>
                      <p:cNvPr id="52" name="Rectangle 15">
                        <a:extLst>
                          <a:ext uri="{FF2B5EF4-FFF2-40B4-BE49-F238E27FC236}">
                            <a16:creationId xmlns:a16="http://schemas.microsoft.com/office/drawing/2014/main" id="{235B982A-3793-46B6-A103-49B272E42F79}"/>
                          </a:ext>
                        </a:extLst>
                      </p:cNvPr>
                      <p:cNvSpPr>
                        <a:spLocks noRot="1" noChangeAspect="1" noMove="1" noResize="1" noEditPoints="1" noAdjustHandles="1" noChangeArrowheads="1" noChangeShapeType="1" noTextEdit="1"/>
                      </p:cNvSpPr>
                      <p:nvPr/>
                    </p:nvSpPr>
                    <p:spPr>
                      <a:xfrm>
                        <a:off x="4243716" y="5076298"/>
                        <a:ext cx="970137" cy="369332"/>
                      </a:xfrm>
                      <a:prstGeom prst="rect">
                        <a:avLst/>
                      </a:prstGeom>
                      <a:blipFill>
                        <a:blip r:embed="rId6"/>
                        <a:stretch>
                          <a:fillRect/>
                        </a:stretch>
                      </a:blipFill>
                    </p:spPr>
                    <p:txBody>
                      <a:bodyPr/>
                      <a:lstStyle/>
                      <a:p>
                        <a:r>
                          <a:rPr lang="en-US">
                            <a:noFill/>
                          </a:rPr>
                          <a:t> </a:t>
                        </a:r>
                      </a:p>
                    </p:txBody>
                  </p:sp>
                </mc:Fallback>
              </mc:AlternateContent>
              <p:grpSp>
                <p:nvGrpSpPr>
                  <p:cNvPr id="53" name="Group 16">
                    <a:extLst>
                      <a:ext uri="{FF2B5EF4-FFF2-40B4-BE49-F238E27FC236}">
                        <a16:creationId xmlns:a16="http://schemas.microsoft.com/office/drawing/2014/main" xmlns="" id="{28D2E233-08AB-493A-B113-9148EEADC47C}"/>
                      </a:ext>
                    </a:extLst>
                  </p:cNvPr>
                  <p:cNvGrpSpPr/>
                  <p:nvPr/>
                </p:nvGrpSpPr>
                <p:grpSpPr>
                  <a:xfrm>
                    <a:off x="7568579" y="3900147"/>
                    <a:ext cx="643125" cy="1044022"/>
                    <a:chOff x="7408522" y="3900147"/>
                    <a:chExt cx="643125" cy="1044022"/>
                  </a:xfrm>
                </p:grpSpPr>
                <p:sp>
                  <p:nvSpPr>
                    <p:cNvPr id="59" name="Rectangle 21">
                      <a:extLst>
                        <a:ext uri="{FF2B5EF4-FFF2-40B4-BE49-F238E27FC236}">
                          <a16:creationId xmlns:a16="http://schemas.microsoft.com/office/drawing/2014/main" xmlns="" id="{49895856-CEFE-46BA-B7CD-9448F099B7B1}"/>
                        </a:ext>
                      </a:extLst>
                    </p:cNvPr>
                    <p:cNvSpPr/>
                    <p:nvPr/>
                  </p:nvSpPr>
                  <p:spPr>
                    <a:xfrm>
                      <a:off x="7408522" y="3900147"/>
                      <a:ext cx="643125" cy="369332"/>
                    </a:xfrm>
                    <a:prstGeom prst="rect">
                      <a:avLst/>
                    </a:prstGeom>
                  </p:spPr>
                  <p:txBody>
                    <a:bodyPr wrap="none">
                      <a:spAutoFit/>
                      <a:scene3d>
                        <a:camera prst="orthographicFront"/>
                        <a:lightRig rig="threePt" dir="t"/>
                      </a:scene3d>
                      <a:sp3d>
                        <a:bevelT w="0" h="6350"/>
                      </a:sp3d>
                    </a:body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0.05</a:t>
                      </a:r>
                      <a:endParaRPr lang="en-US" dirty="0">
                        <a:latin typeface="SamsungOne 400" panose="020B0503030303020204" pitchFamily="34" charset="0"/>
                        <a:ea typeface="SamsungOne 400" panose="020B0503030303020204" pitchFamily="34" charset="0"/>
                      </a:endParaRPr>
                    </a:p>
                  </p:txBody>
                </p:sp>
                <p:cxnSp>
                  <p:nvCxnSpPr>
                    <p:cNvPr id="60" name="Straight Arrow Connector 22">
                      <a:extLst>
                        <a:ext uri="{FF2B5EF4-FFF2-40B4-BE49-F238E27FC236}">
                          <a16:creationId xmlns:a16="http://schemas.microsoft.com/office/drawing/2014/main" xmlns="" id="{8203B3B4-A5B2-4CA2-87C0-79DC3EB53409}"/>
                        </a:ext>
                      </a:extLst>
                    </p:cNvPr>
                    <p:cNvCxnSpPr/>
                    <p:nvPr/>
                  </p:nvCxnSpPr>
                  <p:spPr>
                    <a:xfrm>
                      <a:off x="7733120" y="4296099"/>
                      <a:ext cx="0" cy="648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A59F6F4C-C0DD-4C32-B72A-9D1DDD7BB7EE}"/>
                          </a:ext>
                        </a:extLst>
                      </p:cNvPr>
                      <p:cNvSpPr txBox="1"/>
                      <p:nvPr/>
                    </p:nvSpPr>
                    <p:spPr>
                      <a:xfrm>
                        <a:off x="5534616" y="3701390"/>
                        <a:ext cx="1305943" cy="812044"/>
                      </a:xfrm>
                      <a:prstGeom prst="rect">
                        <a:avLst/>
                      </a:prstGeom>
                      <a:noFill/>
                    </p:spPr>
                    <p:txBody>
                      <a:bodyPr wrap="square" rtlCol="0">
                        <a:spAutoFit/>
                        <a:scene3d>
                          <a:camera prst="orthographicFront"/>
                          <a:lightRig rig="threePt" dir="t"/>
                        </a:scene3d>
                        <a:sp3d>
                          <a:bevelT w="0" h="6350"/>
                        </a:sp3d>
                      </a:bodyPr>
                      <a:lstStyle/>
                      <a:p>
                        <a:pPr algn="ctr"/>
                        <a:r>
                          <a:rPr lang="en-US" sz="2000" b="1" dirty="0">
                            <a:latin typeface="SamsungOne 700" panose="020B0803030303020204" pitchFamily="34" charset="0"/>
                            <a:ea typeface="SamsungOne 700" panose="020B0803030303020204" pitchFamily="34" charset="0"/>
                            <a:cs typeface="Times New Roman" panose="02020603050405020304" pitchFamily="18" charset="0"/>
                          </a:rPr>
                          <a:t>0.90</a:t>
                        </a:r>
                      </a:p>
                      <a:p>
                        <a:pPr algn="ctr"/>
                        <a14:m>
                          <m:oMathPara xmlns:m="http://schemas.openxmlformats.org/officeDocument/2006/math">
                            <m:oMathParaPr>
                              <m:jc m:val="centerGroup"/>
                            </m:oMathParaPr>
                            <m:oMath xmlns:m="http://schemas.openxmlformats.org/officeDocument/2006/math">
                              <m:r>
                                <a:rPr lang="en-US" i="0" dirty="0">
                                  <a:latin typeface="Cambria Math" panose="02040503050406030204" pitchFamily="18" charset="0"/>
                                  <a:cs typeface="Times New Roman" panose="02020603050405020304" pitchFamily="18" charset="0"/>
                                </a:rPr>
                                <m:t>=1−</m:t>
                              </m:r>
                              <m:r>
                                <a:rPr lang="en-US" altLang="ko-KR" i="1" dirty="0">
                                  <a:latin typeface="Cambria Math" panose="02040503050406030204" pitchFamily="18" charset="0"/>
                                  <a:cs typeface="Times New Roman" panose="02020603050405020304" pitchFamily="18" charset="0"/>
                                  <a:sym typeface="Symbol" panose="05050102010706020507" pitchFamily="18" charset="2"/>
                                </a:rPr>
                                <m:t></m:t>
                              </m:r>
                            </m:oMath>
                          </m:oMathPara>
                        </a14:m>
                        <a:endParaRPr lang="en-US"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54" name="TextBox 53">
                        <a:extLst>
                          <a:ext uri="{FF2B5EF4-FFF2-40B4-BE49-F238E27FC236}">
                            <a16:creationId xmlns:a16="http://schemas.microsoft.com/office/drawing/2014/main" id="{22585815-8747-47E6-9B14-F3C8A1EEB7CA}"/>
                          </a:ext>
                        </a:extLst>
                      </p:cNvPr>
                      <p:cNvSpPr txBox="1">
                        <a:spLocks noRot="1" noChangeAspect="1" noMove="1" noResize="1" noEditPoints="1" noAdjustHandles="1" noChangeArrowheads="1" noChangeShapeType="1" noTextEdit="1"/>
                      </p:cNvSpPr>
                      <p:nvPr/>
                    </p:nvSpPr>
                    <p:spPr>
                      <a:xfrm>
                        <a:off x="5534616" y="3701390"/>
                        <a:ext cx="1305943" cy="812044"/>
                      </a:xfrm>
                      <a:prstGeom prst="rect">
                        <a:avLst/>
                      </a:prstGeom>
                      <a:blipFill>
                        <a:blip r:embed="rId7"/>
                        <a:stretch>
                          <a:fillRect/>
                        </a:stretch>
                      </a:blipFill>
                    </p:spPr>
                    <p:txBody>
                      <a:bodyPr/>
                      <a:lstStyle/>
                      <a:p>
                        <a:r>
                          <a:rPr lang="ko-KR" altLang="en-US">
                            <a:noFill/>
                          </a:rPr>
                          <a:t> </a:t>
                        </a:r>
                      </a:p>
                    </p:txBody>
                  </p:sp>
                </mc:Fallback>
              </mc:AlternateContent>
              <p:grpSp>
                <p:nvGrpSpPr>
                  <p:cNvPr id="55" name="Group 18">
                    <a:extLst>
                      <a:ext uri="{FF2B5EF4-FFF2-40B4-BE49-F238E27FC236}">
                        <a16:creationId xmlns:a16="http://schemas.microsoft.com/office/drawing/2014/main" xmlns="" id="{27D1ECF3-83BD-49FA-BDE3-BBB74F6FDB69}"/>
                      </a:ext>
                    </a:extLst>
                  </p:cNvPr>
                  <p:cNvGrpSpPr/>
                  <p:nvPr/>
                </p:nvGrpSpPr>
                <p:grpSpPr>
                  <a:xfrm>
                    <a:off x="4305518" y="3900147"/>
                    <a:ext cx="643125" cy="1044023"/>
                    <a:chOff x="7329854" y="3900147"/>
                    <a:chExt cx="643125" cy="1044023"/>
                  </a:xfrm>
                </p:grpSpPr>
                <p:sp>
                  <p:nvSpPr>
                    <p:cNvPr id="57" name="Rectangle 19">
                      <a:extLst>
                        <a:ext uri="{FF2B5EF4-FFF2-40B4-BE49-F238E27FC236}">
                          <a16:creationId xmlns:a16="http://schemas.microsoft.com/office/drawing/2014/main" xmlns="" id="{DFC0E579-5331-489B-B483-44D87036598B}"/>
                        </a:ext>
                      </a:extLst>
                    </p:cNvPr>
                    <p:cNvSpPr/>
                    <p:nvPr/>
                  </p:nvSpPr>
                  <p:spPr>
                    <a:xfrm>
                      <a:off x="7329854" y="3900147"/>
                      <a:ext cx="643125" cy="369332"/>
                    </a:xfrm>
                    <a:prstGeom prst="rect">
                      <a:avLst/>
                    </a:prstGeom>
                  </p:spPr>
                  <p:txBody>
                    <a:bodyPr wrap="none">
                      <a:spAutoFit/>
                      <a:scene3d>
                        <a:camera prst="orthographicFront"/>
                        <a:lightRig rig="threePt" dir="t"/>
                      </a:scene3d>
                      <a:sp3d>
                        <a:bevelT w="0" h="6350"/>
                      </a:sp3d>
                    </a:body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0.05</a:t>
                      </a:r>
                      <a:endParaRPr lang="en-US" dirty="0">
                        <a:latin typeface="SamsungOne 400" panose="020B0503030303020204" pitchFamily="34" charset="0"/>
                        <a:ea typeface="SamsungOne 400" panose="020B0503030303020204" pitchFamily="34" charset="0"/>
                      </a:endParaRPr>
                    </a:p>
                  </p:txBody>
                </p:sp>
                <p:cxnSp>
                  <p:nvCxnSpPr>
                    <p:cNvPr id="58" name="Straight Arrow Connector 20">
                      <a:extLst>
                        <a:ext uri="{FF2B5EF4-FFF2-40B4-BE49-F238E27FC236}">
                          <a16:creationId xmlns:a16="http://schemas.microsoft.com/office/drawing/2014/main" xmlns="" id="{E47FE3F6-1604-4914-A043-6ABD2C554BAF}"/>
                        </a:ext>
                      </a:extLst>
                    </p:cNvPr>
                    <p:cNvCxnSpPr/>
                    <p:nvPr/>
                  </p:nvCxnSpPr>
                  <p:spPr>
                    <a:xfrm>
                      <a:off x="7648581" y="4296098"/>
                      <a:ext cx="0" cy="64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Rectangle 14">
                    <a:extLst>
                      <a:ext uri="{FF2B5EF4-FFF2-40B4-BE49-F238E27FC236}">
                        <a16:creationId xmlns:a16="http://schemas.microsoft.com/office/drawing/2014/main" xmlns="" id="{F55541F3-D881-4AD9-B711-62220D0C6B02}"/>
                      </a:ext>
                    </a:extLst>
                  </p:cNvPr>
                  <p:cNvSpPr/>
                  <p:nvPr/>
                </p:nvSpPr>
                <p:spPr>
                  <a:xfrm>
                    <a:off x="6070004" y="5076298"/>
                    <a:ext cx="324127" cy="369332"/>
                  </a:xfrm>
                  <a:prstGeom prst="rect">
                    <a:avLst/>
                  </a:prstGeom>
                </p:spPr>
                <p:txBody>
                  <a:bodyPr wrap="none">
                    <a:spAutoFit/>
                    <a:scene3d>
                      <a:camera prst="orthographicFront"/>
                      <a:lightRig rig="threePt" dir="t"/>
                    </a:scene3d>
                    <a:sp3d>
                      <a:bevelT w="0" h="6350"/>
                    </a:sp3d>
                  </a:bodyPr>
                  <a:lstStyle/>
                  <a:p>
                    <a:pPr algn="ctr"/>
                    <a:r>
                      <a:rPr lang="en-US" altLang="ko-KR" dirty="0">
                        <a:latin typeface="SamsungOne 400" panose="020B0503030303020204" pitchFamily="34" charset="0"/>
                        <a:ea typeface="SamsungOne 400" panose="020B0503030303020204" pitchFamily="34" charset="0"/>
                        <a:cs typeface="Times New Roman" panose="02020603050405020304" pitchFamily="18" charset="0"/>
                      </a:rPr>
                      <a:t>0</a:t>
                    </a:r>
                  </a:p>
                </p:txBody>
              </p:sp>
            </p:grpSp>
            <p:cxnSp>
              <p:nvCxnSpPr>
                <p:cNvPr id="47" name="직선 연결선 46">
                  <a:extLst>
                    <a:ext uri="{FF2B5EF4-FFF2-40B4-BE49-F238E27FC236}">
                      <a16:creationId xmlns:a16="http://schemas.microsoft.com/office/drawing/2014/main" xmlns="" id="{D5833E22-045C-47BC-9AC0-9FE621871446}"/>
                    </a:ext>
                  </a:extLst>
                </p:cNvPr>
                <p:cNvCxnSpPr/>
                <p:nvPr/>
              </p:nvCxnSpPr>
              <p:spPr>
                <a:xfrm>
                  <a:off x="3633696" y="4888400"/>
                  <a:ext cx="0" cy="30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46C819EA-300A-406E-A60E-50117761FE2A}"/>
                    </a:ext>
                  </a:extLst>
                </p:cNvPr>
                <p:cNvCxnSpPr/>
                <p:nvPr/>
              </p:nvCxnSpPr>
              <p:spPr>
                <a:xfrm>
                  <a:off x="6171245" y="4888400"/>
                  <a:ext cx="0" cy="30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xmlns="" id="{70473A0C-C2E4-49A4-A172-E1505C46F3BA}"/>
                    </a:ext>
                  </a:extLst>
                </p:cNvPr>
                <p:cNvCxnSpPr/>
                <p:nvPr/>
              </p:nvCxnSpPr>
              <p:spPr>
                <a:xfrm>
                  <a:off x="2627030" y="5123697"/>
                  <a:ext cx="4648764" cy="0"/>
                </a:xfrm>
                <a:prstGeom prst="straightConnector1">
                  <a:avLst/>
                </a:prstGeom>
                <a:ln w="19050">
                  <a:solidFill>
                    <a:schemeClr val="tx1">
                      <a:lumMod val="85000"/>
                      <a:lumOff val="15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xmlns="" id="{6F859EE1-CFB7-4C48-B9FD-D2B93C2B8243}"/>
                    </a:ext>
                  </a:extLst>
                </p:cNvPr>
                <p:cNvCxnSpPr>
                  <a:cxnSpLocks/>
                </p:cNvCxnSpPr>
                <p:nvPr/>
              </p:nvCxnSpPr>
              <p:spPr>
                <a:xfrm flipV="1">
                  <a:off x="4884975" y="2696517"/>
                  <a:ext cx="0" cy="2423392"/>
                </a:xfrm>
                <a:prstGeom prst="straightConnector1">
                  <a:avLst/>
                </a:prstGeom>
                <a:ln w="19050">
                  <a:solidFill>
                    <a:schemeClr val="tx1">
                      <a:alpha val="20000"/>
                    </a:schemeClr>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xmlns="" id="{E6BF9280-9119-4E65-AF18-8A7708E116EA}"/>
                      </a:ext>
                    </a:extLst>
                  </p:cNvPr>
                  <p:cNvSpPr/>
                  <p:nvPr/>
                </p:nvSpPr>
                <p:spPr>
                  <a:xfrm>
                    <a:off x="5825085" y="5578458"/>
                    <a:ext cx="732765" cy="536172"/>
                  </a:xfrm>
                  <a:prstGeom prst="rect">
                    <a:avLst/>
                  </a:prstGeom>
                </p:spPr>
                <p:txBody>
                  <a:bodyPr wrap="none">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z</m:t>
                              </m:r>
                            </m:e>
                            <m:sub>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20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m:rPr>
                                      <m:sty m:val="p"/>
                                    </m:rPr>
                                    <a:rPr lang="ko-KR" altLang="en-US"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α</m:t>
                                  </m:r>
                                </m:num>
                                <m:den>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m:oMathPara>
                    </a14:m>
                    <a:endParaRPr lang="ko-KR" altLang="en-US" sz="2000" dirty="0">
                      <a:solidFill>
                        <a:srgbClr val="FF0000"/>
                      </a:solidFill>
                      <a:latin typeface="SamsungOne 400" panose="020B0503030303020204" pitchFamily="34" charset="0"/>
                    </a:endParaRPr>
                  </a:p>
                </p:txBody>
              </p:sp>
            </mc:Choice>
            <mc:Fallback xmlns="">
              <p:sp>
                <p:nvSpPr>
                  <p:cNvPr id="61" name="직사각형 60">
                    <a:extLst>
                      <a:ext uri="{FF2B5EF4-FFF2-40B4-BE49-F238E27FC236}">
                        <a16:creationId xmlns:a16="http://schemas.microsoft.com/office/drawing/2014/main" id="{B3436A36-15E4-43E8-B9A6-D776FC207782}"/>
                      </a:ext>
                    </a:extLst>
                  </p:cNvPr>
                  <p:cNvSpPr>
                    <a:spLocks noRot="1" noChangeAspect="1" noMove="1" noResize="1" noEditPoints="1" noAdjustHandles="1" noChangeArrowheads="1" noChangeShapeType="1" noTextEdit="1"/>
                  </p:cNvSpPr>
                  <p:nvPr/>
                </p:nvSpPr>
                <p:spPr>
                  <a:xfrm>
                    <a:off x="5825085" y="5578458"/>
                    <a:ext cx="732765" cy="5361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xmlns="" id="{44C7EE34-5C05-4AE3-8861-8C14CB725137}"/>
                      </a:ext>
                    </a:extLst>
                  </p:cNvPr>
                  <p:cNvSpPr/>
                  <p:nvPr/>
                </p:nvSpPr>
                <p:spPr>
                  <a:xfrm>
                    <a:off x="3129521" y="5578458"/>
                    <a:ext cx="925125" cy="536172"/>
                  </a:xfrm>
                  <a:prstGeom prst="rect">
                    <a:avLst/>
                  </a:prstGeom>
                </p:spPr>
                <p:txBody>
                  <a:bodyPr wrap="none">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m:rPr>
                                  <m:sty m:val="p"/>
                                </m:rP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z</m:t>
                              </m:r>
                            </m:e>
                            <m:sub>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20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m:rPr>
                                      <m:sty m:val="p"/>
                                    </m:rPr>
                                    <a:rPr lang="ko-KR" altLang="en-US"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α</m:t>
                                  </m:r>
                                </m:num>
                                <m:den>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m:oMathPara>
                    </a14:m>
                    <a:endParaRPr lang="ko-KR" altLang="en-US" sz="2000" dirty="0">
                      <a:solidFill>
                        <a:srgbClr val="FF0000"/>
                      </a:solidFill>
                      <a:latin typeface="SamsungOne 400" panose="020B0503030303020204" pitchFamily="34" charset="0"/>
                    </a:endParaRPr>
                  </a:p>
                </p:txBody>
              </p:sp>
            </mc:Choice>
            <mc:Fallback xmlns="">
              <p:sp>
                <p:nvSpPr>
                  <p:cNvPr id="62" name="직사각형 61">
                    <a:extLst>
                      <a:ext uri="{FF2B5EF4-FFF2-40B4-BE49-F238E27FC236}">
                        <a16:creationId xmlns:a16="http://schemas.microsoft.com/office/drawing/2014/main" id="{F33F34EA-D29D-4D62-8CFD-166E7D6BBE23}"/>
                      </a:ext>
                    </a:extLst>
                  </p:cNvPr>
                  <p:cNvSpPr>
                    <a:spLocks noRot="1" noChangeAspect="1" noMove="1" noResize="1" noEditPoints="1" noAdjustHandles="1" noChangeArrowheads="1" noChangeShapeType="1" noTextEdit="1"/>
                  </p:cNvSpPr>
                  <p:nvPr/>
                </p:nvSpPr>
                <p:spPr>
                  <a:xfrm>
                    <a:off x="3129521" y="5578458"/>
                    <a:ext cx="925125" cy="536172"/>
                  </a:xfrm>
                  <a:prstGeom prst="rect">
                    <a:avLst/>
                  </a:prstGeom>
                  <a:blipFill>
                    <a:blip r:embed="rId9"/>
                    <a:stretch>
                      <a:fillRect/>
                    </a:stretch>
                  </a:blipFill>
                </p:spPr>
                <p:txBody>
                  <a:bodyPr/>
                  <a:lstStyle/>
                  <a:p>
                    <a:r>
                      <a:rPr lang="ko-KR" altLang="en-US">
                        <a:noFill/>
                      </a:rPr>
                      <a:t> </a:t>
                    </a:r>
                  </a:p>
                </p:txBody>
              </p:sp>
            </mc:Fallback>
          </mc:AlternateContent>
        </p:grpSp>
      </p:grpSp>
      <p:sp>
        <p:nvSpPr>
          <p:cNvPr id="31" name="직사각형 30">
            <a:extLst>
              <a:ext uri="{FF2B5EF4-FFF2-40B4-BE49-F238E27FC236}">
                <a16:creationId xmlns:a16="http://schemas.microsoft.com/office/drawing/2014/main" xmlns="" id="{AF2701BC-3602-4FEF-855F-5CAD46749CF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mean: 90%</a:t>
            </a:r>
          </a:p>
        </p:txBody>
      </p:sp>
    </p:spTree>
    <p:extLst>
      <p:ext uri="{BB962C8B-B14F-4D97-AF65-F5344CB8AC3E}">
        <p14:creationId xmlns:p14="http://schemas.microsoft.com/office/powerpoint/2010/main" val="1213397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2" name="직사각형 21">
            <a:extLst>
              <a:ext uri="{FF2B5EF4-FFF2-40B4-BE49-F238E27FC236}">
                <a16:creationId xmlns:a16="http://schemas.microsoft.com/office/drawing/2014/main" xmlns="" id="{7185298E-CB2E-49E8-9C4B-06DB7D2E3EC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(empirical) definition of probability</a:t>
            </a:r>
          </a:p>
        </p:txBody>
      </p:sp>
      <p:grpSp>
        <p:nvGrpSpPr>
          <p:cNvPr id="9" name="그룹 8">
            <a:extLst>
              <a:ext uri="{FF2B5EF4-FFF2-40B4-BE49-F238E27FC236}">
                <a16:creationId xmlns:a16="http://schemas.microsoft.com/office/drawing/2014/main" xmlns="" id="{E97A0B70-B8A8-48E6-A1F3-76405AC6DD3E}"/>
              </a:ext>
            </a:extLst>
          </p:cNvPr>
          <p:cNvGrpSpPr/>
          <p:nvPr/>
        </p:nvGrpSpPr>
        <p:grpSpPr>
          <a:xfrm>
            <a:off x="846956" y="1710968"/>
            <a:ext cx="6979589" cy="648108"/>
            <a:chOff x="903506" y="2429380"/>
            <a:chExt cx="6979589" cy="648108"/>
          </a:xfrm>
        </p:grpSpPr>
        <p:sp>
          <p:nvSpPr>
            <p:cNvPr id="10" name="사각형: 둥근 모서리 2">
              <a:extLst>
                <a:ext uri="{FF2B5EF4-FFF2-40B4-BE49-F238E27FC236}">
                  <a16:creationId xmlns:a16="http://schemas.microsoft.com/office/drawing/2014/main" xmlns="" id="{FC190D6B-6D27-435C-8593-12FEA75D8C36}"/>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E9B0DAB6-5F8D-4B80-9FFC-1F8A22D89D5B}"/>
                </a:ext>
              </a:extLst>
            </p:cNvPr>
            <p:cNvSpPr/>
            <p:nvPr/>
          </p:nvSpPr>
          <p:spPr>
            <a:xfrm>
              <a:off x="1279004" y="2429380"/>
              <a:ext cx="6604091"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According to the data, out of 1,000 newborns, 985 live beyond the first year.</a:t>
              </a:r>
            </a:p>
            <a:p>
              <a:pPr lvl="0"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What is the survival probability</a:t>
              </a:r>
              <a:r>
                <a:rPr lang="ko-KR" altLang="en-US" sz="1300" dirty="0">
                  <a:solidFill>
                    <a:schemeClr val="tx1">
                      <a:lumMod val="85000"/>
                      <a:lumOff val="15000"/>
                    </a:schemeClr>
                  </a:solidFill>
                  <a:latin typeface="SamsungOne 400" panose="020B0503030303020204" pitchFamily="34"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in one year?</a:t>
              </a:r>
            </a:p>
          </p:txBody>
        </p:sp>
      </p:grpSp>
      <p:grpSp>
        <p:nvGrpSpPr>
          <p:cNvPr id="16" name="그룹 15">
            <a:extLst>
              <a:ext uri="{FF2B5EF4-FFF2-40B4-BE49-F238E27FC236}">
                <a16:creationId xmlns:a16="http://schemas.microsoft.com/office/drawing/2014/main" xmlns="" id="{6B8573A1-CCB2-44C0-BDD9-5F032B56EA92}"/>
              </a:ext>
            </a:extLst>
          </p:cNvPr>
          <p:cNvGrpSpPr/>
          <p:nvPr/>
        </p:nvGrpSpPr>
        <p:grpSpPr>
          <a:xfrm>
            <a:off x="846956" y="3425544"/>
            <a:ext cx="6979589" cy="648108"/>
            <a:chOff x="903506" y="2429380"/>
            <a:chExt cx="6979589" cy="648108"/>
          </a:xfrm>
        </p:grpSpPr>
        <p:sp>
          <p:nvSpPr>
            <p:cNvPr id="17" name="사각형: 둥근 모서리 2">
              <a:extLst>
                <a:ext uri="{FF2B5EF4-FFF2-40B4-BE49-F238E27FC236}">
                  <a16:creationId xmlns:a16="http://schemas.microsoft.com/office/drawing/2014/main" xmlns="" id="{DE362A55-8D63-45BD-9DF6-5DFFBE317F49}"/>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D4267904-7744-429F-A5C9-9BFD2BBF4CE4}"/>
                </a:ext>
              </a:extLst>
            </p:cNvPr>
            <p:cNvSpPr/>
            <p:nvPr/>
          </p:nvSpPr>
          <p:spPr>
            <a:xfrm>
              <a:off x="1279004" y="2429380"/>
              <a:ext cx="6604091"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dice was rolled 10,000 times out of which 1,650 times the outcome ‘one’ was obtained.</a:t>
              </a:r>
            </a:p>
            <a:p>
              <a:pPr lvl="0">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What is the probability</a:t>
              </a:r>
              <a:r>
                <a:rPr lang="ko-KR" altLang="en-US" sz="1300" dirty="0">
                  <a:solidFill>
                    <a:schemeClr val="tx1">
                      <a:lumMod val="85000"/>
                      <a:lumOff val="15000"/>
                    </a:schemeClr>
                  </a:solidFill>
                  <a:latin typeface="SamsungOne 400" panose="020B0503030303020204" pitchFamily="34"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of</a:t>
              </a:r>
              <a:r>
                <a:rPr lang="ko-KR" altLang="en-US" sz="1300" dirty="0">
                  <a:solidFill>
                    <a:schemeClr val="tx1">
                      <a:lumMod val="85000"/>
                      <a:lumOff val="15000"/>
                    </a:schemeClr>
                  </a:solidFill>
                  <a:latin typeface="SamsungOne 400" panose="020B0503030303020204" pitchFamily="34"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the outcome ‘one’?</a:t>
              </a:r>
            </a:p>
          </p:txBody>
        </p:sp>
      </p:gr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xmlns="" id="{ECE2D9D2-2511-4894-8B7B-DEAB7ADD8D26}"/>
                  </a:ext>
                </a:extLst>
              </p:cNvPr>
              <p:cNvSpPr/>
              <p:nvPr/>
            </p:nvSpPr>
            <p:spPr>
              <a:xfrm>
                <a:off x="1229002" y="2425855"/>
                <a:ext cx="1868745"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980</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1000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=0.98</m:t>
                      </m:r>
                    </m:oMath>
                  </m:oMathPara>
                </a14:m>
                <a:endParaRPr lang="en-US" altLang="ko-KR" sz="1600" i="1" dirty="0">
                  <a:solidFill>
                    <a:schemeClr val="tx1">
                      <a:lumMod val="85000"/>
                      <a:lumOff val="15000"/>
                    </a:schemeClr>
                  </a:solidFill>
                  <a:latin typeface="Noto Sans CJK KR Regular" panose="020B0500000000000000" pitchFamily="34" charset="-127"/>
                  <a:ea typeface="Noto Sans CJK KR Regular" panose="020B0500000000000000" pitchFamily="34" charset="-127"/>
                  <a:cs typeface="Times New Roman" panose="02020603050405020304" pitchFamily="18" charset="0"/>
                </a:endParaRPr>
              </a:p>
            </p:txBody>
          </p:sp>
        </mc:Choice>
        <mc:Fallback xmlns="">
          <p:sp>
            <p:nvSpPr>
              <p:cNvPr id="28" name="직사각형 27">
                <a:extLst>
                  <a:ext uri="{FF2B5EF4-FFF2-40B4-BE49-F238E27FC236}">
                    <a16:creationId xmlns:a16="http://schemas.microsoft.com/office/drawing/2014/main" id="{ECE2D9D2-2511-4894-8B7B-DEAB7ADD8D26}"/>
                  </a:ext>
                </a:extLst>
              </p:cNvPr>
              <p:cNvSpPr>
                <a:spLocks noRot="1" noChangeAspect="1" noMove="1" noResize="1" noEditPoints="1" noAdjustHandles="1" noChangeArrowheads="1" noChangeShapeType="1" noTextEdit="1"/>
              </p:cNvSpPr>
              <p:nvPr/>
            </p:nvSpPr>
            <p:spPr>
              <a:xfrm>
                <a:off x="1229002" y="2425855"/>
                <a:ext cx="1868745" cy="657552"/>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5A19ECBA-94EA-497D-A3AF-BD45AE13C902}"/>
                  </a:ext>
                </a:extLst>
              </p:cNvPr>
              <p:cNvSpPr/>
              <p:nvPr/>
            </p:nvSpPr>
            <p:spPr>
              <a:xfrm>
                <a:off x="1229002" y="4149875"/>
                <a:ext cx="2449224" cy="662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1650</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10000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=0.165</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6</m:t>
                          </m:r>
                        </m:den>
                      </m:f>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29" name="직사각형 28">
                <a:extLst>
                  <a:ext uri="{FF2B5EF4-FFF2-40B4-BE49-F238E27FC236}">
                    <a16:creationId xmlns:a16="http://schemas.microsoft.com/office/drawing/2014/main" id="{5A19ECBA-94EA-497D-A3AF-BD45AE13C902}"/>
                  </a:ext>
                </a:extLst>
              </p:cNvPr>
              <p:cNvSpPr>
                <a:spLocks noRot="1" noChangeAspect="1" noMove="1" noResize="1" noEditPoints="1" noAdjustHandles="1" noChangeArrowheads="1" noChangeShapeType="1" noTextEdit="1"/>
              </p:cNvSpPr>
              <p:nvPr/>
            </p:nvSpPr>
            <p:spPr>
              <a:xfrm>
                <a:off x="1229002" y="4149875"/>
                <a:ext cx="2449224" cy="662554"/>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627097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3" name="직사각형 12">
            <a:extLst>
              <a:ext uri="{FF2B5EF4-FFF2-40B4-BE49-F238E27FC236}">
                <a16:creationId xmlns:a16="http://schemas.microsoft.com/office/drawing/2014/main" xmlns="" id="{BBE0C945-2113-49CD-804E-C7F28A087D85}"/>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Of arbitrary confidence level = (1−</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15" name="직사각형 14">
            <a:extLst>
              <a:ext uri="{FF2B5EF4-FFF2-40B4-BE49-F238E27FC236}">
                <a16:creationId xmlns:a16="http://schemas.microsoft.com/office/drawing/2014/main" xmlns="" id="{27D7F8DB-3B5A-4856-A331-8FC6B0EACD2E}"/>
              </a:ext>
            </a:extLst>
          </p:cNvPr>
          <p:cNvSpPr/>
          <p:nvPr/>
        </p:nvSpPr>
        <p:spPr>
          <a:xfrm>
            <a:off x="675071" y="342900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 sample size is small and the population variance is not known, use student-t.</a:t>
            </a:r>
          </a:p>
        </p:txBody>
      </p:sp>
      <mc:AlternateContent xmlns:mc="http://schemas.openxmlformats.org/markup-compatibility/2006" xmlns:a14="http://schemas.microsoft.com/office/drawing/2010/main">
        <mc:Choice Requires="a14">
          <p:sp>
            <p:nvSpPr>
              <p:cNvPr id="14" name="내용 개체 틀 2">
                <a:extLst>
                  <a:ext uri="{FF2B5EF4-FFF2-40B4-BE49-F238E27FC236}">
                    <a16:creationId xmlns:a16="http://schemas.microsoft.com/office/drawing/2014/main" xmlns="" id="{6712197D-7B83-4336-8BDE-0DE980FC78AD}"/>
                  </a:ext>
                </a:extLst>
              </p:cNvPr>
              <p:cNvSpPr txBox="1">
                <a:spLocks/>
              </p:cNvSpPr>
              <p:nvPr/>
            </p:nvSpPr>
            <p:spPr>
              <a:xfrm>
                <a:off x="1111521" y="2063324"/>
                <a:ext cx="7679782" cy="1212740"/>
              </a:xfrm>
              <a:prstGeom prst="rect">
                <a:avLst/>
              </a:prstGeom>
              <a:solidFill>
                <a:srgbClr val="F2F2F2"/>
              </a:solidFill>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altLang="ko-KR" sz="16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Lower bound: </a:t>
                </a:r>
                <a14:m>
                  <m:oMath xmlns:m="http://schemas.openxmlformats.org/officeDocument/2006/math">
                    <m:acc>
                      <m:accPr>
                        <m:chr m:val="̅"/>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2</m:t>
                            </m:r>
                          </m:den>
                        </m:f>
                      </m:sub>
                    </m:sSub>
                    <m:f>
                      <m:fPr>
                        <m:type m:val="skw"/>
                        <m:ctrlPr>
                          <a:rPr lang="en-US" altLang="ko-KR" sz="1600" i="1">
                            <a:solidFill>
                              <a:srgbClr val="193EB0"/>
                            </a:solidFill>
                            <a:latin typeface="Cambria Math" panose="02040503050406030204" pitchFamily="18" charset="0"/>
                            <a:cs typeface="Times New Roman" panose="02020603050405020304" pitchFamily="18" charset="0"/>
                          </a:rPr>
                        </m:ctrlPr>
                      </m:fPr>
                      <m:num>
                        <m:r>
                          <a:rPr lang="ko-KR" altLang="en-US" sz="1600" i="1">
                            <a:solidFill>
                              <a:srgbClr val="193EB0"/>
                            </a:solidFill>
                            <a:latin typeface="Cambria Math" panose="02040503050406030204" pitchFamily="18" charset="0"/>
                            <a:cs typeface="Times New Roman" panose="02020603050405020304" pitchFamily="18" charset="0"/>
                          </a:rPr>
                          <m:t>𝜎</m:t>
                        </m:r>
                      </m:num>
                      <m:den>
                        <m:rad>
                          <m:radPr>
                            <m:degHide m:val="on"/>
                            <m:ctrlPr>
                              <a:rPr lang="en-US" altLang="ko-KR" sz="1600" i="1">
                                <a:solidFill>
                                  <a:srgbClr val="193EB0"/>
                                </a:solidFill>
                                <a:latin typeface="Cambria Math" panose="02040503050406030204" pitchFamily="18" charset="0"/>
                                <a:cs typeface="Times New Roman" panose="02020603050405020304" pitchFamily="18" charset="0"/>
                              </a:rPr>
                            </m:ctrlPr>
                          </m:radPr>
                          <m:deg/>
                          <m:e>
                            <m:r>
                              <a:rPr lang="en-US" altLang="ko-KR" sz="1600" i="1">
                                <a:solidFill>
                                  <a:srgbClr val="193EB0"/>
                                </a:solidFill>
                                <a:latin typeface="Cambria Math" panose="02040503050406030204" pitchFamily="18" charset="0"/>
                                <a:cs typeface="Times New Roman" panose="02020603050405020304" pitchFamily="18" charset="0"/>
                              </a:rPr>
                              <m:t>𝑛</m:t>
                            </m:r>
                          </m:e>
                        </m:rad>
                      </m:den>
                    </m:f>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Upper bound:</a:t>
                </a:r>
                <a:r>
                  <a:rPr lang="ko-KR" altLang="en-US" sz="1600" dirty="0">
                    <a:solidFill>
                      <a:srgbClr val="FF0000"/>
                    </a:solidFill>
                    <a:latin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acc>
                      <m:accPr>
                        <m:chr m:val="̅"/>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f>
                      <m:fPr>
                        <m:type m:val="skw"/>
                        <m:ctrlPr>
                          <a:rPr lang="en-US" altLang="ko-KR" sz="1600" i="1">
                            <a:solidFill>
                              <a:srgbClr val="FF0000"/>
                            </a:solidFill>
                            <a:latin typeface="Cambria Math" panose="02040503050406030204" pitchFamily="18" charset="0"/>
                            <a:cs typeface="Times New Roman" panose="02020603050405020304" pitchFamily="18" charset="0"/>
                          </a:rPr>
                        </m:ctrlPr>
                      </m:fPr>
                      <m:num>
                        <m:r>
                          <a:rPr lang="ko-KR" altLang="en-US" sz="1600" i="1">
                            <a:solidFill>
                              <a:srgbClr val="FF0000"/>
                            </a:solidFill>
                            <a:latin typeface="Cambria Math" panose="02040503050406030204" pitchFamily="18" charset="0"/>
                            <a:cs typeface="Times New Roman" panose="02020603050405020304" pitchFamily="18" charset="0"/>
                          </a:rPr>
                          <m:t>𝜎</m:t>
                        </m:r>
                      </m:num>
                      <m:den>
                        <m:rad>
                          <m:radPr>
                            <m:degHide m:val="on"/>
                            <m:ctrlPr>
                              <a:rPr lang="en-US" altLang="ko-KR" sz="1600" i="1">
                                <a:solidFill>
                                  <a:srgbClr val="FF0000"/>
                                </a:solidFill>
                                <a:latin typeface="Cambria Math" panose="02040503050406030204" pitchFamily="18" charset="0"/>
                                <a:cs typeface="Times New Roman" panose="02020603050405020304" pitchFamily="18" charset="0"/>
                              </a:rPr>
                            </m:ctrlPr>
                          </m:radPr>
                          <m:deg/>
                          <m:e>
                            <m:r>
                              <a:rPr lang="en-US" altLang="ko-KR" sz="1600" i="1">
                                <a:solidFill>
                                  <a:srgbClr val="FF0000"/>
                                </a:solidFill>
                                <a:latin typeface="Cambria Math" panose="02040503050406030204" pitchFamily="18" charset="0"/>
                                <a:cs typeface="Times New Roman" panose="02020603050405020304" pitchFamily="18" charset="0"/>
                              </a:rPr>
                              <m:t>𝑛</m:t>
                            </m:r>
                          </m:e>
                        </m:rad>
                      </m:den>
                    </m:f>
                  </m:oMath>
                </a14:m>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endParaRPr>
              </a:p>
              <a:p>
                <a:pPr marL="0" indent="0" algn="ctr">
                  <a:lnSpc>
                    <a:spcPct val="100000"/>
                  </a:lnSpc>
                  <a:buNone/>
                </a:pP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600" b="1" dirty="0">
                    <a:solidFill>
                      <a:srgbClr val="0070C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i="1"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Confidence Interval    </a:t>
                </a:r>
                <a:r>
                  <a:rPr lang="en-US" altLang="ko-KR" sz="1600" i="1"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4" name="내용 개체 틀 2">
                <a:extLst>
                  <a:ext uri="{FF2B5EF4-FFF2-40B4-BE49-F238E27FC236}">
                    <a16:creationId xmlns:a16="http://schemas.microsoft.com/office/drawing/2014/main" xmlns:a14="http://schemas.microsoft.com/office/drawing/2010/main" xmlns="" id="{6712197D-7B83-4336-8BDE-0DE980FC78AD}"/>
                  </a:ext>
                </a:extLst>
              </p:cNvPr>
              <p:cNvSpPr txBox="1">
                <a:spLocks noRot="1" noChangeAspect="1" noMove="1" noResize="1" noEditPoints="1" noAdjustHandles="1" noChangeArrowheads="1" noChangeShapeType="1" noTextEdit="1"/>
              </p:cNvSpPr>
              <p:nvPr/>
            </p:nvSpPr>
            <p:spPr>
              <a:xfrm>
                <a:off x="1111521" y="2063324"/>
                <a:ext cx="7679782" cy="1212740"/>
              </a:xfrm>
              <a:prstGeom prst="rect">
                <a:avLst/>
              </a:prstGeom>
              <a:blipFill rotWithShape="0">
                <a:blip r:embed="rId3"/>
                <a:stretch>
                  <a:fillRect t="-22613" b="-804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내용 개체 틀 2">
                <a:extLst>
                  <a:ext uri="{FF2B5EF4-FFF2-40B4-BE49-F238E27FC236}">
                    <a16:creationId xmlns:a16="http://schemas.microsoft.com/office/drawing/2014/main" xmlns="" id="{36F48325-6D13-4838-956F-E830A85D9C77}"/>
                  </a:ext>
                </a:extLst>
              </p:cNvPr>
              <p:cNvSpPr txBox="1">
                <a:spLocks/>
              </p:cNvSpPr>
              <p:nvPr/>
            </p:nvSpPr>
            <p:spPr>
              <a:xfrm>
                <a:off x="1111521" y="3798085"/>
                <a:ext cx="7679782" cy="1212740"/>
              </a:xfrm>
              <a:prstGeom prst="rect">
                <a:avLst/>
              </a:prstGeom>
              <a:solidFill>
                <a:srgbClr val="F2F2F2"/>
              </a:solidFill>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altLang="ko-KR" sz="16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Lower bound: </a:t>
                </a:r>
                <a14:m>
                  <m:oMath xmlns:m="http://schemas.openxmlformats.org/officeDocument/2006/math">
                    <m:acc>
                      <m:accPr>
                        <m:chr m:val="̅"/>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𝑡</m:t>
                        </m:r>
                      </m:e>
                      <m:sub>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2</m:t>
                            </m:r>
                          </m:den>
                        </m:f>
                      </m:sub>
                    </m:sSub>
                    <m:f>
                      <m:fPr>
                        <m:type m:val="skw"/>
                        <m:ctrlPr>
                          <a:rPr lang="en-US" altLang="ko-KR" sz="1600" i="1">
                            <a:solidFill>
                              <a:srgbClr val="193EB0"/>
                            </a:solidFill>
                            <a:latin typeface="Cambria Math" panose="02040503050406030204" pitchFamily="18" charset="0"/>
                            <a:cs typeface="Times New Roman" panose="02020603050405020304" pitchFamily="18" charset="0"/>
                          </a:rPr>
                        </m:ctrlPr>
                      </m:fPr>
                      <m:num>
                        <m:r>
                          <a:rPr lang="en-US" altLang="ko-KR" sz="1600" i="1">
                            <a:solidFill>
                              <a:srgbClr val="193EB0"/>
                            </a:solidFill>
                            <a:latin typeface="Cambria Math" panose="02040503050406030204" pitchFamily="18" charset="0"/>
                            <a:cs typeface="Times New Roman" panose="02020603050405020304" pitchFamily="18" charset="0"/>
                          </a:rPr>
                          <m:t>𝑠</m:t>
                        </m:r>
                      </m:num>
                      <m:den>
                        <m:rad>
                          <m:radPr>
                            <m:degHide m:val="on"/>
                            <m:ctrlPr>
                              <a:rPr lang="en-US" altLang="ko-KR" sz="1600" i="1">
                                <a:solidFill>
                                  <a:srgbClr val="193EB0"/>
                                </a:solidFill>
                                <a:latin typeface="Cambria Math" panose="02040503050406030204" pitchFamily="18" charset="0"/>
                                <a:cs typeface="Times New Roman" panose="02020603050405020304" pitchFamily="18" charset="0"/>
                              </a:rPr>
                            </m:ctrlPr>
                          </m:radPr>
                          <m:deg/>
                          <m:e>
                            <m:r>
                              <a:rPr lang="en-US" altLang="ko-KR" sz="1600" i="1">
                                <a:solidFill>
                                  <a:srgbClr val="193EB0"/>
                                </a:solidFill>
                                <a:latin typeface="Cambria Math" panose="02040503050406030204" pitchFamily="18" charset="0"/>
                                <a:cs typeface="Times New Roman" panose="02020603050405020304" pitchFamily="18" charset="0"/>
                              </a:rPr>
                              <m:t>𝑛</m:t>
                            </m:r>
                          </m:e>
                        </m:rad>
                      </m:den>
                    </m:f>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Upper bound:</a:t>
                </a:r>
                <a:r>
                  <a:rPr lang="ko-KR" altLang="en-US" sz="1600" dirty="0">
                    <a:solidFill>
                      <a:srgbClr val="FF0000"/>
                    </a:solidFill>
                    <a:latin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acc>
                      <m:accPr>
                        <m:chr m:val="̅"/>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𝑡</m:t>
                        </m:r>
                      </m:e>
                      <m:sub>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f>
                      <m:fPr>
                        <m:type m:val="skw"/>
                        <m:ctrlPr>
                          <a:rPr lang="en-US" altLang="ko-KR" sz="1600" i="1">
                            <a:solidFill>
                              <a:srgbClr val="FF0000"/>
                            </a:solidFill>
                            <a:latin typeface="Cambria Math" panose="02040503050406030204" pitchFamily="18" charset="0"/>
                            <a:cs typeface="Times New Roman" panose="02020603050405020304" pitchFamily="18" charset="0"/>
                          </a:rPr>
                        </m:ctrlPr>
                      </m:fPr>
                      <m:num>
                        <m:r>
                          <a:rPr lang="en-US" altLang="ko-KR" sz="1600" i="1">
                            <a:solidFill>
                              <a:srgbClr val="FF0000"/>
                            </a:solidFill>
                            <a:latin typeface="Cambria Math" panose="02040503050406030204" pitchFamily="18" charset="0"/>
                            <a:cs typeface="Times New Roman" panose="02020603050405020304" pitchFamily="18" charset="0"/>
                          </a:rPr>
                          <m:t>𝑠</m:t>
                        </m:r>
                      </m:num>
                      <m:den>
                        <m:rad>
                          <m:radPr>
                            <m:degHide m:val="on"/>
                            <m:ctrlPr>
                              <a:rPr lang="en-US" altLang="ko-KR" sz="1600" i="1">
                                <a:solidFill>
                                  <a:srgbClr val="FF0000"/>
                                </a:solidFill>
                                <a:latin typeface="Cambria Math" panose="02040503050406030204" pitchFamily="18" charset="0"/>
                                <a:cs typeface="Times New Roman" panose="02020603050405020304" pitchFamily="18" charset="0"/>
                              </a:rPr>
                            </m:ctrlPr>
                          </m:radPr>
                          <m:deg/>
                          <m:e>
                            <m:r>
                              <a:rPr lang="en-US" altLang="ko-KR" sz="1600" i="1">
                                <a:solidFill>
                                  <a:srgbClr val="FF0000"/>
                                </a:solidFill>
                                <a:latin typeface="Cambria Math" panose="02040503050406030204" pitchFamily="18" charset="0"/>
                                <a:cs typeface="Times New Roman" panose="02020603050405020304" pitchFamily="18" charset="0"/>
                              </a:rPr>
                              <m:t>𝑛</m:t>
                            </m:r>
                          </m:e>
                        </m:rad>
                      </m:den>
                    </m:f>
                  </m:oMath>
                </a14:m>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endParaRPr>
              </a:p>
              <a:p>
                <a:pPr marL="0" indent="0" algn="ctr">
                  <a:lnSpc>
                    <a:spcPct val="100000"/>
                  </a:lnSpc>
                  <a:buNone/>
                </a:pPr>
                <a:r>
                  <a:rPr lang="en-US" altLang="ko-KR" sz="16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600" b="1" dirty="0">
                    <a:solidFill>
                      <a:srgbClr val="0070C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i="1"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Confidence Interval    </a:t>
                </a:r>
                <a:r>
                  <a:rPr lang="en-US" altLang="ko-KR" sz="1600" i="1"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7" name="내용 개체 틀 2">
                <a:extLst>
                  <a:ext uri="{FF2B5EF4-FFF2-40B4-BE49-F238E27FC236}">
                    <a16:creationId xmlns:a16="http://schemas.microsoft.com/office/drawing/2014/main" xmlns:a14="http://schemas.microsoft.com/office/drawing/2010/main" xmlns="" id="{36F48325-6D13-4838-956F-E830A85D9C77}"/>
                  </a:ext>
                </a:extLst>
              </p:cNvPr>
              <p:cNvSpPr txBox="1">
                <a:spLocks noRot="1" noChangeAspect="1" noMove="1" noResize="1" noEditPoints="1" noAdjustHandles="1" noChangeArrowheads="1" noChangeShapeType="1" noTextEdit="1"/>
              </p:cNvSpPr>
              <p:nvPr/>
            </p:nvSpPr>
            <p:spPr>
              <a:xfrm>
                <a:off x="1111521" y="3798085"/>
                <a:ext cx="7679782" cy="1212740"/>
              </a:xfrm>
              <a:prstGeom prst="rect">
                <a:avLst/>
              </a:prstGeom>
              <a:blipFill rotWithShape="0">
                <a:blip r:embed="rId4"/>
                <a:stretch>
                  <a:fillRect t="-22613" b="-8040"/>
                </a:stretch>
              </a:blipFill>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xmlns="" id="{A8D59920-12C7-43A8-8369-D8246A6608A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mean</a:t>
            </a:r>
          </a:p>
        </p:txBody>
      </p:sp>
    </p:spTree>
    <p:extLst>
      <p:ext uri="{BB962C8B-B14F-4D97-AF65-F5344CB8AC3E}">
        <p14:creationId xmlns:p14="http://schemas.microsoft.com/office/powerpoint/2010/main" val="30285574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 name="그룹 2"/>
          <p:cNvGrpSpPr/>
          <p:nvPr/>
        </p:nvGrpSpPr>
        <p:grpSpPr>
          <a:xfrm>
            <a:off x="675174" y="2587485"/>
            <a:ext cx="8496944" cy="1728192"/>
            <a:chOff x="675174" y="2587485"/>
            <a:chExt cx="8496944" cy="1728192"/>
          </a:xfrm>
        </p:grpSpPr>
        <p:sp>
          <p:nvSpPr>
            <p:cNvPr id="2" name="직사각형 1"/>
            <p:cNvSpPr/>
            <p:nvPr/>
          </p:nvSpPr>
          <p:spPr>
            <a:xfrm>
              <a:off x="675174" y="2587485"/>
              <a:ext cx="8496944" cy="1728192"/>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169F5984-5214-4339-ADE5-518C8039C84D}"/>
                </a:ext>
              </a:extLst>
            </p:cNvPr>
            <p:cNvSpPr txBox="1"/>
            <p:nvPr/>
          </p:nvSpPr>
          <p:spPr>
            <a:xfrm>
              <a:off x="4072723" y="2956382"/>
              <a:ext cx="1708604" cy="369332"/>
            </a:xfrm>
            <a:prstGeom prst="rect">
              <a:avLst/>
            </a:prstGeom>
            <a:noFill/>
          </p:spPr>
          <p:txBody>
            <a:bodyPr wrap="square" lIns="0" tIns="0" rIns="0" bIns="0" rtlCol="0">
              <a:spAutoFit/>
              <a:scene3d>
                <a:camera prst="orthographicFront"/>
                <a:lightRig rig="threePt" dir="t"/>
              </a:scene3d>
              <a:sp3d>
                <a:bevelT w="0" h="6350"/>
              </a:sp3d>
            </a:bodyPr>
            <a:lstStyle/>
            <a:p>
              <a:pPr algn="ctr"/>
              <a:r>
                <a:rPr lang="en-US" sz="2400" dirty="0">
                  <a:solidFill>
                    <a:schemeClr val="accent2">
                      <a:lumMod val="75000"/>
                    </a:schemeClr>
                  </a:solidFill>
                  <a:latin typeface="SamsungOne 700" panose="020B0803030303020204" pitchFamily="34" charset="0"/>
                  <a:ea typeface="SamsungOne 700" panose="020B0803030303020204" pitchFamily="34" charset="0"/>
                  <a:cs typeface="Times New Roman" panose="02020603050405020304" pitchFamily="18" charset="0"/>
                </a:rPr>
                <a:t>Question: </a:t>
              </a:r>
            </a:p>
          </p:txBody>
        </p:sp>
        <p:sp>
          <p:nvSpPr>
            <p:cNvPr id="20" name="TextBox 19">
              <a:extLst>
                <a:ext uri="{FF2B5EF4-FFF2-40B4-BE49-F238E27FC236}">
                  <a16:creationId xmlns:a16="http://schemas.microsoft.com/office/drawing/2014/main" xmlns="" id="{B6BEAD2A-97F4-4621-A109-D7C74F4300E3}"/>
                </a:ext>
              </a:extLst>
            </p:cNvPr>
            <p:cNvSpPr txBox="1"/>
            <p:nvPr/>
          </p:nvSpPr>
          <p:spPr>
            <a:xfrm>
              <a:off x="1315008" y="3573016"/>
              <a:ext cx="7224034" cy="295466"/>
            </a:xfrm>
            <a:prstGeom prst="rect">
              <a:avLst/>
            </a:prstGeom>
            <a:noFill/>
          </p:spPr>
          <p:txBody>
            <a:bodyPr wrap="square" lIns="0" tIns="0" rIns="0" bIns="0" rtlCol="0">
              <a:spAutoFit/>
              <a:scene3d>
                <a:camera prst="orthographicFront"/>
                <a:lightRig rig="threePt" dir="t"/>
              </a:scene3d>
              <a:sp3d>
                <a:bevelT w="0" h="6350"/>
              </a:sp3d>
            </a:bodyPr>
            <a:lstStyle>
              <a:defPPr>
                <a:defRPr lang="en-US"/>
              </a:defPPr>
              <a:lvl1pPr algn="ctr">
                <a:lnSpc>
                  <a:spcPct val="130000"/>
                </a:lnSpc>
                <a:defRPr sz="16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dirty="0"/>
                <a:t>Isn’t it always good to have as large a confidence level as possible? </a:t>
              </a:r>
            </a:p>
          </p:txBody>
        </p:sp>
      </p:grpSp>
      <p:sp>
        <p:nvSpPr>
          <p:cNvPr id="13" name="직사각형 12">
            <a:extLst>
              <a:ext uri="{FF2B5EF4-FFF2-40B4-BE49-F238E27FC236}">
                <a16:creationId xmlns:a16="http://schemas.microsoft.com/office/drawing/2014/main" xmlns="" id="{0358EE03-1C16-4ACA-AE9F-5021C4612B0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mean</a:t>
            </a:r>
          </a:p>
        </p:txBody>
      </p:sp>
    </p:spTree>
    <p:extLst>
      <p:ext uri="{BB962C8B-B14F-4D97-AF65-F5344CB8AC3E}">
        <p14:creationId xmlns:p14="http://schemas.microsoft.com/office/powerpoint/2010/main" val="28759069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3" name="직사각형 12">
            <a:extLst>
              <a:ext uri="{FF2B5EF4-FFF2-40B4-BE49-F238E27FC236}">
                <a16:creationId xmlns:a16="http://schemas.microsoft.com/office/drawing/2014/main" xmlns="" id="{FA2CC68E-8165-4F62-A00A-39D87B41FEF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mean</a:t>
            </a:r>
          </a:p>
        </p:txBody>
      </p:sp>
      <p:grpSp>
        <p:nvGrpSpPr>
          <p:cNvPr id="8" name="그룹 7"/>
          <p:cNvGrpSpPr/>
          <p:nvPr/>
        </p:nvGrpSpPr>
        <p:grpSpPr>
          <a:xfrm>
            <a:off x="675174" y="2587485"/>
            <a:ext cx="8496944" cy="1728192"/>
            <a:chOff x="675174" y="2587485"/>
            <a:chExt cx="8496944" cy="1728192"/>
          </a:xfrm>
        </p:grpSpPr>
        <p:sp>
          <p:nvSpPr>
            <p:cNvPr id="9" name="직사각형 8"/>
            <p:cNvSpPr/>
            <p:nvPr/>
          </p:nvSpPr>
          <p:spPr>
            <a:xfrm>
              <a:off x="675174" y="2587485"/>
              <a:ext cx="8496944" cy="1728192"/>
            </a:xfrm>
            <a:prstGeom prst="rect">
              <a:avLst/>
            </a:prstGeom>
            <a:solidFill>
              <a:schemeClr val="accent1">
                <a:lumMod val="20000"/>
                <a:lumOff val="80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169F5984-5214-4339-ADE5-518C8039C84D}"/>
                </a:ext>
              </a:extLst>
            </p:cNvPr>
            <p:cNvSpPr txBox="1"/>
            <p:nvPr/>
          </p:nvSpPr>
          <p:spPr>
            <a:xfrm>
              <a:off x="4072723" y="2923430"/>
              <a:ext cx="1708604" cy="369332"/>
            </a:xfrm>
            <a:prstGeom prst="rect">
              <a:avLst/>
            </a:prstGeom>
            <a:noFill/>
          </p:spPr>
          <p:txBody>
            <a:bodyPr wrap="square" lIns="0" tIns="0" rIns="0" bIns="0" rtlCol="0">
              <a:spAutoFit/>
              <a:scene3d>
                <a:camera prst="orthographicFront"/>
                <a:lightRig rig="threePt" dir="t"/>
              </a:scene3d>
              <a:sp3d>
                <a:bevelT w="0" h="6350"/>
              </a:sp3d>
            </a:bodyPr>
            <a:lstStyle/>
            <a:p>
              <a:pPr algn="ctr"/>
              <a:r>
                <a:rPr lang="en-US" altLang="ko-KR" sz="24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Answer</a:t>
              </a:r>
              <a:r>
                <a:rPr lang="en-US" altLang="ko-KR" sz="24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 </a:t>
              </a:r>
            </a:p>
          </p:txBody>
        </p:sp>
        <p:sp>
          <p:nvSpPr>
            <p:cNvPr id="11" name="TextBox 10">
              <a:extLst>
                <a:ext uri="{FF2B5EF4-FFF2-40B4-BE49-F238E27FC236}">
                  <a16:creationId xmlns:a16="http://schemas.microsoft.com/office/drawing/2014/main" xmlns="" id="{B6BEAD2A-97F4-4621-A109-D7C74F4300E3}"/>
                </a:ext>
              </a:extLst>
            </p:cNvPr>
            <p:cNvSpPr txBox="1"/>
            <p:nvPr/>
          </p:nvSpPr>
          <p:spPr>
            <a:xfrm>
              <a:off x="834186" y="3405133"/>
              <a:ext cx="8185678" cy="640175"/>
            </a:xfrm>
            <a:prstGeom prst="rect">
              <a:avLst/>
            </a:prstGeom>
            <a:noFill/>
          </p:spPr>
          <p:txBody>
            <a:bodyPr wrap="square" lIns="0" tIns="0" rIns="0" bIns="0" rtlCol="0">
              <a:spAutoFit/>
              <a:scene3d>
                <a:camera prst="orthographicFront"/>
                <a:lightRig rig="threePt" dir="t"/>
              </a:scene3d>
              <a:sp3d>
                <a:bevelT w="0" h="6350"/>
              </a:sp3d>
            </a:bodyPr>
            <a:lstStyle>
              <a:defPPr>
                <a:defRPr lang="en-US"/>
              </a:defPPr>
              <a:lvl1pPr algn="ctr">
                <a:lnSpc>
                  <a:spcPct val="130000"/>
                </a:lnSpc>
                <a:defRPr sz="16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All the other conditions being equal, larger confidence level means larger uncertainty.</a:t>
              </a:r>
            </a:p>
            <a:p>
              <a:r>
                <a:rPr lang="en-US" altLang="ko-KR" dirty="0"/>
                <a:t>The confidence interval broadens. </a:t>
              </a:r>
            </a:p>
          </p:txBody>
        </p:sp>
      </p:grpSp>
    </p:spTree>
    <p:extLst>
      <p:ext uri="{BB962C8B-B14F-4D97-AF65-F5344CB8AC3E}">
        <p14:creationId xmlns:p14="http://schemas.microsoft.com/office/powerpoint/2010/main" val="1136218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9" name="직사각형 8">
            <a:extLst>
              <a:ext uri="{FF2B5EF4-FFF2-40B4-BE49-F238E27FC236}">
                <a16:creationId xmlns:a16="http://schemas.microsoft.com/office/drawing/2014/main" xmlns="" id="{01B2AE9F-367B-471B-AEDF-90403906704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mean</a:t>
            </a:r>
          </a:p>
        </p:txBody>
      </p:sp>
      <p:grpSp>
        <p:nvGrpSpPr>
          <p:cNvPr id="2" name="그룹 1">
            <a:extLst>
              <a:ext uri="{FF2B5EF4-FFF2-40B4-BE49-F238E27FC236}">
                <a16:creationId xmlns:a16="http://schemas.microsoft.com/office/drawing/2014/main" xmlns="" id="{F3CF9968-8598-43AA-B709-4880C344CA31}"/>
              </a:ext>
            </a:extLst>
          </p:cNvPr>
          <p:cNvGrpSpPr/>
          <p:nvPr/>
        </p:nvGrpSpPr>
        <p:grpSpPr>
          <a:xfrm>
            <a:off x="1927076" y="1881250"/>
            <a:ext cx="6048672" cy="2051806"/>
            <a:chOff x="1927076" y="1773238"/>
            <a:chExt cx="6048672" cy="2051806"/>
          </a:xfrm>
        </p:grpSpPr>
        <p:sp>
          <p:nvSpPr>
            <p:cNvPr id="7" name="직사각형 6">
              <a:extLst>
                <a:ext uri="{FF2B5EF4-FFF2-40B4-BE49-F238E27FC236}">
                  <a16:creationId xmlns:a16="http://schemas.microsoft.com/office/drawing/2014/main" xmlns="" id="{9825B728-FB6C-4A95-8663-FED6273424F4}"/>
                </a:ext>
              </a:extLst>
            </p:cNvPr>
            <p:cNvSpPr/>
            <p:nvPr/>
          </p:nvSpPr>
          <p:spPr>
            <a:xfrm>
              <a:off x="1927076" y="1773238"/>
              <a:ext cx="6048672" cy="20518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4" name="TextBox 13">
              <a:extLst>
                <a:ext uri="{FF2B5EF4-FFF2-40B4-BE49-F238E27FC236}">
                  <a16:creationId xmlns:a16="http://schemas.microsoft.com/office/drawing/2014/main" xmlns="" id="{E391C903-658B-4172-B3B0-4DCDFAC81E12}"/>
                </a:ext>
              </a:extLst>
            </p:cNvPr>
            <p:cNvSpPr txBox="1"/>
            <p:nvPr/>
          </p:nvSpPr>
          <p:spPr>
            <a:xfrm>
              <a:off x="2168524" y="2029699"/>
              <a:ext cx="5565776" cy="1538883"/>
            </a:xfrm>
            <a:prstGeom prst="rect">
              <a:avLst/>
            </a:prstGeom>
            <a:noFill/>
          </p:spPr>
          <p:txBody>
            <a:bodyPr wrap="square" lIns="0" tIns="0" rIns="0" bIns="0" rtlCol="0">
              <a:spAutoFit/>
              <a:scene3d>
                <a:camera prst="orthographicFront"/>
                <a:lightRig rig="threePt" dir="t"/>
              </a:scene3d>
              <a:sp3d>
                <a:bevelT w="0" h="6350"/>
              </a:sp3d>
            </a:bodyPr>
            <a:lstStyle/>
            <a:p>
              <a:pPr algn="ctr"/>
              <a:r>
                <a:rPr lang="en-US" sz="20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99% confidence interval              ]</a:t>
              </a:r>
            </a:p>
            <a:p>
              <a:pPr algn="ctr"/>
              <a:endParaRPr lang="en-US" sz="20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lgn="ctr"/>
              <a:r>
                <a:rPr lang="en-US" sz="20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95% confidence interval       ]</a:t>
              </a:r>
            </a:p>
            <a:p>
              <a:pPr algn="ctr"/>
              <a:endParaRPr lang="en-US" sz="20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lgn="ctr"/>
              <a:r>
                <a:rPr lang="en-US" sz="20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   90% confidence interval   ]</a:t>
              </a:r>
            </a:p>
          </p:txBody>
        </p:sp>
      </p:grpSp>
    </p:spTree>
    <p:extLst>
      <p:ext uri="{BB962C8B-B14F-4D97-AF65-F5344CB8AC3E}">
        <p14:creationId xmlns:p14="http://schemas.microsoft.com/office/powerpoint/2010/main" val="32733288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3" name="직사각형 12">
            <a:extLst>
              <a:ext uri="{FF2B5EF4-FFF2-40B4-BE49-F238E27FC236}">
                <a16:creationId xmlns:a16="http://schemas.microsoft.com/office/drawing/2014/main" xmlns="" id="{BBE0C945-2113-49CD-804E-C7F28A087D85}"/>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remember that the bounds of the confidence interval was given by:</a:t>
            </a:r>
          </a:p>
        </p:txBody>
      </p:sp>
      <mc:AlternateContent xmlns:mc="http://schemas.openxmlformats.org/markup-compatibility/2006" xmlns:a14="http://schemas.microsoft.com/office/drawing/2010/main">
        <mc:Choice Requires="a14">
          <p:sp>
            <p:nvSpPr>
              <p:cNvPr id="14" name="내용 개체 틀 2">
                <a:extLst>
                  <a:ext uri="{FF2B5EF4-FFF2-40B4-BE49-F238E27FC236}">
                    <a16:creationId xmlns:a16="http://schemas.microsoft.com/office/drawing/2014/main" xmlns="" id="{956BACD1-FF4C-4AAB-A1D3-E28AFC32D476}"/>
                  </a:ext>
                </a:extLst>
              </p:cNvPr>
              <p:cNvSpPr txBox="1">
                <a:spLocks/>
              </p:cNvSpPr>
              <p:nvPr/>
            </p:nvSpPr>
            <p:spPr>
              <a:xfrm>
                <a:off x="3295228" y="2102887"/>
                <a:ext cx="3312368" cy="744459"/>
              </a:xfrm>
              <a:prstGeom prst="rect">
                <a:avLst/>
              </a:prstGeom>
              <a:solidFill>
                <a:srgbClr val="F2F2F2"/>
              </a:solidFill>
            </p:spPr>
            <p:txBody>
              <a:bodyPr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14:m>
                  <m:oMath xmlns:m="http://schemas.openxmlformats.org/officeDocument/2006/math">
                    <m:acc>
                      <m:accPr>
                        <m:chr m:val="̅"/>
                        <m:ctrlP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𝑧</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den>
                        </m:f>
                      </m:sub>
                    </m:s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oMath>
                </a14:m>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or</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a:t>
                </a:r>
                <a14:m>
                  <m:oMath xmlns:m="http://schemas.openxmlformats.org/officeDocument/2006/math">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𝑡</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den>
                        </m:f>
                      </m:sub>
                    </m:s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𝑠</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endParaRPr>
              </a:p>
            </p:txBody>
          </p:sp>
        </mc:Choice>
        <mc:Fallback xmlns="">
          <p:sp>
            <p:nvSpPr>
              <p:cNvPr id="14" name="내용 개체 틀 2">
                <a:extLst>
                  <a:ext uri="{FF2B5EF4-FFF2-40B4-BE49-F238E27FC236}">
                    <a16:creationId xmlns:a16="http://schemas.microsoft.com/office/drawing/2014/main" id="{956BACD1-FF4C-4AAB-A1D3-E28AFC32D476}"/>
                  </a:ext>
                </a:extLst>
              </p:cNvPr>
              <p:cNvSpPr txBox="1">
                <a:spLocks noRot="1" noChangeAspect="1" noMove="1" noResize="1" noEditPoints="1" noAdjustHandles="1" noChangeArrowheads="1" noChangeShapeType="1" noTextEdit="1"/>
              </p:cNvSpPr>
              <p:nvPr/>
            </p:nvSpPr>
            <p:spPr>
              <a:xfrm>
                <a:off x="3295228" y="2102887"/>
                <a:ext cx="3312368" cy="744459"/>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EDD0097F-1CB8-4C41-8A62-297FB0C922DC}"/>
              </a:ext>
            </a:extLst>
          </p:cNvPr>
          <p:cNvSpPr/>
          <p:nvPr/>
        </p:nvSpPr>
        <p:spPr>
          <a:xfrm>
            <a:off x="675071" y="2995106"/>
            <a:ext cx="8632825" cy="96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Smaller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or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𝑠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can narrow the confidence interval </a:t>
            </a:r>
            <a:r>
              <a:rPr lang="en-US" altLang="ko-KR" sz="13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a:t>
            </a:r>
            <a:r>
              <a:rPr lang="en-US" altLang="ko-KR" sz="14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you cannot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control it!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Larger sample size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can narrow the confidence interval </a:t>
            </a:r>
            <a:r>
              <a:rPr lang="en-US" altLang="ko-KR" sz="13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a:t>
            </a:r>
            <a:r>
              <a:rPr lang="en-US" altLang="ko-KR" sz="12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principle, </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you can</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control it!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𝑊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targeted half width of the confidence interval, apply the formula:</a:t>
            </a:r>
          </a:p>
        </p:txBody>
      </p:sp>
      <p:sp>
        <p:nvSpPr>
          <p:cNvPr id="16" name="직사각형 15">
            <a:extLst>
              <a:ext uri="{FF2B5EF4-FFF2-40B4-BE49-F238E27FC236}">
                <a16:creationId xmlns:a16="http://schemas.microsoft.com/office/drawing/2014/main" xmlns="" id="{46C1354C-10CE-4934-A674-D64691CF2D3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How to narrow the confidence interval of the mean while keeping the confidence level high?</a:t>
            </a:r>
          </a:p>
        </p:txBody>
      </p:sp>
      <mc:AlternateContent xmlns:mc="http://schemas.openxmlformats.org/markup-compatibility/2006" xmlns:a14="http://schemas.microsoft.com/office/drawing/2010/main">
        <mc:Choice Requires="a14">
          <p:sp>
            <p:nvSpPr>
              <p:cNvPr id="10" name="내용 개체 틀 2">
                <a:extLst>
                  <a:ext uri="{FF2B5EF4-FFF2-40B4-BE49-F238E27FC236}">
                    <a16:creationId xmlns:a16="http://schemas.microsoft.com/office/drawing/2014/main" xmlns="" id="{EC11A2B7-5BEB-4EC1-94E5-9C23E36B10F9}"/>
                  </a:ext>
                </a:extLst>
              </p:cNvPr>
              <p:cNvSpPr txBox="1">
                <a:spLocks/>
              </p:cNvSpPr>
              <p:nvPr/>
            </p:nvSpPr>
            <p:spPr>
              <a:xfrm>
                <a:off x="3295228" y="4041068"/>
                <a:ext cx="3312368" cy="744459"/>
              </a:xfrm>
              <a:prstGeom prst="rect">
                <a:avLst/>
              </a:prstGeom>
              <a:solidFill>
                <a:srgbClr val="F2F2F2"/>
              </a:solidFill>
            </p:spPr>
            <p:txBody>
              <a:bodyPr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𝑧</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den>
                        </m:f>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𝑊</m:t>
                    </m:r>
                  </m:oMath>
                </a14:m>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𝒏</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p>
                      <m:sSupPr>
                        <m:ctrlP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d>
                          <m:dPr>
                            <m:begChr m:val="["/>
                            <m:endChr m:val="]"/>
                            <m:ctrlP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f>
                              <m:fPr>
                                <m:ctrlP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b>
                                  <m:sSubPr>
                                    <m:ctrlP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𝒛</m:t>
                                    </m:r>
                                  </m:e>
                                  <m:sub>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𝟏</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600" b="1" i="1">
                                        <a:solidFill>
                                          <a:schemeClr val="tx1">
                                            <a:lumMod val="85000"/>
                                            <a:lumOff val="15000"/>
                                          </a:schemeClr>
                                        </a:solidFill>
                                        <a:latin typeface="Cambria Math" panose="02040503050406030204" pitchFamily="18" charset="0"/>
                                        <a:cs typeface="Times New Roman" panose="02020603050405020304" pitchFamily="18" charset="0"/>
                                      </a:rPr>
                                      <m:t>𝜶</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𝟐</m:t>
                                    </m:r>
                                  </m:sub>
                                </m:sSub>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𝝈</m:t>
                                </m:r>
                              </m:num>
                              <m:den>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𝑾</m:t>
                                </m:r>
                              </m:den>
                            </m:f>
                          </m:e>
                        </m:d>
                      </m:e>
                      <m:sup>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𝟐</m:t>
                        </m:r>
                      </m:sup>
                    </m:sSup>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endParaRPr>
              </a:p>
            </p:txBody>
          </p:sp>
        </mc:Choice>
        <mc:Fallback xmlns="">
          <p:sp>
            <p:nvSpPr>
              <p:cNvPr id="10" name="내용 개체 틀 2">
                <a:extLst>
                  <a:ext uri="{FF2B5EF4-FFF2-40B4-BE49-F238E27FC236}">
                    <a16:creationId xmlns:a16="http://schemas.microsoft.com/office/drawing/2014/main" id="{EC11A2B7-5BEB-4EC1-94E5-9C23E36B10F9}"/>
                  </a:ext>
                </a:extLst>
              </p:cNvPr>
              <p:cNvSpPr txBox="1">
                <a:spLocks noRot="1" noChangeAspect="1" noMove="1" noResize="1" noEditPoints="1" noAdjustHandles="1" noChangeArrowheads="1" noChangeShapeType="1" noTextEdit="1"/>
              </p:cNvSpPr>
              <p:nvPr/>
            </p:nvSpPr>
            <p:spPr>
              <a:xfrm>
                <a:off x="3295228" y="4041068"/>
                <a:ext cx="3312368" cy="744459"/>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846167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#0204</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'ex_0204.ipynb’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Tree>
    <p:extLst>
      <p:ext uri="{BB962C8B-B14F-4D97-AF65-F5344CB8AC3E}">
        <p14:creationId xmlns:p14="http://schemas.microsoft.com/office/powerpoint/2010/main" val="37295920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#0205</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'ex_0205.ipynb’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Tree>
    <p:extLst>
      <p:ext uri="{BB962C8B-B14F-4D97-AF65-F5344CB8AC3E}">
        <p14:creationId xmlns:p14="http://schemas.microsoft.com/office/powerpoint/2010/main" val="2531555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Interval Estimation of the Correlation </a:t>
            </a:r>
          </a:p>
        </p:txBody>
      </p:sp>
      <p:sp>
        <p:nvSpPr>
          <p:cNvPr id="14" name="직사각형 13">
            <a:extLst>
              <a:ext uri="{FF2B5EF4-FFF2-40B4-BE49-F238E27FC236}">
                <a16:creationId xmlns:a16="http://schemas.microsoft.com/office/drawing/2014/main" xmlns="" id="{7F50618B-67C1-47F3-B30A-A05684913EDD}"/>
              </a:ext>
            </a:extLst>
          </p:cNvPr>
          <p:cNvSpPr/>
          <p:nvPr/>
        </p:nvSpPr>
        <p:spPr>
          <a:xfrm>
            <a:off x="675071" y="221944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different kinds of correlation: Pearson, Spearman, Kendall, etc.</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Spearman and Kendall are the so-called “rank correlations.”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focus on the “usual type,” that is, Pearson correlation. </a:t>
            </a:r>
          </a:p>
        </p:txBody>
      </p:sp>
      <p:sp>
        <p:nvSpPr>
          <p:cNvPr id="10" name="직사각형 9">
            <a:extLst>
              <a:ext uri="{FF2B5EF4-FFF2-40B4-BE49-F238E27FC236}">
                <a16:creationId xmlns:a16="http://schemas.microsoft.com/office/drawing/2014/main" xmlns="" id="{0E486817-4061-4F86-B83B-D459C1E60504}"/>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correlation</a:t>
            </a:r>
          </a:p>
        </p:txBody>
      </p:sp>
    </p:spTree>
    <p:extLst>
      <p:ext uri="{BB962C8B-B14F-4D97-AF65-F5344CB8AC3E}">
        <p14:creationId xmlns:p14="http://schemas.microsoft.com/office/powerpoint/2010/main" val="11833843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BBE0C945-2113-49CD-804E-C7F28A087D85}"/>
                  </a:ext>
                </a:extLst>
              </p:cNvPr>
              <p:cNvSpPr/>
              <p:nvPr/>
            </p:nvSpPr>
            <p:spPr>
              <a:xfrm>
                <a:off x="675071" y="1700808"/>
                <a:ext cx="8632825" cy="2078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distribution of the sample correlation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𝑟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deviates significantly from the normal distribution.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is true even for large enough sample size, because the correlation is bound to be </a:t>
                </a:r>
                <a14:m>
                  <m:oMath xmlns:m="http://schemas.openxmlformats.org/officeDocument/2006/math">
                    <m:r>
                      <a:rPr lang="en-US" altLang="ko-KR" sz="1400" i="1" dirty="0"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[−1,+1]</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To overcome these “distortions,” it is necessary to do Fisher’s z-transformation.</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Transformed correlation: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𝑧</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𝑎𝑟𝑐𝑡𝑎𝑛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ℎ(</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𝑟</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Standard error after the transformation: </a:t>
                </a:r>
                <a14:m>
                  <m:oMath xmlns:m="http://schemas.openxmlformats.org/officeDocument/2006/math">
                    <m:sSub>
                      <m:sSubPr>
                        <m:ctrlP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sub>
                    </m:sSub>
                    <m: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ad>
                          <m:radPr>
                            <m:degHide m:val="on"/>
                            <m:ctrlP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e>
                        </m:rad>
                      </m:den>
                    </m:f>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 Inverse transformation: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𝑟</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𝑡𝑎𝑛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ℎ(</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𝑧</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13" name="직사각형 12">
                <a:extLst>
                  <a:ext uri="{FF2B5EF4-FFF2-40B4-BE49-F238E27FC236}">
                    <a16:creationId xmlns="" xmlns:a16="http://schemas.microsoft.com/office/drawing/2014/main" xmlns:a14="http://schemas.microsoft.com/office/drawing/2010/main" id="{BBE0C945-2113-49CD-804E-C7F28A087D85}"/>
                  </a:ext>
                </a:extLst>
              </p:cNvPr>
              <p:cNvSpPr>
                <a:spLocks noRot="1" noChangeAspect="1" noMove="1" noResize="1" noEditPoints="1" noAdjustHandles="1" noChangeArrowheads="1" noChangeShapeType="1" noTextEdit="1"/>
              </p:cNvSpPr>
              <p:nvPr/>
            </p:nvSpPr>
            <p:spPr>
              <a:xfrm>
                <a:off x="675071" y="1700808"/>
                <a:ext cx="8632825" cy="2078115"/>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C01DE81E-1FEF-4760-9CB6-36C5A4A98A8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correlation</a:t>
            </a:r>
          </a:p>
        </p:txBody>
      </p:sp>
    </p:spTree>
    <p:extLst>
      <p:ext uri="{BB962C8B-B14F-4D97-AF65-F5344CB8AC3E}">
        <p14:creationId xmlns:p14="http://schemas.microsoft.com/office/powerpoint/2010/main" val="21478024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3" name="직사각형 12">
            <a:extLst>
              <a:ext uri="{FF2B5EF4-FFF2-40B4-BE49-F238E27FC236}">
                <a16:creationId xmlns:a16="http://schemas.microsoft.com/office/drawing/2014/main" xmlns="" id="{BBE0C945-2113-49CD-804E-C7F28A087D85}"/>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Of arbitrary confidence level = (1−</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4" name="내용 개체 틀 2">
                <a:extLst>
                  <a:ext uri="{FF2B5EF4-FFF2-40B4-BE49-F238E27FC236}">
                    <a16:creationId xmlns:a16="http://schemas.microsoft.com/office/drawing/2014/main" xmlns="" id="{1B673CBA-EF35-4E8A-A903-3CF6EAC4DFCF}"/>
                  </a:ext>
                </a:extLst>
              </p:cNvPr>
              <p:cNvSpPr txBox="1">
                <a:spLocks/>
              </p:cNvSpPr>
              <p:nvPr/>
            </p:nvSpPr>
            <p:spPr>
              <a:xfrm>
                <a:off x="1999084" y="2063324"/>
                <a:ext cx="5904656" cy="1212740"/>
              </a:xfrm>
              <a:prstGeom prst="rect">
                <a:avLst/>
              </a:prstGeom>
              <a:solidFill>
                <a:srgbClr val="F2F2F2"/>
              </a:solidFill>
            </p:spPr>
            <p:txBody>
              <a:bodyPr anchor="ct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lnSpc>
                    <a:spcPct val="100000"/>
                  </a:lnSpc>
                  <a:buNone/>
                </a:pPr>
                <a:r>
                  <a:rPr lang="ko-KR" altLang="en-US" sz="1600" dirty="0">
                    <a:solidFill>
                      <a:srgbClr val="1429A0"/>
                    </a:solidFill>
                    <a:latin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𝑡𝑎𝑛</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h</m:t>
                    </m:r>
                    <m:d>
                      <m:dPr>
                        <m:ctrlP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𝑧</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2</m:t>
                                </m:r>
                              </m:den>
                            </m:f>
                          </m:sub>
                        </m:sSub>
                        <m:r>
                          <a:rPr lang="en-US" altLang="ko-KR" sz="1600" i="1">
                            <a:solidFill>
                              <a:srgbClr val="1429A0"/>
                            </a:solidFill>
                            <a:latin typeface="Cambria Math" panose="02040503050406030204" pitchFamily="18" charset="0"/>
                            <a:cs typeface="Times New Roman" panose="02020603050405020304" pitchFamily="18" charset="0"/>
                          </a:rPr>
                          <m:t>×</m:t>
                        </m:r>
                        <m:sSub>
                          <m:sSubPr>
                            <m:ctrlPr>
                              <a:rPr lang="en-US" altLang="ko-KR" sz="1600" i="1">
                                <a:solidFill>
                                  <a:srgbClr val="1429A0"/>
                                </a:solidFill>
                                <a:latin typeface="Cambria Math" panose="02040503050406030204" pitchFamily="18" charset="0"/>
                                <a:cs typeface="Times New Roman" panose="02020603050405020304" pitchFamily="18" charset="0"/>
                              </a:rPr>
                            </m:ctrlPr>
                          </m:sSubPr>
                          <m:e>
                            <m:r>
                              <a:rPr lang="en-US" altLang="ko-KR" sz="1600" i="1">
                                <a:solidFill>
                                  <a:srgbClr val="1429A0"/>
                                </a:solidFill>
                                <a:latin typeface="Cambria Math" panose="02040503050406030204" pitchFamily="18" charset="0"/>
                                <a:cs typeface="Times New Roman" panose="02020603050405020304" pitchFamily="18" charset="0"/>
                              </a:rPr>
                              <m:t>𝜎</m:t>
                            </m:r>
                          </m:e>
                          <m:sub>
                            <m:r>
                              <a:rPr lang="en-US" altLang="ko-KR" sz="1600" i="1">
                                <a:solidFill>
                                  <a:srgbClr val="1429A0"/>
                                </a:solidFill>
                                <a:latin typeface="Cambria Math" panose="02040503050406030204" pitchFamily="18" charset="0"/>
                                <a:cs typeface="Times New Roman" panose="02020603050405020304" pitchFamily="18" charset="0"/>
                              </a:rPr>
                              <m:t>𝑧</m:t>
                            </m:r>
                          </m:sub>
                        </m:sSub>
                      </m:e>
                    </m:d>
                  </m:oMath>
                </a14:m>
                <a:r>
                  <a:rPr lang="en-US" altLang="ko-KR" sz="16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𝑡𝑎𝑛</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h</m:t>
                    </m:r>
                    <m:d>
                      <m:d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FF0000"/>
                                </a:solidFill>
                                <a:latin typeface="Cambria Math" panose="02040503050406030204" pitchFamily="18" charset="0"/>
                                <a:cs typeface="Times New Roman" panose="02020603050405020304" pitchFamily="18" charset="0"/>
                              </a:rPr>
                            </m:ctrlPr>
                          </m:sSubPr>
                          <m:e>
                            <m:r>
                              <a:rPr lang="en-US" altLang="ko-KR" sz="1600" i="1">
                                <a:solidFill>
                                  <a:srgbClr val="FF0000"/>
                                </a:solidFill>
                                <a:latin typeface="Cambria Math" panose="02040503050406030204" pitchFamily="18" charset="0"/>
                                <a:cs typeface="Times New Roman" panose="02020603050405020304" pitchFamily="18" charset="0"/>
                              </a:rPr>
                              <m:t>𝜎</m:t>
                            </m:r>
                          </m:e>
                          <m:sub>
                            <m:r>
                              <a:rPr lang="en-US" altLang="ko-KR" sz="1600" i="1">
                                <a:solidFill>
                                  <a:srgbClr val="FF0000"/>
                                </a:solidFill>
                                <a:latin typeface="Cambria Math" panose="02040503050406030204" pitchFamily="18" charset="0"/>
                                <a:cs typeface="Times New Roman" panose="02020603050405020304" pitchFamily="18" charset="0"/>
                              </a:rPr>
                              <m:t>𝑧</m:t>
                            </m:r>
                          </m:sub>
                        </m:sSub>
                      </m:e>
                    </m:d>
                  </m:oMath>
                </a14:m>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endParaRPr>
              </a:p>
              <a:p>
                <a:pPr marL="0" indent="0" algn="ctr" latinLnBrk="0">
                  <a:lnSpc>
                    <a:spcPct val="100000"/>
                  </a:lnSpc>
                  <a:buNone/>
                </a:pPr>
                <a:r>
                  <a:rPr lang="en-US" altLang="ko-KR" sz="16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Confidence Interval                     </a:t>
                </a:r>
                <a:r>
                  <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4" name="내용 개체 틀 2">
                <a:extLst>
                  <a:ext uri="{FF2B5EF4-FFF2-40B4-BE49-F238E27FC236}">
                    <a16:creationId xmlns:a16="http://schemas.microsoft.com/office/drawing/2014/main" xmlns:a14="http://schemas.microsoft.com/office/drawing/2010/main" xmlns="" id="{1B673CBA-EF35-4E8A-A903-3CF6EAC4DFCF}"/>
                  </a:ext>
                </a:extLst>
              </p:cNvPr>
              <p:cNvSpPr txBox="1">
                <a:spLocks noRot="1" noChangeAspect="1" noMove="1" noResize="1" noEditPoints="1" noAdjustHandles="1" noChangeArrowheads="1" noChangeShapeType="1" noTextEdit="1"/>
              </p:cNvSpPr>
              <p:nvPr/>
            </p:nvSpPr>
            <p:spPr>
              <a:xfrm>
                <a:off x="1999084" y="2063324"/>
                <a:ext cx="5904656" cy="1212740"/>
              </a:xfrm>
              <a:prstGeom prst="rect">
                <a:avLst/>
              </a:prstGeom>
              <a:blipFill rotWithShape="0">
                <a:blip r:embed="rId3"/>
                <a:stretch>
                  <a:fillRect/>
                </a:stretch>
              </a:blipFill>
            </p:spPr>
            <p:txBody>
              <a:bodyPr/>
              <a:lstStyle/>
              <a:p>
                <a:r>
                  <a:rPr lang="ko-KR" altLang="en-US">
                    <a:noFill/>
                  </a:rPr>
                  <a:t> </a:t>
                </a:r>
              </a:p>
            </p:txBody>
          </p:sp>
        </mc:Fallback>
      </mc:AlternateContent>
      <p:grpSp>
        <p:nvGrpSpPr>
          <p:cNvPr id="15" name="그룹 14">
            <a:extLst>
              <a:ext uri="{FF2B5EF4-FFF2-40B4-BE49-F238E27FC236}">
                <a16:creationId xmlns:a16="http://schemas.microsoft.com/office/drawing/2014/main" xmlns="" id="{F78F348F-C751-4922-ABA2-8E3D1C4D552D}"/>
              </a:ext>
            </a:extLst>
          </p:cNvPr>
          <p:cNvGrpSpPr/>
          <p:nvPr/>
        </p:nvGrpSpPr>
        <p:grpSpPr>
          <a:xfrm>
            <a:off x="846956" y="3442244"/>
            <a:ext cx="6979589" cy="353925"/>
            <a:chOff x="903506" y="2425148"/>
            <a:chExt cx="6979589" cy="353925"/>
          </a:xfrm>
        </p:grpSpPr>
        <p:sp>
          <p:nvSpPr>
            <p:cNvPr id="16" name="사각형: 둥근 모서리 2">
              <a:extLst>
                <a:ext uri="{FF2B5EF4-FFF2-40B4-BE49-F238E27FC236}">
                  <a16:creationId xmlns:a16="http://schemas.microsoft.com/office/drawing/2014/main" xmlns="" id="{39BD03B6-7556-4AE8-997C-AA046A0D8A7F}"/>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B62E26BA-080F-4143-A282-FDAED257A6C2}"/>
                </a:ext>
              </a:extLst>
            </p:cNvPr>
            <p:cNvSpPr/>
            <p:nvPr/>
          </p:nvSpPr>
          <p:spPr>
            <a:xfrm>
              <a:off x="1279004" y="2425148"/>
              <a:ext cx="6604091" cy="353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95% confidence interval:</a:t>
              </a:r>
            </a:p>
          </p:txBody>
        </p:sp>
      </p:grpSp>
      <mc:AlternateContent xmlns:mc="http://schemas.openxmlformats.org/markup-compatibility/2006" xmlns:a14="http://schemas.microsoft.com/office/drawing/2010/main">
        <mc:Choice Requires="a14">
          <p:sp>
            <p:nvSpPr>
              <p:cNvPr id="18" name="내용 개체 틀 2">
                <a:extLst>
                  <a:ext uri="{FF2B5EF4-FFF2-40B4-BE49-F238E27FC236}">
                    <a16:creationId xmlns:a16="http://schemas.microsoft.com/office/drawing/2014/main" xmlns="" id="{A261A8CB-7F9E-4C95-97D4-596268130362}"/>
                  </a:ext>
                </a:extLst>
              </p:cNvPr>
              <p:cNvSpPr txBox="1">
                <a:spLocks/>
              </p:cNvSpPr>
              <p:nvPr/>
            </p:nvSpPr>
            <p:spPr>
              <a:xfrm>
                <a:off x="3059675" y="3383105"/>
                <a:ext cx="4671561" cy="459241"/>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r>
                  <a:rPr lang="en-US" altLang="ko-KR" sz="16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14:m>
                  <m:oMath xmlns:m="http://schemas.openxmlformats.org/officeDocument/2006/math">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𝑡𝑎𝑛</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h</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𝑧</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96</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 </m:t>
                    </m:r>
                    <m:sSub>
                      <m:sSubPr>
                        <m:ctrlPr>
                          <a:rPr lang="en-US" altLang="ko-KR" sz="1600" i="1">
                            <a:solidFill>
                              <a:srgbClr val="1429A0"/>
                            </a:solidFill>
                            <a:latin typeface="Cambria Math" panose="02040503050406030204" pitchFamily="18" charset="0"/>
                            <a:cs typeface="Times New Roman" panose="02020603050405020304" pitchFamily="18" charset="0"/>
                          </a:rPr>
                        </m:ctrlPr>
                      </m:sSubPr>
                      <m:e>
                        <m:r>
                          <a:rPr lang="en-US" altLang="ko-KR" sz="1600" i="1">
                            <a:solidFill>
                              <a:srgbClr val="1429A0"/>
                            </a:solidFill>
                            <a:latin typeface="Cambria Math" panose="02040503050406030204" pitchFamily="18" charset="0"/>
                            <a:cs typeface="Times New Roman" panose="02020603050405020304" pitchFamily="18" charset="0"/>
                          </a:rPr>
                          <m:t>𝜎</m:t>
                        </m:r>
                      </m:e>
                      <m:sub>
                        <m:r>
                          <a:rPr lang="en-US" altLang="ko-KR" sz="1600" i="1">
                            <a:solidFill>
                              <a:srgbClr val="1429A0"/>
                            </a:solidFill>
                            <a:latin typeface="Cambria Math" panose="02040503050406030204" pitchFamily="18" charset="0"/>
                            <a:cs typeface="Times New Roman" panose="02020603050405020304" pitchFamily="18" charset="0"/>
                          </a:rPr>
                          <m:t>𝑧</m:t>
                        </m:r>
                      </m:sub>
                    </m:sSub>
                    <m:r>
                      <a:rPr lang="en-US" altLang="ko-KR" sz="1600" i="1">
                        <a:solidFill>
                          <a:srgbClr val="1429A0"/>
                        </a:solidFill>
                        <a:latin typeface="Cambria Math" panose="02040503050406030204" pitchFamily="18" charset="0"/>
                        <a:cs typeface="Times New Roman" panose="02020603050405020304" pitchFamily="18" charset="0"/>
                      </a:rPr>
                      <m:t>)</m:t>
                    </m:r>
                  </m:oMath>
                </a14:m>
                <a:r>
                  <a:rPr lang="en-US" altLang="ko-KR" sz="1600" i="1"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600" i="1" dirty="0">
                    <a:solidFill>
                      <a:srgbClr val="0070C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𝑡𝑎𝑛</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h</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96</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 </m:t>
                    </m:r>
                    <m:sSub>
                      <m:sSubPr>
                        <m:ctrlPr>
                          <a:rPr lang="en-US" altLang="ko-KR" sz="1600" i="1">
                            <a:solidFill>
                              <a:srgbClr val="FF0000"/>
                            </a:solidFill>
                            <a:latin typeface="Cambria Math" panose="02040503050406030204" pitchFamily="18" charset="0"/>
                            <a:cs typeface="Times New Roman" panose="02020603050405020304" pitchFamily="18" charset="0"/>
                          </a:rPr>
                        </m:ctrlPr>
                      </m:sSubPr>
                      <m:e>
                        <m:r>
                          <a:rPr lang="en-US" altLang="ko-KR" sz="1600" i="1">
                            <a:solidFill>
                              <a:srgbClr val="FF0000"/>
                            </a:solidFill>
                            <a:latin typeface="Cambria Math" panose="02040503050406030204" pitchFamily="18" charset="0"/>
                            <a:cs typeface="Times New Roman" panose="02020603050405020304" pitchFamily="18" charset="0"/>
                          </a:rPr>
                          <m:t>𝜎</m:t>
                        </m:r>
                      </m:e>
                      <m:sub>
                        <m:r>
                          <a:rPr lang="en-US" altLang="ko-KR" sz="1600" i="1">
                            <a:solidFill>
                              <a:srgbClr val="FF0000"/>
                            </a:solidFill>
                            <a:latin typeface="Cambria Math" panose="02040503050406030204" pitchFamily="18" charset="0"/>
                            <a:cs typeface="Times New Roman" panose="02020603050405020304" pitchFamily="18" charset="0"/>
                          </a:rPr>
                          <m:t>𝑧</m:t>
                        </m:r>
                      </m:sub>
                    </m:sSub>
                    <m:r>
                      <a:rPr lang="en-US" altLang="ko-KR" sz="1600" i="1">
                        <a:solidFill>
                          <a:srgbClr val="FF0000"/>
                        </a:solidFill>
                        <a:latin typeface="Cambria Math" panose="02040503050406030204" pitchFamily="18" charset="0"/>
                        <a:cs typeface="Times New Roman" panose="02020603050405020304" pitchFamily="18" charset="0"/>
                      </a:rPr>
                      <m:t>)</m:t>
                    </m:r>
                  </m:oMath>
                </a14:m>
                <a:r>
                  <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p>
              <a:p>
                <a:pPr marL="0" indent="0" algn="just" latinLnBrk="0">
                  <a:lnSpc>
                    <a:spcPct val="150000"/>
                  </a:lnSpc>
                  <a:buNone/>
                </a:pPr>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endParaRPr>
              </a:p>
            </p:txBody>
          </p:sp>
        </mc:Choice>
        <mc:Fallback xmlns="">
          <p:sp>
            <p:nvSpPr>
              <p:cNvPr id="18" name="내용 개체 틀 2">
                <a:extLst>
                  <a:ext uri="{FF2B5EF4-FFF2-40B4-BE49-F238E27FC236}">
                    <a16:creationId xmlns:a16="http://schemas.microsoft.com/office/drawing/2014/main" xmlns:a14="http://schemas.microsoft.com/office/drawing/2010/main" xmlns="" id="{A261A8CB-7F9E-4C95-97D4-596268130362}"/>
                  </a:ext>
                </a:extLst>
              </p:cNvPr>
              <p:cNvSpPr txBox="1">
                <a:spLocks noRot="1" noChangeAspect="1" noMove="1" noResize="1" noEditPoints="1" noAdjustHandles="1" noChangeArrowheads="1" noChangeShapeType="1" noTextEdit="1"/>
              </p:cNvSpPr>
              <p:nvPr/>
            </p:nvSpPr>
            <p:spPr>
              <a:xfrm>
                <a:off x="3059675" y="3383105"/>
                <a:ext cx="4671561" cy="459241"/>
              </a:xfrm>
              <a:prstGeom prst="rect">
                <a:avLst/>
              </a:prstGeom>
              <a:blipFill rotWithShape="0">
                <a:blip r:embed="rId4"/>
                <a:stretch>
                  <a:fillRect/>
                </a:stretch>
              </a:blipFill>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xmlns="" id="{6AF6262C-AB6B-40D3-905B-775620A8C83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Confidence interval of the correlation</a:t>
            </a:r>
          </a:p>
        </p:txBody>
      </p:sp>
    </p:spTree>
    <p:extLst>
      <p:ext uri="{BB962C8B-B14F-4D97-AF65-F5344CB8AC3E}">
        <p14:creationId xmlns:p14="http://schemas.microsoft.com/office/powerpoint/2010/main" val="117410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Theorems of Probability</a:t>
            </a:r>
          </a:p>
        </p:txBody>
      </p:sp>
      <p:sp>
        <p:nvSpPr>
          <p:cNvPr id="20" name="직사각형 19">
            <a:extLst>
              <a:ext uri="{FF2B5EF4-FFF2-40B4-BE49-F238E27FC236}">
                <a16:creationId xmlns:a16="http://schemas.microsoft.com/office/drawing/2014/main" xmlns="" id="{EAA5CC6C-9BCF-4236-B71C-C398D44A041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For an arbitrary event </a:t>
            </a:r>
            <a:r>
              <a:rPr lang="ko-KR" altLang="en-US" sz="1400" dirty="0">
                <a:solidFill>
                  <a:schemeClr val="tx1"/>
                </a:solidFill>
                <a:latin typeface="SamsungOne 400" panose="020B0503030303020204" pitchFamily="34" charset="0"/>
                <a:ea typeface="SamsungOne 400" panose="020B0503030303020204" pitchFamily="34" charset="0"/>
              </a:rPr>
              <a:t>𝐴</a:t>
            </a:r>
            <a:r>
              <a:rPr lang="en-US" altLang="ko-KR" sz="1400" dirty="0">
                <a:solidFill>
                  <a:schemeClr val="tx1"/>
                </a:solidFill>
                <a:latin typeface="SamsungOne 400" panose="020B0503030303020204" pitchFamily="34" charset="0"/>
                <a:ea typeface="SamsungOne 400" panose="020B0503030303020204" pitchFamily="34" charset="0"/>
              </a:rPr>
              <a:t>, sample space </a:t>
            </a:r>
            <a:r>
              <a:rPr lang="ko-KR" altLang="en-US" sz="1400" dirty="0">
                <a:solidFill>
                  <a:schemeClr val="tx1"/>
                </a:solidFill>
                <a:latin typeface="SamsungOne 400" panose="020B0503030303020204" pitchFamily="34" charset="0"/>
                <a:ea typeface="SamsungOne 400" panose="020B0503030303020204" pitchFamily="34" charset="0"/>
              </a:rPr>
              <a:t>𝑆 </a:t>
            </a:r>
            <a:r>
              <a:rPr lang="en-US" altLang="ko-KR" sz="1400" dirty="0">
                <a:solidFill>
                  <a:schemeClr val="tx1"/>
                </a:solidFill>
                <a:latin typeface="SamsungOne 400" panose="020B0503030303020204" pitchFamily="34" charset="0"/>
                <a:ea typeface="SamsungOne 400" panose="020B0503030303020204" pitchFamily="34" charset="0"/>
              </a:rPr>
              <a:t>and empty event </a:t>
            </a:r>
            <a:r>
              <a:rPr lang="ko-KR" altLang="en-US" sz="1400" dirty="0">
                <a:solidFill>
                  <a:schemeClr val="tx1"/>
                </a:solidFill>
                <a:latin typeface="SamsungOne 400" panose="020B0503030303020204" pitchFamily="34" charset="0"/>
                <a:ea typeface="SamsungOne 400" panose="020B0503030303020204" pitchFamily="34" charset="0"/>
              </a:rPr>
              <a:t>𝜙</a:t>
            </a:r>
            <a:r>
              <a:rPr lang="en-US" altLang="ko-KR" sz="1400" dirty="0">
                <a:solidFill>
                  <a:schemeClr val="tx1"/>
                </a:solidFill>
                <a:latin typeface="SamsungOne 400" panose="020B0503030303020204" pitchFamily="34" charset="0"/>
                <a:ea typeface="SamsungOne 400" panose="020B0503030303020204" pitchFamily="34" charset="0"/>
              </a:rPr>
              <a:t>:</a:t>
            </a:r>
          </a:p>
        </p:txBody>
      </p:sp>
      <p:sp>
        <p:nvSpPr>
          <p:cNvPr id="21" name="직사각형 20">
            <a:extLst>
              <a:ext uri="{FF2B5EF4-FFF2-40B4-BE49-F238E27FC236}">
                <a16:creationId xmlns:a16="http://schemas.microsoft.com/office/drawing/2014/main" xmlns="" id="{E8A45BDE-5737-4304-A107-E440788363DC}"/>
              </a:ext>
            </a:extLst>
          </p:cNvPr>
          <p:cNvSpPr/>
          <p:nvPr/>
        </p:nvSpPr>
        <p:spPr>
          <a:xfrm>
            <a:off x="558800" y="4112494"/>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Given the elementary events </a:t>
            </a:r>
            <a:r>
              <a:rPr lang="ko-KR" altLang="en-US" sz="1400" dirty="0">
                <a:solidFill>
                  <a:schemeClr val="tx1"/>
                </a:solidFill>
                <a:latin typeface="SamsungOne 400" panose="020B0503030303020204" pitchFamily="34" charset="0"/>
                <a:ea typeface="SamsungOne 400" panose="020B0503030303020204" pitchFamily="34" charset="0"/>
              </a:rPr>
              <a:t>𝑒</a:t>
            </a:r>
            <a:r>
              <a:rPr lang="en-US" altLang="ko-KR" sz="1400" dirty="0">
                <a:solidFill>
                  <a:schemeClr val="tx1"/>
                </a:solidFill>
                <a:latin typeface="SamsungOne 400" panose="020B0503030303020204" pitchFamily="34" charset="0"/>
                <a:ea typeface="SamsungOne 400" panose="020B0503030303020204" pitchFamily="34" charset="0"/>
              </a:rPr>
              <a:t>_</a:t>
            </a:r>
            <a:r>
              <a:rPr lang="ko-KR" altLang="en-US" sz="1400" dirty="0">
                <a:solidFill>
                  <a:schemeClr val="tx1"/>
                </a:solidFill>
                <a:latin typeface="SamsungOne 400" panose="020B0503030303020204" pitchFamily="34" charset="0"/>
                <a:ea typeface="SamsungOne 400" panose="020B0503030303020204" pitchFamily="34" charset="0"/>
              </a:rPr>
              <a:t>𝑖  </a:t>
            </a:r>
            <a:r>
              <a:rPr lang="en-US" altLang="ko-KR" sz="1400" dirty="0">
                <a:solidFill>
                  <a:schemeClr val="tx1"/>
                </a:solidFill>
                <a:latin typeface="SamsungOne 400" panose="020B0503030303020204" pitchFamily="34" charset="0"/>
                <a:ea typeface="SamsungOne 400" panose="020B0503030303020204" pitchFamily="34" charset="0"/>
              </a:rPr>
              <a:t>and the corresponding probabilities </a:t>
            </a:r>
            <a:r>
              <a:rPr lang="ko-KR" altLang="en-US" sz="1400" dirty="0">
                <a:solidFill>
                  <a:schemeClr val="tx1"/>
                </a:solidFill>
                <a:latin typeface="SamsungOne 400" panose="020B0503030303020204" pitchFamily="34" charset="0"/>
                <a:ea typeface="SamsungOne 400" panose="020B0503030303020204" pitchFamily="34" charset="0"/>
              </a:rPr>
              <a:t>𝑝</a:t>
            </a:r>
            <a:r>
              <a:rPr lang="en-US" altLang="ko-KR" sz="1400" dirty="0">
                <a:solidFill>
                  <a:schemeClr val="tx1"/>
                </a:solidFill>
                <a:latin typeface="SamsungOne 400" panose="020B0503030303020204" pitchFamily="34" charset="0"/>
                <a:ea typeface="SamsungOne 400" panose="020B0503030303020204" pitchFamily="34" charset="0"/>
              </a:rPr>
              <a:t>_</a:t>
            </a:r>
            <a:r>
              <a:rPr lang="ko-KR" altLang="en-US" sz="1400" dirty="0">
                <a:solidFill>
                  <a:schemeClr val="tx1"/>
                </a:solidFill>
                <a:latin typeface="SamsungOne 400" panose="020B0503030303020204" pitchFamily="34" charset="0"/>
                <a:ea typeface="SamsungOne 400" panose="020B0503030303020204" pitchFamily="34" charset="0"/>
              </a:rPr>
              <a:t>𝑖</a:t>
            </a:r>
            <a:r>
              <a:rPr lang="en-US" altLang="ko-KR" sz="1400" dirty="0">
                <a:solidFill>
                  <a:schemeClr val="tx1"/>
                </a:solidFill>
                <a:latin typeface="SamsungOne 400" panose="020B0503030303020204" pitchFamily="34" charset="0"/>
                <a:ea typeface="SamsungOne 400" panose="020B0503030303020204" pitchFamily="34" charset="0"/>
              </a:rPr>
              <a:t>, the “normalization” holds:</a:t>
            </a:r>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89A0BAFB-1B6B-4F86-8568-4FC02A4F2522}"/>
                  </a:ext>
                </a:extLst>
              </p:cNvPr>
              <p:cNvSpPr/>
              <p:nvPr/>
            </p:nvSpPr>
            <p:spPr>
              <a:xfrm>
                <a:off x="4184362" y="2232331"/>
                <a:ext cx="1534102" cy="1569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just">
                  <a:lnSpc>
                    <a:spcPct val="200000"/>
                  </a:lnSpc>
                </a:pPr>
                <a14:m>
                  <m:oMathPara xmlns:m="http://schemas.openxmlformats.org/officeDocument/2006/math">
                    <m:oMathParaPr>
                      <m:jc m:val="centerGroup"/>
                    </m:oMathParaPr>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0</m:t>
                      </m:r>
                      <m:r>
                        <a:rPr lang="en-US" altLang="ko-KR" sz="1600">
                          <a:solidFill>
                            <a:srgbClr val="FF0000"/>
                          </a:solidFill>
                          <a:latin typeface="Cambria Math" panose="02040503050406030204" pitchFamily="18" charset="0"/>
                          <a:ea typeface="SamsungOne 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𝐴</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a:p>
                <a:pPr lvl="0" algn="just">
                  <a:lnSpc>
                    <a:spcPct val="200000"/>
                  </a:lnSpc>
                </a:pPr>
                <a14:m>
                  <m:oMathPara xmlns:m="http://schemas.openxmlformats.org/officeDocument/2006/math">
                    <m:oMathParaPr>
                      <m:jc m:val="centerGroup"/>
                    </m:oMathParaPr>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𝑃</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𝑆</m:t>
                          </m:r>
                        </m:e>
                      </m:d>
                      <m:r>
                        <a:rPr lang="en-US" altLang="ko-KR" sz="1600">
                          <a:solidFill>
                            <a:srgbClr val="FF0000"/>
                          </a:solidFill>
                          <a:latin typeface="Cambria Math" panose="02040503050406030204" pitchFamily="18" charset="0"/>
                          <a:ea typeface="SamsungOne 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a:p>
                <a:pPr lvl="0" algn="just">
                  <a:lnSpc>
                    <a:spcPct val="200000"/>
                  </a:lnSpc>
                </a:pPr>
                <a14:m>
                  <m:oMathPara xmlns:m="http://schemas.openxmlformats.org/officeDocument/2006/math">
                    <m:oMathParaPr>
                      <m:jc m:val="centerGroup"/>
                    </m:oMathParaPr>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𝑃</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dPr>
                        <m:e>
                          <m:r>
                            <a:rPr lang="ko-KR" altLang="en-US" sz="1600">
                              <a:solidFill>
                                <a:schemeClr val="tx1">
                                  <a:lumMod val="85000"/>
                                  <a:lumOff val="15000"/>
                                </a:schemeClr>
                              </a:solidFill>
                              <a:latin typeface="Cambria Math" panose="02040503050406030204" pitchFamily="18" charset="0"/>
                              <a:ea typeface="SamsungOne 400" panose="020B0503030303020204" pitchFamily="34" charset="0"/>
                            </a:rPr>
                            <m:t>𝜙</m:t>
                          </m:r>
                        </m:e>
                      </m:d>
                      <m:r>
                        <a:rPr lang="en-US" altLang="ko-KR" sz="1600">
                          <a:solidFill>
                            <a:srgbClr val="FF0000"/>
                          </a:solidFill>
                          <a:latin typeface="Cambria Math" panose="02040503050406030204" pitchFamily="18" charset="0"/>
                          <a:ea typeface="SamsungOne 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0</m:t>
                      </m:r>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89A0BAFB-1B6B-4F86-8568-4FC02A4F2522}"/>
                  </a:ext>
                </a:extLst>
              </p:cNvPr>
              <p:cNvSpPr>
                <a:spLocks noRot="1" noChangeAspect="1" noMove="1" noResize="1" noEditPoints="1" noAdjustHandles="1" noChangeArrowheads="1" noChangeShapeType="1" noTextEdit="1"/>
              </p:cNvSpPr>
              <p:nvPr/>
            </p:nvSpPr>
            <p:spPr>
              <a:xfrm>
                <a:off x="4184362" y="2232331"/>
                <a:ext cx="1534102" cy="1569660"/>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ACD6836-3ABE-43BD-A9F9-3BE8185F0D25}"/>
                  </a:ext>
                </a:extLst>
              </p:cNvPr>
              <p:cNvSpPr/>
              <p:nvPr/>
            </p:nvSpPr>
            <p:spPr>
              <a:xfrm>
                <a:off x="3825290" y="4536413"/>
                <a:ext cx="2252247" cy="5847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just">
                  <a:lnSpc>
                    <a:spcPct val="200000"/>
                  </a:lnSpc>
                </a:pPr>
                <a14:m>
                  <m:oMathPara xmlns:m="http://schemas.openxmlformats.org/officeDocument/2006/math">
                    <m:oMathParaPr>
                      <m:jc m:val="centerGroup"/>
                    </m:oMathParaPr>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𝑝</m:t>
                          </m:r>
                        </m:e>
                        <m: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sub>
                      </m:s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𝑝</m:t>
                          </m:r>
                        </m:e>
                        <m: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sub>
                      </m:s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𝑝</m:t>
                          </m:r>
                        </m:e>
                        <m: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𝑁</m:t>
                          </m:r>
                        </m:sub>
                      </m:sSub>
                      <m:r>
                        <a:rPr lang="en-US" altLang="ko-KR" sz="1600">
                          <a:solidFill>
                            <a:srgbClr val="FF0000"/>
                          </a:solidFill>
                          <a:latin typeface="Cambria Math" panose="02040503050406030204" pitchFamily="18" charset="0"/>
                          <a:ea typeface="SamsungOne 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8ACD6836-3ABE-43BD-A9F9-3BE8185F0D25}"/>
                  </a:ext>
                </a:extLst>
              </p:cNvPr>
              <p:cNvSpPr>
                <a:spLocks noRot="1" noChangeAspect="1" noMove="1" noResize="1" noEditPoints="1" noAdjustHandles="1" noChangeArrowheads="1" noChangeShapeType="1" noTextEdit="1"/>
              </p:cNvSpPr>
              <p:nvPr/>
            </p:nvSpPr>
            <p:spPr>
              <a:xfrm>
                <a:off x="3825290" y="4536413"/>
                <a:ext cx="2252247" cy="584775"/>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99421342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#0206</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'ex_0206.ipynb’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Estimation Theory</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Tree>
    <p:extLst>
      <p:ext uri="{BB962C8B-B14F-4D97-AF65-F5344CB8AC3E}">
        <p14:creationId xmlns:p14="http://schemas.microsoft.com/office/powerpoint/2010/main" val="22284334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Statistical Hypothesis Testing</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1" name="직사각형 10">
            <a:extLst>
              <a:ext uri="{FF2B5EF4-FFF2-40B4-BE49-F238E27FC236}">
                <a16:creationId xmlns:a16="http://schemas.microsoft.com/office/drawing/2014/main" xmlns="" id="{07CBE376-934F-4F02-851D-3B0DB538BEA9}"/>
              </a:ext>
            </a:extLst>
          </p:cNvPr>
          <p:cNvSpPr/>
          <p:nvPr/>
        </p:nvSpPr>
        <p:spPr>
          <a:xfrm>
            <a:off x="1054111" y="3929021"/>
            <a:ext cx="4761397" cy="74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3"/>
              </a:buBlip>
              <a:tabLst/>
              <a:defRPr/>
            </a:pPr>
            <a:r>
              <a:rPr kumimoji="1" lang="en-US" altLang="ko-KR" sz="20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4.1. Principles of Hypothesis Testing</a:t>
            </a:r>
          </a:p>
          <a:p>
            <a:pPr marL="176213" marR="0" lvl="0" indent="-176213" fontAlgn="base">
              <a:lnSpc>
                <a:spcPct val="100000"/>
              </a:lnSpc>
              <a:spcBef>
                <a:spcPct val="0"/>
              </a:spcBef>
              <a:spcAft>
                <a:spcPts val="1000"/>
              </a:spcAft>
              <a:buClrTx/>
              <a:buSzPct val="120000"/>
              <a:buBlip>
                <a:blip r:embed="rId4"/>
              </a:buBlip>
              <a:tabLst/>
              <a:defRPr/>
            </a:pPr>
            <a:r>
              <a:rPr lang="en-US" altLang="ko-KR" sz="2000" dirty="0">
                <a:solidFill>
                  <a:srgbClr val="A6A6A6"/>
                </a:solidFill>
                <a:latin typeface="SamsungOne 400" panose="020B0503030303020204" pitchFamily="34" charset="0"/>
                <a:ea typeface="SamsungOne 400" panose="020B0503030303020204" pitchFamily="34" charset="0"/>
              </a:rPr>
              <a:t>4.2. Hypothesis Testing in Action</a:t>
            </a:r>
          </a:p>
        </p:txBody>
      </p:sp>
    </p:spTree>
    <p:extLst>
      <p:ext uri="{BB962C8B-B14F-4D97-AF65-F5344CB8AC3E}">
        <p14:creationId xmlns:p14="http://schemas.microsoft.com/office/powerpoint/2010/main" val="41191034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Principles of Hypothesis Testing</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Hypothesis Testing </a:t>
            </a:r>
          </a:p>
        </p:txBody>
      </p:sp>
      <p:sp>
        <p:nvSpPr>
          <p:cNvPr id="40" name="직사각형 39">
            <a:extLst>
              <a:ext uri="{FF2B5EF4-FFF2-40B4-BE49-F238E27FC236}">
                <a16:creationId xmlns:a16="http://schemas.microsoft.com/office/drawing/2014/main" xmlns="" id="{3A76204B-18F3-4CF1-ACE4-AFDF6C8ED0B9}"/>
              </a:ext>
            </a:extLst>
          </p:cNvPr>
          <p:cNvSpPr/>
          <p:nvPr/>
        </p:nvSpPr>
        <p:spPr>
          <a:xfrm>
            <a:off x="675071" y="22194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tests a hypothesis about the population parameters using the sample statistics.</a:t>
            </a:r>
          </a:p>
        </p:txBody>
      </p:sp>
      <p:grpSp>
        <p:nvGrpSpPr>
          <p:cNvPr id="2" name="그룹 1">
            <a:extLst>
              <a:ext uri="{FF2B5EF4-FFF2-40B4-BE49-F238E27FC236}">
                <a16:creationId xmlns:a16="http://schemas.microsoft.com/office/drawing/2014/main" xmlns="" id="{DCF4CCDD-A337-4BC0-B24D-D1F3E451E66A}"/>
              </a:ext>
            </a:extLst>
          </p:cNvPr>
          <p:cNvGrpSpPr/>
          <p:nvPr/>
        </p:nvGrpSpPr>
        <p:grpSpPr>
          <a:xfrm>
            <a:off x="846956" y="2597067"/>
            <a:ext cx="6979589" cy="722196"/>
            <a:chOff x="883511" y="2597067"/>
            <a:chExt cx="6979589" cy="722196"/>
          </a:xfrm>
        </p:grpSpPr>
        <p:grpSp>
          <p:nvGrpSpPr>
            <p:cNvPr id="17" name="그룹 16">
              <a:extLst>
                <a:ext uri="{FF2B5EF4-FFF2-40B4-BE49-F238E27FC236}">
                  <a16:creationId xmlns:a16="http://schemas.microsoft.com/office/drawing/2014/main" xmlns="" id="{739B904F-4CA3-4897-B359-7E3B8B1499D6}"/>
                </a:ext>
              </a:extLst>
            </p:cNvPr>
            <p:cNvGrpSpPr/>
            <p:nvPr/>
          </p:nvGrpSpPr>
          <p:grpSpPr>
            <a:xfrm>
              <a:off x="883511" y="2597067"/>
              <a:ext cx="6979589" cy="345461"/>
              <a:chOff x="903506" y="2429380"/>
              <a:chExt cx="6979589" cy="345461"/>
            </a:xfrm>
          </p:grpSpPr>
          <p:sp>
            <p:nvSpPr>
              <p:cNvPr id="18" name="사각형: 둥근 모서리 2">
                <a:extLst>
                  <a:ext uri="{FF2B5EF4-FFF2-40B4-BE49-F238E27FC236}">
                    <a16:creationId xmlns:a16="http://schemas.microsoft.com/office/drawing/2014/main" xmlns="" id="{803FFAE5-9E6F-4D2F-9003-2563B541C07C}"/>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D9923186-3A5C-42A2-ADC4-3E1CD455C76F}"/>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average sleep time of adults in USA is 7 hours.” </a:t>
                </a:r>
                <a:r>
                  <a:rPr lang="en-US" altLang="ko-KR" sz="1300" dirty="0">
                    <a:solidFill>
                      <a:schemeClr val="tx1">
                        <a:lumMod val="85000"/>
                        <a:lumOff val="15000"/>
                      </a:schemeClr>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a:t>
                </a:r>
                <a:r>
                  <a:rPr lang="en-US" altLang="ko-KR" sz="13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True or False?</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p:txBody>
          </p:sp>
        </p:grpSp>
        <p:grpSp>
          <p:nvGrpSpPr>
            <p:cNvPr id="20" name="그룹 19">
              <a:extLst>
                <a:ext uri="{FF2B5EF4-FFF2-40B4-BE49-F238E27FC236}">
                  <a16:creationId xmlns:a16="http://schemas.microsoft.com/office/drawing/2014/main" xmlns="" id="{E0F6D8A0-2BA0-47DD-81C6-D7F8B6484349}"/>
                </a:ext>
              </a:extLst>
            </p:cNvPr>
            <p:cNvGrpSpPr/>
            <p:nvPr/>
          </p:nvGrpSpPr>
          <p:grpSpPr>
            <a:xfrm>
              <a:off x="883511" y="2973802"/>
              <a:ext cx="6979589" cy="345461"/>
              <a:chOff x="903506" y="2429380"/>
              <a:chExt cx="6979589" cy="345461"/>
            </a:xfrm>
          </p:grpSpPr>
          <p:sp>
            <p:nvSpPr>
              <p:cNvPr id="21" name="사각형: 둥근 모서리 2">
                <a:extLst>
                  <a:ext uri="{FF2B5EF4-FFF2-40B4-BE49-F238E27FC236}">
                    <a16:creationId xmlns:a16="http://schemas.microsoft.com/office/drawing/2014/main" xmlns="" id="{05340F4C-7395-4425-BE3B-90847AA16E1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38D616CB-47CA-4D66-BF81-17C82AFF1701}"/>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average wage in the zip code area 91885 is 85,000 USD.” </a:t>
                </a:r>
                <a:r>
                  <a:rPr lang="en-US" altLang="ko-KR" sz="1300" dirty="0">
                    <a:solidFill>
                      <a:schemeClr val="tx1">
                        <a:lumMod val="85000"/>
                        <a:lumOff val="15000"/>
                      </a:schemeClr>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True or False?</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p:txBody>
          </p:sp>
        </p:grpSp>
      </p:grpSp>
      <p:sp>
        <p:nvSpPr>
          <p:cNvPr id="16" name="직사각형 15">
            <a:extLst>
              <a:ext uri="{FF2B5EF4-FFF2-40B4-BE49-F238E27FC236}">
                <a16:creationId xmlns:a16="http://schemas.microsoft.com/office/drawing/2014/main" xmlns="" id="{9E1FD293-3081-4335-905A-1BD3EB2C5B3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Principles of the hypothesis testing in statistics</a:t>
            </a:r>
          </a:p>
        </p:txBody>
      </p:sp>
    </p:spTree>
    <p:extLst>
      <p:ext uri="{BB962C8B-B14F-4D97-AF65-F5344CB8AC3E}">
        <p14:creationId xmlns:p14="http://schemas.microsoft.com/office/powerpoint/2010/main" val="712106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Principles of Hypothesis Testing</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p:cNvGrpSpPr/>
          <p:nvPr/>
        </p:nvGrpSpPr>
        <p:grpSpPr>
          <a:xfrm>
            <a:off x="558924" y="1845276"/>
            <a:ext cx="8781522" cy="3731740"/>
            <a:chOff x="558924" y="1845276"/>
            <a:chExt cx="8781522" cy="3731740"/>
          </a:xfrm>
        </p:grpSpPr>
        <p:sp>
          <p:nvSpPr>
            <p:cNvPr id="42" name="모서리가 둥근 직사각형 4">
              <a:extLst>
                <a:ext uri="{FF2B5EF4-FFF2-40B4-BE49-F238E27FC236}">
                  <a16:creationId xmlns:a16="http://schemas.microsoft.com/office/drawing/2014/main" xmlns="" id="{3D43DE29-74E5-444F-B7A7-1A292F981CF6}"/>
                </a:ext>
              </a:extLst>
            </p:cNvPr>
            <p:cNvSpPr/>
            <p:nvPr/>
          </p:nvSpPr>
          <p:spPr>
            <a:xfrm>
              <a:off x="558924" y="1845276"/>
              <a:ext cx="8781522" cy="37317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7" name="그룹 6">
              <a:extLst>
                <a:ext uri="{FF2B5EF4-FFF2-40B4-BE49-F238E27FC236}">
                  <a16:creationId xmlns:a16="http://schemas.microsoft.com/office/drawing/2014/main" xmlns="" id="{01D67627-808B-4FB3-9F0D-255A16FF5FB0}"/>
                </a:ext>
              </a:extLst>
            </p:cNvPr>
            <p:cNvGrpSpPr/>
            <p:nvPr/>
          </p:nvGrpSpPr>
          <p:grpSpPr>
            <a:xfrm>
              <a:off x="1531032" y="2060848"/>
              <a:ext cx="7061497" cy="3256477"/>
              <a:chOff x="1024948" y="1845330"/>
              <a:chExt cx="7683341" cy="3543246"/>
            </a:xfrm>
          </p:grpSpPr>
          <p:sp>
            <p:nvSpPr>
              <p:cNvPr id="32" name="TextBox 31">
                <a:extLst>
                  <a:ext uri="{FF2B5EF4-FFF2-40B4-BE49-F238E27FC236}">
                    <a16:creationId xmlns:a16="http://schemas.microsoft.com/office/drawing/2014/main" xmlns="" id="{A4EB9865-6B8D-476D-BBDF-093F572A7266}"/>
                  </a:ext>
                </a:extLst>
              </p:cNvPr>
              <p:cNvSpPr txBox="1"/>
              <p:nvPr/>
            </p:nvSpPr>
            <p:spPr>
              <a:xfrm>
                <a:off x="1176377" y="1845330"/>
                <a:ext cx="1808329" cy="33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lvl="0"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600" dirty="0">
                    <a:latin typeface="SamsungOne 700" panose="020B0803030303020204" pitchFamily="34" charset="0"/>
                    <a:ea typeface="SamsungOne 700" panose="020B0803030303020204" pitchFamily="34" charset="0"/>
                  </a:rPr>
                  <a:t>Judge</a:t>
                </a:r>
              </a:p>
            </p:txBody>
          </p:sp>
          <p:sp>
            <p:nvSpPr>
              <p:cNvPr id="34" name="타원 7">
                <a:extLst>
                  <a:ext uri="{FF2B5EF4-FFF2-40B4-BE49-F238E27FC236}">
                    <a16:creationId xmlns:a16="http://schemas.microsoft.com/office/drawing/2014/main" xmlns="" id="{C713D9BE-6857-47FD-A917-1E05BAF950AC}"/>
                  </a:ext>
                </a:extLst>
              </p:cNvPr>
              <p:cNvSpPr>
                <a:spLocks noChangeAspect="1"/>
              </p:cNvSpPr>
              <p:nvPr/>
            </p:nvSpPr>
            <p:spPr>
              <a:xfrm>
                <a:off x="3817206" y="3758738"/>
                <a:ext cx="1950261" cy="1483363"/>
              </a:xfrm>
              <a:custGeom>
                <a:avLst/>
                <a:gdLst/>
                <a:ahLst/>
                <a:cxnLst/>
                <a:rect l="l" t="t" r="r" b="b"/>
                <a:pathLst>
                  <a:path w="2545905" h="1874219">
                    <a:moveTo>
                      <a:pt x="1272368" y="0"/>
                    </a:moveTo>
                    <a:cubicBezTo>
                      <a:pt x="1272513" y="722"/>
                      <a:pt x="1272660" y="1444"/>
                      <a:pt x="1272953" y="2135"/>
                    </a:cubicBezTo>
                    <a:cubicBezTo>
                      <a:pt x="1273245" y="1444"/>
                      <a:pt x="1273392" y="722"/>
                      <a:pt x="1273537" y="0"/>
                    </a:cubicBezTo>
                    <a:lnTo>
                      <a:pt x="1273537" y="4269"/>
                    </a:lnTo>
                    <a:cubicBezTo>
                      <a:pt x="1305529" y="156737"/>
                      <a:pt x="1416365" y="268479"/>
                      <a:pt x="1547945" y="268479"/>
                    </a:cubicBezTo>
                    <a:cubicBezTo>
                      <a:pt x="1658477" y="268479"/>
                      <a:pt x="1754371" y="189627"/>
                      <a:pt x="1800783" y="73674"/>
                    </a:cubicBezTo>
                    <a:cubicBezTo>
                      <a:pt x="1802032" y="74057"/>
                      <a:pt x="1803279" y="74441"/>
                      <a:pt x="1804463" y="75030"/>
                    </a:cubicBezTo>
                    <a:cubicBezTo>
                      <a:pt x="1786622" y="219273"/>
                      <a:pt x="1844259" y="350167"/>
                      <a:pt x="1955358" y="393786"/>
                    </a:cubicBezTo>
                    <a:cubicBezTo>
                      <a:pt x="2052011" y="431733"/>
                      <a:pt x="2163951" y="393740"/>
                      <a:pt x="2246838" y="304925"/>
                    </a:cubicBezTo>
                    <a:cubicBezTo>
                      <a:pt x="2160230" y="429304"/>
                      <a:pt x="2151818" y="578746"/>
                      <a:pt x="2235338" y="669378"/>
                    </a:cubicBezTo>
                    <a:cubicBezTo>
                      <a:pt x="2307438" y="747619"/>
                      <a:pt x="2428807" y="761149"/>
                      <a:pt x="2544916" y="713975"/>
                    </a:cubicBezTo>
                    <a:cubicBezTo>
                      <a:pt x="2545353" y="715373"/>
                      <a:pt x="2545786" y="716772"/>
                      <a:pt x="2545905" y="718266"/>
                    </a:cubicBezTo>
                    <a:cubicBezTo>
                      <a:pt x="2453944" y="768176"/>
                      <a:pt x="2393733" y="848714"/>
                      <a:pt x="2393057" y="937110"/>
                    </a:cubicBezTo>
                    <a:cubicBezTo>
                      <a:pt x="2393733" y="1025505"/>
                      <a:pt x="2453944" y="1106043"/>
                      <a:pt x="2545905" y="1155953"/>
                    </a:cubicBezTo>
                    <a:cubicBezTo>
                      <a:pt x="2545786" y="1157447"/>
                      <a:pt x="2545353" y="1158846"/>
                      <a:pt x="2544916" y="1160244"/>
                    </a:cubicBezTo>
                    <a:cubicBezTo>
                      <a:pt x="2428807" y="1113070"/>
                      <a:pt x="2307438" y="1126600"/>
                      <a:pt x="2235338" y="1204841"/>
                    </a:cubicBezTo>
                    <a:cubicBezTo>
                      <a:pt x="2151818" y="1295473"/>
                      <a:pt x="2160230" y="1444915"/>
                      <a:pt x="2246838" y="1569294"/>
                    </a:cubicBezTo>
                    <a:cubicBezTo>
                      <a:pt x="2163951" y="1480479"/>
                      <a:pt x="2052011" y="1442486"/>
                      <a:pt x="1955358" y="1480433"/>
                    </a:cubicBezTo>
                    <a:cubicBezTo>
                      <a:pt x="1844259" y="1524052"/>
                      <a:pt x="1786622" y="1654946"/>
                      <a:pt x="1804463" y="1799189"/>
                    </a:cubicBezTo>
                    <a:cubicBezTo>
                      <a:pt x="1803279" y="1799778"/>
                      <a:pt x="1802032" y="1800162"/>
                      <a:pt x="1800783" y="1800545"/>
                    </a:cubicBezTo>
                    <a:cubicBezTo>
                      <a:pt x="1754371" y="1684592"/>
                      <a:pt x="1658477" y="1605740"/>
                      <a:pt x="1547945" y="1605740"/>
                    </a:cubicBezTo>
                    <a:cubicBezTo>
                      <a:pt x="1416365" y="1605740"/>
                      <a:pt x="1305529" y="1717482"/>
                      <a:pt x="1273537" y="1869950"/>
                    </a:cubicBezTo>
                    <a:lnTo>
                      <a:pt x="1273537" y="1874219"/>
                    </a:lnTo>
                    <a:lnTo>
                      <a:pt x="1272953" y="1872085"/>
                    </a:lnTo>
                    <a:cubicBezTo>
                      <a:pt x="1272660" y="1872775"/>
                      <a:pt x="1272513" y="1873497"/>
                      <a:pt x="1272368" y="1874219"/>
                    </a:cubicBezTo>
                    <a:lnTo>
                      <a:pt x="1272368" y="1869950"/>
                    </a:lnTo>
                    <a:cubicBezTo>
                      <a:pt x="1240376" y="1717482"/>
                      <a:pt x="1129540" y="1605740"/>
                      <a:pt x="997960" y="1605740"/>
                    </a:cubicBezTo>
                    <a:cubicBezTo>
                      <a:pt x="887428" y="1605740"/>
                      <a:pt x="791534" y="1684592"/>
                      <a:pt x="745122" y="1800545"/>
                    </a:cubicBezTo>
                    <a:cubicBezTo>
                      <a:pt x="743873" y="1800162"/>
                      <a:pt x="742626" y="1799778"/>
                      <a:pt x="741442" y="1799189"/>
                    </a:cubicBezTo>
                    <a:cubicBezTo>
                      <a:pt x="759283" y="1654946"/>
                      <a:pt x="701646" y="1524052"/>
                      <a:pt x="590547" y="1480433"/>
                    </a:cubicBezTo>
                    <a:cubicBezTo>
                      <a:pt x="493894" y="1442486"/>
                      <a:pt x="381954" y="1480479"/>
                      <a:pt x="299067" y="1569294"/>
                    </a:cubicBezTo>
                    <a:cubicBezTo>
                      <a:pt x="385675" y="1444915"/>
                      <a:pt x="394087" y="1295473"/>
                      <a:pt x="310567" y="1204841"/>
                    </a:cubicBezTo>
                    <a:cubicBezTo>
                      <a:pt x="238467" y="1126600"/>
                      <a:pt x="117098" y="1113070"/>
                      <a:pt x="989" y="1160244"/>
                    </a:cubicBezTo>
                    <a:cubicBezTo>
                      <a:pt x="552" y="1158846"/>
                      <a:pt x="119" y="1157447"/>
                      <a:pt x="0" y="1155953"/>
                    </a:cubicBezTo>
                    <a:cubicBezTo>
                      <a:pt x="91961" y="1106043"/>
                      <a:pt x="152173" y="1025505"/>
                      <a:pt x="152849" y="937110"/>
                    </a:cubicBezTo>
                    <a:cubicBezTo>
                      <a:pt x="152173" y="848714"/>
                      <a:pt x="91961" y="768176"/>
                      <a:pt x="0" y="718266"/>
                    </a:cubicBezTo>
                    <a:cubicBezTo>
                      <a:pt x="119" y="716772"/>
                      <a:pt x="552" y="715373"/>
                      <a:pt x="989" y="713975"/>
                    </a:cubicBezTo>
                    <a:cubicBezTo>
                      <a:pt x="117098" y="761149"/>
                      <a:pt x="238467" y="747619"/>
                      <a:pt x="310567" y="669378"/>
                    </a:cubicBezTo>
                    <a:cubicBezTo>
                      <a:pt x="394087" y="578746"/>
                      <a:pt x="385675" y="429304"/>
                      <a:pt x="299067" y="304925"/>
                    </a:cubicBezTo>
                    <a:cubicBezTo>
                      <a:pt x="381954" y="393740"/>
                      <a:pt x="493894" y="431733"/>
                      <a:pt x="590547" y="393786"/>
                    </a:cubicBezTo>
                    <a:cubicBezTo>
                      <a:pt x="701646" y="350167"/>
                      <a:pt x="759283" y="219273"/>
                      <a:pt x="741442" y="75030"/>
                    </a:cubicBezTo>
                    <a:cubicBezTo>
                      <a:pt x="742626" y="74441"/>
                      <a:pt x="743873" y="74057"/>
                      <a:pt x="745122" y="73674"/>
                    </a:cubicBezTo>
                    <a:cubicBezTo>
                      <a:pt x="791534" y="189627"/>
                      <a:pt x="887428" y="268479"/>
                      <a:pt x="997960" y="268479"/>
                    </a:cubicBezTo>
                    <a:cubicBezTo>
                      <a:pt x="1129540" y="268479"/>
                      <a:pt x="1240376" y="156737"/>
                      <a:pt x="1272368" y="4269"/>
                    </a:cubicBezTo>
                    <a:close/>
                  </a:path>
                </a:pathLst>
              </a:cu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cene3d>
                  <a:camera prst="orthographicFront"/>
                  <a:lightRig rig="threePt" dir="t"/>
                </a:scene3d>
                <a:sp3d extrusionH="25400">
                  <a:bevelT w="0" h="6350"/>
                  <a:bevelB w="0" h="0"/>
                </a:sp3d>
              </a:bodyPr>
              <a:lstStyle/>
              <a:p>
                <a:pPr algn="ctr"/>
                <a:r>
                  <a:rPr lang="en-US" altLang="ko-KR" sz="1600" dirty="0">
                    <a:solidFill>
                      <a:prstClr val="white"/>
                    </a:solidFill>
                    <a:latin typeface="SamsungOne 700" panose="020B0803030303020204" pitchFamily="34" charset="0"/>
                    <a:ea typeface="KoPub돋움체 Bold" panose="02020603020101020101" pitchFamily="18" charset="-127"/>
                  </a:rPr>
                  <a:t>Evidence</a:t>
                </a:r>
              </a:p>
            </p:txBody>
          </p:sp>
          <p:sp>
            <p:nvSpPr>
              <p:cNvPr id="35" name="TextBox 34">
                <a:extLst>
                  <a:ext uri="{FF2B5EF4-FFF2-40B4-BE49-F238E27FC236}">
                    <a16:creationId xmlns:a16="http://schemas.microsoft.com/office/drawing/2014/main" xmlns="" id="{B01E48A5-27ED-4834-A472-BFD935CFD9F8}"/>
                  </a:ext>
                </a:extLst>
              </p:cNvPr>
              <p:cNvSpPr txBox="1"/>
              <p:nvPr/>
            </p:nvSpPr>
            <p:spPr>
              <a:xfrm>
                <a:off x="4740242" y="2339020"/>
                <a:ext cx="1808329" cy="33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lvl="0"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600" dirty="0">
                    <a:latin typeface="SamsungOne 700" panose="020B0803030303020204" pitchFamily="34" charset="0"/>
                    <a:ea typeface="SamsungOne 700" panose="020B0803030303020204" pitchFamily="34" charset="0"/>
                  </a:rPr>
                  <a:t>Defendant</a:t>
                </a:r>
              </a:p>
            </p:txBody>
          </p:sp>
          <p:sp>
            <p:nvSpPr>
              <p:cNvPr id="36" name="TextBox 35">
                <a:extLst>
                  <a:ext uri="{FF2B5EF4-FFF2-40B4-BE49-F238E27FC236}">
                    <a16:creationId xmlns:a16="http://schemas.microsoft.com/office/drawing/2014/main" xmlns="" id="{E9FD3163-27EB-4690-94E6-1438A2EF687A}"/>
                  </a:ext>
                </a:extLst>
              </p:cNvPr>
              <p:cNvSpPr txBox="1"/>
              <p:nvPr/>
            </p:nvSpPr>
            <p:spPr>
              <a:xfrm>
                <a:off x="6899960" y="3037620"/>
                <a:ext cx="1808329" cy="33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lvl="0"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600" dirty="0">
                    <a:latin typeface="SamsungOne 700" panose="020B0803030303020204" pitchFamily="34" charset="0"/>
                    <a:ea typeface="SamsungOne 700" panose="020B0803030303020204" pitchFamily="34" charset="0"/>
                  </a:rPr>
                  <a:t>Prosecutor</a:t>
                </a:r>
              </a:p>
            </p:txBody>
          </p:sp>
          <p:sp>
            <p:nvSpPr>
              <p:cNvPr id="37" name="TextBox 36">
                <a:extLst>
                  <a:ext uri="{FF2B5EF4-FFF2-40B4-BE49-F238E27FC236}">
                    <a16:creationId xmlns:a16="http://schemas.microsoft.com/office/drawing/2014/main" xmlns="" id="{027E267F-3BF6-4E86-841C-9F6AE632BBD9}"/>
                  </a:ext>
                </a:extLst>
              </p:cNvPr>
              <p:cNvSpPr txBox="1"/>
              <p:nvPr/>
            </p:nvSpPr>
            <p:spPr>
              <a:xfrm>
                <a:off x="5820101" y="4168020"/>
                <a:ext cx="1808329" cy="33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lvl="0"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600" dirty="0">
                    <a:latin typeface="SamsungOne 700" panose="020B0803030303020204" pitchFamily="34" charset="0"/>
                    <a:ea typeface="SamsungOne 700" panose="020B0803030303020204" pitchFamily="34" charset="0"/>
                  </a:rPr>
                  <a:t>Attorney</a:t>
                </a:r>
              </a:p>
            </p:txBody>
          </p:sp>
          <p:pic>
            <p:nvPicPr>
              <p:cNvPr id="38" name="Graphic 21" descr="User">
                <a:extLst>
                  <a:ext uri="{FF2B5EF4-FFF2-40B4-BE49-F238E27FC236}">
                    <a16:creationId xmlns:a16="http://schemas.microsoft.com/office/drawing/2014/main" xmlns="" id="{68DD0202-B32B-494A-AABB-DD8ABF9C15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185139" y="2643669"/>
                <a:ext cx="914400" cy="914400"/>
              </a:xfrm>
              <a:prstGeom prst="rect">
                <a:avLst/>
              </a:prstGeom>
            </p:spPr>
          </p:pic>
          <p:pic>
            <p:nvPicPr>
              <p:cNvPr id="39" name="Graphic 22" descr="User">
                <a:extLst>
                  <a:ext uri="{FF2B5EF4-FFF2-40B4-BE49-F238E27FC236}">
                    <a16:creationId xmlns:a16="http://schemas.microsoft.com/office/drawing/2014/main" xmlns="" id="{F8B567F0-9E6B-491D-9C87-B58A71F11DE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344856" y="3370019"/>
                <a:ext cx="914400" cy="914400"/>
              </a:xfrm>
              <a:prstGeom prst="rect">
                <a:avLst/>
              </a:prstGeom>
            </p:spPr>
          </p:pic>
          <p:pic>
            <p:nvPicPr>
              <p:cNvPr id="41" name="Graphic 23" descr="User">
                <a:extLst>
                  <a:ext uri="{FF2B5EF4-FFF2-40B4-BE49-F238E27FC236}">
                    <a16:creationId xmlns:a16="http://schemas.microsoft.com/office/drawing/2014/main" xmlns="" id="{5ED7594B-49CF-418F-8964-B976EF3D6D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267065" y="4474176"/>
                <a:ext cx="914400" cy="914400"/>
              </a:xfrm>
              <a:prstGeom prst="rect">
                <a:avLst/>
              </a:prstGeom>
            </p:spPr>
          </p:pic>
          <p:pic>
            <p:nvPicPr>
              <p:cNvPr id="5" name="그림 4">
                <a:extLst>
                  <a:ext uri="{FF2B5EF4-FFF2-40B4-BE49-F238E27FC236}">
                    <a16:creationId xmlns:a16="http://schemas.microsoft.com/office/drawing/2014/main" xmlns="" id="{E1833A8C-FBFF-41C2-9F59-6337FA46C39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0706" y1="23456" x2="50706" y2="24465"/>
                            <a14:foregroundMark x1="46669" y1="36778" x2="47356" y2="39322"/>
                            <a14:foregroundMark x1="65240" y1="36294" x2="65725" y2="37626"/>
                            <a14:foregroundMark x1="57206" y1="79693" x2="61203" y2="79693"/>
                            <a14:foregroundMark x1="57449" y1="42067" x2="58256" y2="42309"/>
                            <a14:backgroundMark x1="43076" y1="41865" x2="43076" y2="41865"/>
                            <a14:backgroundMark x1="65281" y1="42309" x2="65281" y2="42309"/>
                            <a14:backgroundMark x1="40614" y1="42309" x2="40614" y2="42309"/>
                          </a14:backgroundRemoval>
                        </a14:imgEffect>
                      </a14:imgLayer>
                    </a14:imgProps>
                  </a:ext>
                  <a:ext uri="{28A0092B-C50C-407E-A947-70E740481C1C}">
                    <a14:useLocalDpi xmlns:a14="http://schemas.microsoft.com/office/drawing/2010/main" val="0"/>
                  </a:ext>
                </a:extLst>
              </a:blip>
              <a:srcRect l="23558" t="16401" r="23558" b="16401"/>
              <a:stretch/>
            </p:blipFill>
            <p:spPr>
              <a:xfrm>
                <a:off x="1024948" y="2222946"/>
                <a:ext cx="2101474" cy="2670245"/>
              </a:xfrm>
              <a:prstGeom prst="rect">
                <a:avLst/>
              </a:prstGeom>
            </p:spPr>
          </p:pic>
        </p:grpSp>
      </p:grpSp>
      <p:sp>
        <p:nvSpPr>
          <p:cNvPr id="19" name="직사각형 18">
            <a:extLst>
              <a:ext uri="{FF2B5EF4-FFF2-40B4-BE49-F238E27FC236}">
                <a16:creationId xmlns:a16="http://schemas.microsoft.com/office/drawing/2014/main" xmlns="" id="{76DF0A4B-4DE6-48B9-9D48-E491439FE44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9"/>
              </a:buBlip>
              <a:defRPr/>
            </a:pPr>
            <a:r>
              <a:rPr lang="en-US" altLang="ko-KR" sz="1400" dirty="0">
                <a:solidFill>
                  <a:schemeClr val="tx1"/>
                </a:solidFill>
                <a:latin typeface="SamsungOne 400" panose="020B0503030303020204" pitchFamily="34" charset="0"/>
                <a:ea typeface="SamsungOne 400" panose="020B0503030303020204" pitchFamily="34" charset="0"/>
              </a:rPr>
              <a:t>Principles of the hypothesis testing in statistics</a:t>
            </a:r>
          </a:p>
        </p:txBody>
      </p:sp>
    </p:spTree>
    <p:extLst>
      <p:ext uri="{BB962C8B-B14F-4D97-AF65-F5344CB8AC3E}">
        <p14:creationId xmlns:p14="http://schemas.microsoft.com/office/powerpoint/2010/main" val="33392351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Principles of Hypothesis Testing</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9" name="직사각형 18">
            <a:extLst>
              <a:ext uri="{FF2B5EF4-FFF2-40B4-BE49-F238E27FC236}">
                <a16:creationId xmlns:a16="http://schemas.microsoft.com/office/drawing/2014/main" xmlns="" id="{19C32D13-8E6F-415B-B912-5E400D096720}"/>
              </a:ext>
            </a:extLst>
          </p:cNvPr>
          <p:cNvSpPr/>
          <p:nvPr/>
        </p:nvSpPr>
        <p:spPr>
          <a:xfrm>
            <a:off x="675071" y="1700808"/>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defendant is assumed innocent until proven otherwise.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defendant doesn’t need to prove his/her innocence.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main objective of the trial is to prove the guiltiness of the defendant.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judge delivers the verdict based on the presented evidence.</a:t>
            </a:r>
          </a:p>
        </p:txBody>
      </p:sp>
      <p:sp>
        <p:nvSpPr>
          <p:cNvPr id="9" name="직사각형 8">
            <a:extLst>
              <a:ext uri="{FF2B5EF4-FFF2-40B4-BE49-F238E27FC236}">
                <a16:creationId xmlns:a16="http://schemas.microsoft.com/office/drawing/2014/main" xmlns="" id="{B2EF8E80-F435-4155-806C-3CCBFA136C6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Principles of the hypothesis testing in statistics</a:t>
            </a:r>
          </a:p>
        </p:txBody>
      </p:sp>
    </p:spTree>
    <p:extLst>
      <p:ext uri="{BB962C8B-B14F-4D97-AF65-F5344CB8AC3E}">
        <p14:creationId xmlns:p14="http://schemas.microsoft.com/office/powerpoint/2010/main" val="24966241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Principles of Hypothesis Testing</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9" name="직사각형 18">
            <a:extLst>
              <a:ext uri="{FF2B5EF4-FFF2-40B4-BE49-F238E27FC236}">
                <a16:creationId xmlns:a16="http://schemas.microsoft.com/office/drawing/2014/main" xmlns="" id="{19C32D13-8E6F-415B-B912-5E400D096720}"/>
              </a:ext>
            </a:extLst>
          </p:cNvPr>
          <p:cNvSpPr/>
          <p:nvPr/>
        </p:nvSpPr>
        <p:spPr>
          <a:xfrm>
            <a:off x="675071" y="1700808"/>
            <a:ext cx="8632825" cy="2058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Null hypothesis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𝐻</a:t>
            </a:r>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0</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what is assumed until proven otherwise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Alternative hypothesis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𝐻</a:t>
            </a:r>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1</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what needs to be proven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Test statistic: a quantity used as the evidence; calculated from the sample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p-value: probability of observing the current test statistic or more extreme one assuming that the null hypothesis is true</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If the p-value is small: weakens the assumption of the null hypothesis</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If the p-value is large: strengthens the assumption of the null hypothesis</a:t>
            </a:r>
          </a:p>
        </p:txBody>
      </p:sp>
      <p:sp>
        <p:nvSpPr>
          <p:cNvPr id="9" name="직사각형 8">
            <a:extLst>
              <a:ext uri="{FF2B5EF4-FFF2-40B4-BE49-F238E27FC236}">
                <a16:creationId xmlns:a16="http://schemas.microsoft.com/office/drawing/2014/main" xmlns="" id="{DAF89258-40C5-426B-9A71-107232E4226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Principles of the hypothesis testing in statistics</a:t>
            </a:r>
          </a:p>
        </p:txBody>
      </p:sp>
    </p:spTree>
    <p:extLst>
      <p:ext uri="{BB962C8B-B14F-4D97-AF65-F5344CB8AC3E}">
        <p14:creationId xmlns:p14="http://schemas.microsoft.com/office/powerpoint/2010/main" val="14844840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Principles of Hypothesis Testing</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19C32D13-8E6F-415B-B912-5E400D096720}"/>
                  </a:ext>
                </a:extLst>
              </p:cNvPr>
              <p:cNvSpPr/>
              <p:nvPr/>
            </p:nvSpPr>
            <p:spPr>
              <a:xfrm>
                <a:off x="675071" y="1700808"/>
                <a:ext cx="8632825" cy="219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Significance level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It’s the reference probability used when deciding whether the p-value is small enough or not.</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If p-value ≥ </a:t>
                </a:r>
                <a:r>
                  <a:rPr lang="ko-KR" altLang="en-US" sz="1300" dirty="0">
                    <a:solidFill>
                      <a:schemeClr val="tx1">
                        <a:lumMod val="85000"/>
                        <a:lumOff val="15000"/>
                      </a:schemeClr>
                    </a:solidFill>
                    <a:latin typeface="SamsungOne 400" panose="020B0503030303020204" pitchFamily="34" charset="0"/>
                  </a:rPr>
                  <a:t>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maintained.</a:t>
                </a:r>
              </a:p>
              <a:p>
                <a:pPr marL="358775" defTabSz="4064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p-value &lt; </a:t>
                </a:r>
                <a:r>
                  <a:rPr lang="ko-KR" altLang="en-US" sz="1300" dirty="0">
                    <a:solidFill>
                      <a:schemeClr val="tx1">
                        <a:lumMod val="85000"/>
                        <a:lumOff val="15000"/>
                      </a:schemeClr>
                    </a:solidFill>
                    <a:latin typeface="SamsungOne 400" panose="020B0503030303020204" pitchFamily="34" charset="0"/>
                  </a:rPr>
                  <a:t>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rejected in favor of the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 This can also be interpreted as the maximum probability of rejecting the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even when it’s true.</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 1−</a:t>
                </a:r>
                <a:r>
                  <a:rPr lang="ko-KR" altLang="en-US" sz="1300" dirty="0">
                    <a:solidFill>
                      <a:schemeClr val="tx1">
                        <a:lumMod val="85000"/>
                        <a:lumOff val="15000"/>
                      </a:schemeClr>
                    </a:solidFill>
                    <a:latin typeface="SamsungOne 400" panose="020B0503030303020204" pitchFamily="34" charset="0"/>
                  </a:rPr>
                  <a:t>𝛼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probability that the true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retained.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Statistical power: probability of rejecting the false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 favor of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9" name="직사각형 18">
                <a:extLst>
                  <a:ext uri="{FF2B5EF4-FFF2-40B4-BE49-F238E27FC236}">
                    <a16:creationId xmlns="" xmlns:a16="http://schemas.microsoft.com/office/drawing/2014/main" xmlns:a14="http://schemas.microsoft.com/office/drawing/2010/main" id="{19C32D13-8E6F-415B-B912-5E400D096720}"/>
                  </a:ext>
                </a:extLst>
              </p:cNvPr>
              <p:cNvSpPr>
                <a:spLocks noRot="1" noChangeAspect="1" noMove="1" noResize="1" noEditPoints="1" noAdjustHandles="1" noChangeArrowheads="1" noChangeShapeType="1" noTextEdit="1"/>
              </p:cNvSpPr>
              <p:nvPr/>
            </p:nvSpPr>
            <p:spPr>
              <a:xfrm>
                <a:off x="675071" y="1700808"/>
                <a:ext cx="8632825" cy="2192698"/>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18D8B9CD-C77A-4FEF-940A-2C9A670311D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Principles of the hypothesis testing in statistics</a:t>
            </a:r>
          </a:p>
        </p:txBody>
      </p:sp>
    </p:spTree>
    <p:extLst>
      <p:ext uri="{BB962C8B-B14F-4D97-AF65-F5344CB8AC3E}">
        <p14:creationId xmlns:p14="http://schemas.microsoft.com/office/powerpoint/2010/main" val="30174671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Principles of Hypothesis Testing</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9" name="직사각형 18">
            <a:extLst>
              <a:ext uri="{FF2B5EF4-FFF2-40B4-BE49-F238E27FC236}">
                <a16:creationId xmlns:a16="http://schemas.microsoft.com/office/drawing/2014/main" xmlns="" id="{19C32D13-8E6F-415B-B912-5E400D096720}"/>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Procedure using the </a:t>
            </a:r>
            <a:r>
              <a:rPr lang="en-US" altLang="ko-KR" sz="1300" b="1" dirty="0">
                <a:solidFill>
                  <a:srgbClr val="1429A0"/>
                </a:solidFill>
                <a:latin typeface="SamsungOne 400" panose="020B0503030303020204" pitchFamily="34" charset="0"/>
                <a:ea typeface="SamsungOne 400" panose="020B0503030303020204" pitchFamily="34" charset="0"/>
              </a:rPr>
              <a:t>test statistic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grpSp>
        <p:nvGrpSpPr>
          <p:cNvPr id="55" name="그룹 54"/>
          <p:cNvGrpSpPr/>
          <p:nvPr/>
        </p:nvGrpSpPr>
        <p:grpSpPr>
          <a:xfrm>
            <a:off x="2074773" y="2199970"/>
            <a:ext cx="6558482" cy="3860511"/>
            <a:chOff x="2503140" y="2323537"/>
            <a:chExt cx="6558482" cy="3860511"/>
          </a:xfrm>
        </p:grpSpPr>
        <p:sp>
          <p:nvSpPr>
            <p:cNvPr id="10" name="Flowchart: Decision 27">
              <a:extLst>
                <a:ext uri="{FF2B5EF4-FFF2-40B4-BE49-F238E27FC236}">
                  <a16:creationId xmlns:a16="http://schemas.microsoft.com/office/drawing/2014/main" xmlns="" id="{0828FA42-0ECE-4286-B4C7-0C37A40B5CF9}"/>
                </a:ext>
              </a:extLst>
            </p:cNvPr>
            <p:cNvSpPr/>
            <p:nvPr/>
          </p:nvSpPr>
          <p:spPr>
            <a:xfrm>
              <a:off x="2503140" y="4720907"/>
              <a:ext cx="3896006" cy="795499"/>
            </a:xfrm>
            <a:prstGeom prst="flowChartDecision">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lnSpc>
                  <a:spcPct val="115000"/>
                </a:lnSpc>
                <a:spcAft>
                  <a:spcPts val="120"/>
                </a:spcAft>
              </a:pPr>
              <a:endParaRPr lang="en-US"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endParaRPr>
            </a:p>
          </p:txBody>
        </p:sp>
        <p:sp>
          <p:nvSpPr>
            <p:cNvPr id="11" name="Text Box 521">
              <a:extLst>
                <a:ext uri="{FF2B5EF4-FFF2-40B4-BE49-F238E27FC236}">
                  <a16:creationId xmlns:a16="http://schemas.microsoft.com/office/drawing/2014/main" xmlns="" id="{97172E9D-240D-49A2-BEDB-BE0D7B79212D}"/>
                </a:ext>
              </a:extLst>
            </p:cNvPr>
            <p:cNvSpPr txBox="1"/>
            <p:nvPr/>
          </p:nvSpPr>
          <p:spPr>
            <a:xfrm>
              <a:off x="2503140" y="3173210"/>
              <a:ext cx="3896006" cy="58777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t>Establish the acceptance and the rejection regions  corresponding to a chosen significance level α.</a:t>
              </a:r>
            </a:p>
          </p:txBody>
        </p:sp>
        <p:sp>
          <p:nvSpPr>
            <p:cNvPr id="12" name="Text Box 549">
              <a:extLst>
                <a:ext uri="{FF2B5EF4-FFF2-40B4-BE49-F238E27FC236}">
                  <a16:creationId xmlns:a16="http://schemas.microsoft.com/office/drawing/2014/main" xmlns="" id="{E4032F88-0EA2-42F7-B783-70A53E2ECC49}"/>
                </a:ext>
              </a:extLst>
            </p:cNvPr>
            <p:cNvSpPr txBox="1"/>
            <p:nvPr/>
          </p:nvSpPr>
          <p:spPr>
            <a:xfrm>
              <a:off x="2503140" y="4050208"/>
              <a:ext cx="3896006" cy="40603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300" dirty="0"/>
                <a:t>Calculate the test statistic.</a:t>
              </a:r>
            </a:p>
          </p:txBody>
        </p:sp>
        <mc:AlternateContent xmlns:mc="http://schemas.openxmlformats.org/markup-compatibility/2006" xmlns:a14="http://schemas.microsoft.com/office/drawing/2010/main">
          <mc:Choice Requires="a14">
            <p:sp>
              <p:nvSpPr>
                <p:cNvPr id="13" name="Text Box 569">
                  <a:extLst>
                    <a:ext uri="{FF2B5EF4-FFF2-40B4-BE49-F238E27FC236}">
                      <a16:creationId xmlns:a16="http://schemas.microsoft.com/office/drawing/2014/main" xmlns="" id="{A4C19E82-8C0E-4A4F-A101-5598085E664C}"/>
                    </a:ext>
                  </a:extLst>
                </p:cNvPr>
                <p:cNvSpPr txBox="1"/>
                <p:nvPr/>
              </p:nvSpPr>
              <p:spPr>
                <a:xfrm>
                  <a:off x="6845831" y="4905165"/>
                  <a:ext cx="2215791" cy="42698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300" dirty="0">
                      <a:solidFill>
                        <a:schemeClr val="tx1">
                          <a:lumMod val="85000"/>
                          <a:lumOff val="15000"/>
                        </a:schemeClr>
                      </a:solidFill>
                    </a:rPr>
                    <a:t>Reject </a:t>
                  </a:r>
                  <a14:m>
                    <m:oMath xmlns:m="http://schemas.openxmlformats.org/officeDocument/2006/math">
                      <m:sSub>
                        <m:sSubPr>
                          <m:ctrlPr>
                            <a:rPr lang="en-US" sz="1300" i="1">
                              <a:solidFill>
                                <a:schemeClr val="tx1">
                                  <a:lumMod val="85000"/>
                                  <a:lumOff val="15000"/>
                                </a:schemeClr>
                              </a:solidFill>
                              <a:latin typeface="Cambria Math" panose="02040503050406030204" pitchFamily="18" charset="0"/>
                            </a:rPr>
                          </m:ctrlPr>
                        </m:sSubPr>
                        <m:e>
                          <m:r>
                            <a:rPr lang="en-US" sz="1300">
                              <a:solidFill>
                                <a:schemeClr val="tx1">
                                  <a:lumMod val="85000"/>
                                  <a:lumOff val="15000"/>
                                </a:schemeClr>
                              </a:solidFill>
                              <a:latin typeface="Cambria Math" panose="02040503050406030204" pitchFamily="18" charset="0"/>
                            </a:rPr>
                            <m:t>𝐻</m:t>
                          </m:r>
                        </m:e>
                        <m:sub>
                          <m:r>
                            <a:rPr lang="en-US" sz="1300">
                              <a:solidFill>
                                <a:schemeClr val="tx1">
                                  <a:lumMod val="85000"/>
                                  <a:lumOff val="15000"/>
                                </a:schemeClr>
                              </a:solidFill>
                              <a:latin typeface="Cambria Math" panose="02040503050406030204" pitchFamily="18" charset="0"/>
                            </a:rPr>
                            <m:t>0</m:t>
                          </m:r>
                        </m:sub>
                      </m:sSub>
                    </m:oMath>
                  </a14:m>
                  <a:r>
                    <a:rPr lang="en-US" sz="1300" dirty="0">
                      <a:solidFill>
                        <a:schemeClr val="tx1">
                          <a:lumMod val="85000"/>
                          <a:lumOff val="15000"/>
                        </a:schemeClr>
                      </a:solidFill>
                    </a:rPr>
                    <a:t> &amp; Adopt </a:t>
                  </a:r>
                  <a14:m>
                    <m:oMath xmlns:m="http://schemas.openxmlformats.org/officeDocument/2006/math">
                      <m:sSub>
                        <m:sSubPr>
                          <m:ctrlPr>
                            <a:rPr lang="en-US" sz="1300" i="1">
                              <a:solidFill>
                                <a:schemeClr val="tx1">
                                  <a:lumMod val="85000"/>
                                  <a:lumOff val="15000"/>
                                </a:schemeClr>
                              </a:solidFill>
                              <a:latin typeface="Cambria Math" panose="02040503050406030204" pitchFamily="18" charset="0"/>
                            </a:rPr>
                          </m:ctrlPr>
                        </m:sSubPr>
                        <m:e>
                          <m:r>
                            <a:rPr lang="en-US" sz="1300">
                              <a:solidFill>
                                <a:schemeClr val="tx1">
                                  <a:lumMod val="85000"/>
                                  <a:lumOff val="15000"/>
                                </a:schemeClr>
                              </a:solidFill>
                              <a:latin typeface="Cambria Math" panose="02040503050406030204" pitchFamily="18" charset="0"/>
                            </a:rPr>
                            <m:t>𝐻</m:t>
                          </m:r>
                        </m:e>
                        <m:sub>
                          <m:r>
                            <a:rPr lang="en-US" sz="1300">
                              <a:solidFill>
                                <a:schemeClr val="tx1">
                                  <a:lumMod val="85000"/>
                                  <a:lumOff val="15000"/>
                                </a:schemeClr>
                              </a:solidFill>
                              <a:latin typeface="Cambria Math" panose="02040503050406030204" pitchFamily="18" charset="0"/>
                            </a:rPr>
                            <m:t>1</m:t>
                          </m:r>
                        </m:sub>
                      </m:sSub>
                    </m:oMath>
                  </a14:m>
                  <a:r>
                    <a:rPr lang="en-US" altLang="ko-KR" sz="1300" dirty="0">
                      <a:solidFill>
                        <a:schemeClr val="tx1">
                          <a:lumMod val="85000"/>
                          <a:lumOff val="15000"/>
                        </a:schemeClr>
                      </a:solidFill>
                    </a:rPr>
                    <a:t>.</a:t>
                  </a:r>
                  <a:endParaRPr lang="en-US" sz="1300" dirty="0">
                    <a:solidFill>
                      <a:schemeClr val="tx1">
                        <a:lumMod val="85000"/>
                        <a:lumOff val="15000"/>
                      </a:schemeClr>
                    </a:solidFill>
                  </a:endParaRPr>
                </a:p>
              </p:txBody>
            </p:sp>
          </mc:Choice>
          <mc:Fallback xmlns="">
            <p:sp>
              <p:nvSpPr>
                <p:cNvPr id="13" name="Text Box 569">
                  <a:extLst>
                    <a:ext uri="{FF2B5EF4-FFF2-40B4-BE49-F238E27FC236}">
                      <a16:creationId xmlns="" xmlns:a16="http://schemas.microsoft.com/office/drawing/2014/main" xmlns:a14="http://schemas.microsoft.com/office/drawing/2010/main" id="{A4C19E82-8C0E-4A4F-A101-5598085E664C}"/>
                    </a:ext>
                  </a:extLst>
                </p:cNvPr>
                <p:cNvSpPr txBox="1">
                  <a:spLocks noRot="1" noChangeAspect="1" noMove="1" noResize="1" noEditPoints="1" noAdjustHandles="1" noChangeArrowheads="1" noChangeShapeType="1" noTextEdit="1"/>
                </p:cNvSpPr>
                <p:nvPr/>
              </p:nvSpPr>
              <p:spPr>
                <a:xfrm>
                  <a:off x="6845831" y="4905165"/>
                  <a:ext cx="2215791" cy="426982"/>
                </a:xfrm>
                <a:prstGeom prst="rect">
                  <a:avLst/>
                </a:prstGeom>
                <a:blipFill rotWithShape="0">
                  <a:blip r:embed="rId3"/>
                  <a:stretch>
                    <a:fillRect/>
                  </a:stretch>
                </a:blipFill>
                <a:ln>
                  <a:solidFill>
                    <a:schemeClr val="tx1">
                      <a:lumMod val="95000"/>
                      <a:lumOff val="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 Box 572">
                  <a:extLst>
                    <a:ext uri="{FF2B5EF4-FFF2-40B4-BE49-F238E27FC236}">
                      <a16:creationId xmlns:a16="http://schemas.microsoft.com/office/drawing/2014/main" xmlns="" id="{1B547906-4B19-4CDB-8E49-F20C198034A0}"/>
                    </a:ext>
                  </a:extLst>
                </p:cNvPr>
                <p:cNvSpPr txBox="1"/>
                <p:nvPr/>
              </p:nvSpPr>
              <p:spPr>
                <a:xfrm>
                  <a:off x="2503140" y="5827252"/>
                  <a:ext cx="3896006" cy="356796"/>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defRPr>
                      <a:solidFill>
                        <a:schemeClr val="lt1"/>
                      </a:solidFill>
                      <a:latin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15000"/>
                    </a:lnSpc>
                    <a:spcAft>
                      <a:spcPts val="120"/>
                    </a:spcAft>
                  </a:pPr>
                  <a:r>
                    <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Maintain </a:t>
                  </a:r>
                  <a14:m>
                    <m:oMath xmlns:m="http://schemas.openxmlformats.org/officeDocument/2006/math">
                      <m:sSub>
                        <m:sSubPr>
                          <m:ctrlPr>
                            <a:rPr lang="en-US" sz="1300" i="1"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ctrlPr>
                        </m:sSubPr>
                        <m:e>
                          <m:r>
                            <a:rPr lang="en-US" sz="1300"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t>𝐻</m:t>
                          </m:r>
                        </m:e>
                        <m:sub>
                          <m:r>
                            <a:rPr lang="en-US" sz="1300"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t>0</m:t>
                          </m:r>
                        </m:sub>
                      </m:sSub>
                    </m:oMath>
                  </a14:m>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a:t>
                  </a:r>
                  <a:endPar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endParaRPr>
                </a:p>
              </p:txBody>
            </p:sp>
          </mc:Choice>
          <mc:Fallback xmlns="">
            <p:sp>
              <p:nvSpPr>
                <p:cNvPr id="14" name="Text Box 572">
                  <a:extLst>
                    <a:ext uri="{FF2B5EF4-FFF2-40B4-BE49-F238E27FC236}">
                      <a16:creationId xmlns:a16="http://schemas.microsoft.com/office/drawing/2014/main" xmlns:a14="http://schemas.microsoft.com/office/drawing/2010/main" xmlns="" id="{1B547906-4B19-4CDB-8E49-F20C198034A0}"/>
                    </a:ext>
                  </a:extLst>
                </p:cNvPr>
                <p:cNvSpPr txBox="1">
                  <a:spLocks noRot="1" noChangeAspect="1" noMove="1" noResize="1" noEditPoints="1" noAdjustHandles="1" noChangeArrowheads="1" noChangeShapeType="1" noTextEdit="1"/>
                </p:cNvSpPr>
                <p:nvPr/>
              </p:nvSpPr>
              <p:spPr>
                <a:xfrm>
                  <a:off x="2503140" y="5827252"/>
                  <a:ext cx="3896006" cy="356796"/>
                </a:xfrm>
                <a:prstGeom prst="rect">
                  <a:avLst/>
                </a:prstGeom>
                <a:blipFill rotWithShape="0">
                  <a:blip r:embed="rId4"/>
                  <a:stretch>
                    <a:fillRect/>
                  </a:stretch>
                </a:blipFill>
                <a:ln>
                  <a:solidFill>
                    <a:schemeClr val="tx1">
                      <a:lumMod val="95000"/>
                      <a:lumOff val="5000"/>
                    </a:schemeClr>
                  </a:solidFill>
                </a:ln>
              </p:spPr>
              <p:txBody>
                <a:bodyPr/>
                <a:lstStyle/>
                <a:p>
                  <a:r>
                    <a:rPr lang="ko-KR" altLang="en-US">
                      <a:noFill/>
                    </a:rPr>
                    <a:t> </a:t>
                  </a:r>
                </a:p>
              </p:txBody>
            </p:sp>
          </mc:Fallback>
        </mc:AlternateContent>
        <p:sp>
          <p:nvSpPr>
            <p:cNvPr id="17" name="Text Box 555">
              <a:extLst>
                <a:ext uri="{FF2B5EF4-FFF2-40B4-BE49-F238E27FC236}">
                  <a16:creationId xmlns:a16="http://schemas.microsoft.com/office/drawing/2014/main" xmlns="" id="{CEA11F70-67F2-4F9F-A8AA-FB8949099041}"/>
                </a:ext>
              </a:extLst>
            </p:cNvPr>
            <p:cNvSpPr txBox="1"/>
            <p:nvPr/>
          </p:nvSpPr>
          <p:spPr>
            <a:xfrm>
              <a:off x="3629552" y="4822357"/>
              <a:ext cx="1643183" cy="592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p>
              <a:pPr algn="ctr" latinLnBrk="0">
                <a:lnSpc>
                  <a:spcPct val="115000"/>
                </a:lnSpc>
                <a:spcAft>
                  <a:spcPts val="120"/>
                </a:spcAft>
              </a:pPr>
              <a:r>
                <a:rPr lang="en-US"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Test</a:t>
              </a:r>
              <a:r>
                <a:rPr lang="ko-KR" altLang="en-US" sz="1300" kern="100" dirty="0">
                  <a:solidFill>
                    <a:srgbClr val="000000"/>
                  </a:solidFill>
                  <a:latin typeface="SamsungOne 400C" panose="020B0506030303020204" pitchFamily="34" charset="0"/>
                  <a:ea typeface="맑은 고딕" panose="020B0503020000020004" pitchFamily="50" charset="-127"/>
                  <a:cs typeface="Times New Roman" panose="02020603050405020304" pitchFamily="18" charset="0"/>
                </a:rPr>
                <a:t> </a:t>
              </a:r>
              <a:r>
                <a:rPr lang="en-US" altLang="ko-KR"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statistic</a:t>
              </a:r>
              <a:r>
                <a:rPr lang="en-US"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 </a:t>
              </a:r>
              <a:r>
                <a:rPr lang="en-US" sz="1300" kern="100" dirty="0">
                  <a:solidFill>
                    <a:srgbClr val="193EB0"/>
                  </a:solidFill>
                  <a:latin typeface="SamsungOneKorean 700" panose="020B0803030303020204" pitchFamily="50" charset="-127"/>
                  <a:ea typeface="SamsungOneKorean 700" panose="020B0803030303020204" pitchFamily="50" charset="-127"/>
                  <a:cs typeface="Times New Roman" panose="02020603050405020304" pitchFamily="18" charset="0"/>
                  <a:sym typeface="Symbol" panose="05050102010706020507" pitchFamily="18" charset="2"/>
                </a:rPr>
                <a:t>in</a:t>
              </a:r>
              <a:r>
                <a:rPr lang="en-US" sz="1300" b="1" kern="100" dirty="0">
                  <a:solidFill>
                    <a:srgbClr val="0070C0"/>
                  </a:solidFill>
                  <a:latin typeface="SamsungOne 400C" panose="020B0506030303020204" pitchFamily="34" charset="0"/>
                  <a:ea typeface="SamsungOne 400C" panose="020B0506030303020204" pitchFamily="34" charset="0"/>
                  <a:cs typeface="Times New Roman" panose="02020603050405020304" pitchFamily="18" charset="0"/>
                  <a:sym typeface="Symbol" panose="05050102010706020507" pitchFamily="18" charset="2"/>
                </a:rPr>
                <a:t/>
              </a:r>
              <a:br>
                <a:rPr lang="en-US" sz="1300" b="1" kern="100" dirty="0">
                  <a:solidFill>
                    <a:srgbClr val="0070C0"/>
                  </a:solidFill>
                  <a:latin typeface="SamsungOne 400C" panose="020B0506030303020204" pitchFamily="34" charset="0"/>
                  <a:ea typeface="SamsungOne 400C" panose="020B0506030303020204" pitchFamily="34" charset="0"/>
                  <a:cs typeface="Times New Roman" panose="02020603050405020304" pitchFamily="18" charset="0"/>
                  <a:sym typeface="Symbol" panose="05050102010706020507" pitchFamily="18" charset="2"/>
                </a:rPr>
              </a:br>
              <a:r>
                <a:rPr lang="en-US" altLang="ko-KR"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sym typeface="Symbol" panose="05050102010706020507" pitchFamily="18" charset="2"/>
                </a:rPr>
                <a:t>Acceptance</a:t>
              </a:r>
              <a:r>
                <a:rPr lang="ko-KR" altLang="en-US" sz="1300" kern="100" dirty="0">
                  <a:solidFill>
                    <a:srgbClr val="000000"/>
                  </a:solidFill>
                  <a:latin typeface="SamsungOne 400C" panose="020B0506030303020204" pitchFamily="34" charset="0"/>
                  <a:cs typeface="Times New Roman" panose="02020603050405020304" pitchFamily="18" charset="0"/>
                  <a:sym typeface="Symbol" panose="05050102010706020507" pitchFamily="18" charset="2"/>
                </a:rPr>
                <a:t> </a:t>
              </a:r>
              <a:r>
                <a:rPr lang="en-US" altLang="ko-KR"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sym typeface="Symbol" panose="05050102010706020507" pitchFamily="18" charset="2"/>
                </a:rPr>
                <a:t>Region</a:t>
              </a:r>
              <a:r>
                <a:rPr lang="en-US" altLang="ko-KR"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 </a:t>
              </a:r>
              <a:endParaRPr lang="en-US" sz="1300" kern="100" dirty="0">
                <a:latin typeface="SamsungOne 400C" panose="020B0506030303020204" pitchFamily="34" charset="0"/>
                <a:ea typeface="SamsungOne 400C" panose="020B0506030303020204" pitchFamily="34" charset="0"/>
                <a:cs typeface="Times New Roman" panose="02020603050405020304" pitchFamily="18" charset="0"/>
              </a:endParaRPr>
            </a:p>
          </p:txBody>
        </p:sp>
        <p:cxnSp>
          <p:nvCxnSpPr>
            <p:cNvPr id="18" name="Straight Arrow Connector 28">
              <a:extLst>
                <a:ext uri="{FF2B5EF4-FFF2-40B4-BE49-F238E27FC236}">
                  <a16:creationId xmlns:a16="http://schemas.microsoft.com/office/drawing/2014/main" xmlns="" id="{3EFF9B6C-6989-4CD2-8D5E-0A21E3149535}"/>
                </a:ext>
              </a:extLst>
            </p:cNvPr>
            <p:cNvCxnSpPr>
              <a:cxnSpLocks/>
              <a:stCxn id="15" idx="2"/>
              <a:endCxn id="11" idx="0"/>
            </p:cNvCxnSpPr>
            <p:nvPr/>
          </p:nvCxnSpPr>
          <p:spPr>
            <a:xfrm flipH="1">
              <a:off x="4451143" y="2886448"/>
              <a:ext cx="1" cy="286762"/>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29">
              <a:extLst>
                <a:ext uri="{FF2B5EF4-FFF2-40B4-BE49-F238E27FC236}">
                  <a16:creationId xmlns:a16="http://schemas.microsoft.com/office/drawing/2014/main" xmlns="" id="{3042E6C7-C475-4669-9E29-D592A77E3436}"/>
                </a:ext>
              </a:extLst>
            </p:cNvPr>
            <p:cNvCxnSpPr>
              <a:cxnSpLocks/>
              <a:stCxn id="11" idx="2"/>
              <a:endCxn id="12" idx="0"/>
            </p:cNvCxnSpPr>
            <p:nvPr/>
          </p:nvCxnSpPr>
          <p:spPr>
            <a:xfrm>
              <a:off x="4451143" y="3760982"/>
              <a:ext cx="0" cy="289226"/>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31">
              <a:extLst>
                <a:ext uri="{FF2B5EF4-FFF2-40B4-BE49-F238E27FC236}">
                  <a16:creationId xmlns:a16="http://schemas.microsoft.com/office/drawing/2014/main" xmlns="" id="{85A1E6CF-06C5-45C6-8779-B58D3C37CD30}"/>
                </a:ext>
              </a:extLst>
            </p:cNvPr>
            <p:cNvCxnSpPr>
              <a:cxnSpLocks/>
              <a:stCxn id="12" idx="2"/>
              <a:endCxn id="10" idx="0"/>
            </p:cNvCxnSpPr>
            <p:nvPr/>
          </p:nvCxnSpPr>
          <p:spPr>
            <a:xfrm>
              <a:off x="4451143" y="4456240"/>
              <a:ext cx="0" cy="264667"/>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32">
              <a:extLst>
                <a:ext uri="{FF2B5EF4-FFF2-40B4-BE49-F238E27FC236}">
                  <a16:creationId xmlns:a16="http://schemas.microsoft.com/office/drawing/2014/main" xmlns="" id="{83A6C20E-8C52-429A-964C-26D0956B5428}"/>
                </a:ext>
              </a:extLst>
            </p:cNvPr>
            <p:cNvCxnSpPr>
              <a:cxnSpLocks/>
              <a:stCxn id="10" idx="2"/>
              <a:endCxn id="14" idx="0"/>
            </p:cNvCxnSpPr>
            <p:nvPr/>
          </p:nvCxnSpPr>
          <p:spPr>
            <a:xfrm>
              <a:off x="4451143" y="5516406"/>
              <a:ext cx="0" cy="310846"/>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33">
              <a:extLst>
                <a:ext uri="{FF2B5EF4-FFF2-40B4-BE49-F238E27FC236}">
                  <a16:creationId xmlns:a16="http://schemas.microsoft.com/office/drawing/2014/main" xmlns="" id="{921C74C8-83AA-4378-9C0A-7F290C67A451}"/>
                </a:ext>
              </a:extLst>
            </p:cNvPr>
            <p:cNvCxnSpPr>
              <a:cxnSpLocks/>
              <a:stCxn id="10" idx="3"/>
              <a:endCxn id="13" idx="1"/>
            </p:cNvCxnSpPr>
            <p:nvPr/>
          </p:nvCxnSpPr>
          <p:spPr>
            <a:xfrm flipV="1">
              <a:off x="6399146" y="5118656"/>
              <a:ext cx="446685" cy="1"/>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sp>
          <p:nvSpPr>
            <p:cNvPr id="27" name="Text Box 610">
              <a:extLst>
                <a:ext uri="{FF2B5EF4-FFF2-40B4-BE49-F238E27FC236}">
                  <a16:creationId xmlns:a16="http://schemas.microsoft.com/office/drawing/2014/main" xmlns="" id="{890F19A3-75A3-4093-BF6F-EDB9BBA56D31}"/>
                </a:ext>
              </a:extLst>
            </p:cNvPr>
            <p:cNvSpPr txBox="1"/>
            <p:nvPr/>
          </p:nvSpPr>
          <p:spPr>
            <a:xfrm>
              <a:off x="4471030" y="5516406"/>
              <a:ext cx="513579" cy="34636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defPPr>
                <a:defRPr lang="en-US"/>
              </a:defPPr>
              <a:lvl1pPr algn="ctr">
                <a:lnSpc>
                  <a:spcPct val="115000"/>
                </a:lnSpc>
                <a:spcAft>
                  <a:spcPts val="1000"/>
                </a:spcAft>
                <a:defRPr sz="1200" kern="10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dirty="0"/>
                <a:t>YES</a:t>
              </a:r>
            </a:p>
          </p:txBody>
        </p:sp>
        <p:sp>
          <p:nvSpPr>
            <p:cNvPr id="28" name="Text Box 611">
              <a:extLst>
                <a:ext uri="{FF2B5EF4-FFF2-40B4-BE49-F238E27FC236}">
                  <a16:creationId xmlns:a16="http://schemas.microsoft.com/office/drawing/2014/main" xmlns="" id="{886CFC71-5D10-4613-8C91-1788A364920D}"/>
                </a:ext>
              </a:extLst>
            </p:cNvPr>
            <p:cNvSpPr txBox="1"/>
            <p:nvPr/>
          </p:nvSpPr>
          <p:spPr>
            <a:xfrm>
              <a:off x="6334076" y="4808438"/>
              <a:ext cx="513579" cy="3481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p>
              <a:pPr algn="ctr">
                <a:lnSpc>
                  <a:spcPct val="115000"/>
                </a:lnSpc>
                <a:spcAft>
                  <a:spcPts val="1000"/>
                </a:spcAft>
              </a:pPr>
              <a:r>
                <a:rPr lang="en-US" sz="1200" kern="1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NO</a:t>
              </a:r>
            </a:p>
          </p:txBody>
        </p:sp>
        <p:grpSp>
          <p:nvGrpSpPr>
            <p:cNvPr id="50" name="그룹 49"/>
            <p:cNvGrpSpPr/>
            <p:nvPr/>
          </p:nvGrpSpPr>
          <p:grpSpPr>
            <a:xfrm>
              <a:off x="2503141" y="2323537"/>
              <a:ext cx="3896006" cy="562911"/>
              <a:chOff x="2503141" y="2204864"/>
              <a:chExt cx="3896006" cy="562911"/>
            </a:xfrm>
          </p:grpSpPr>
          <p:sp>
            <p:nvSpPr>
              <p:cNvPr id="15" name="Flowchart: Preparation 24">
                <a:extLst>
                  <a:ext uri="{FF2B5EF4-FFF2-40B4-BE49-F238E27FC236}">
                    <a16:creationId xmlns:a16="http://schemas.microsoft.com/office/drawing/2014/main" xmlns="" id="{2F67AF43-BEC5-4644-B25F-62155E64917B}"/>
                  </a:ext>
                </a:extLst>
              </p:cNvPr>
              <p:cNvSpPr/>
              <p:nvPr/>
            </p:nvSpPr>
            <p:spPr>
              <a:xfrm>
                <a:off x="2503141" y="2204864"/>
                <a:ext cx="3896006" cy="562911"/>
              </a:xfrm>
              <a:prstGeom prst="flowChartPreparation">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lnSpc>
                    <a:spcPct val="115000"/>
                  </a:lnSpc>
                  <a:spcAft>
                    <a:spcPts val="120"/>
                  </a:spcAft>
                </a:pPr>
                <a:endParaRPr lang="en-US"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Text Box 494">
                    <a:extLst>
                      <a:ext uri="{FF2B5EF4-FFF2-40B4-BE49-F238E27FC236}">
                        <a16:creationId xmlns:a16="http://schemas.microsoft.com/office/drawing/2014/main" xmlns="" id="{B876B671-4380-4D0C-9995-B025DDC49F97}"/>
                      </a:ext>
                    </a:extLst>
                  </p:cNvPr>
                  <p:cNvSpPr txBox="1"/>
                  <p:nvPr/>
                </p:nvSpPr>
                <p:spPr>
                  <a:xfrm>
                    <a:off x="3144566" y="2296371"/>
                    <a:ext cx="2613154" cy="37989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p>
                    <a:pPr algn="ctr" latinLnBrk="0">
                      <a:lnSpc>
                        <a:spcPct val="115000"/>
                      </a:lnSpc>
                      <a:spcAft>
                        <a:spcPts val="120"/>
                      </a:spcAft>
                    </a:pPr>
                    <a:r>
                      <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Establish the </a:t>
                    </a:r>
                    <a14:m>
                      <m:oMath xmlns:m="http://schemas.openxmlformats.org/officeDocument/2006/math">
                        <m:sSub>
                          <m:sSubPr>
                            <m:ctrlP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ctrlPr>
                          </m:sSubPr>
                          <m:e>
                            <m: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t>𝐻</m:t>
                            </m:r>
                          </m:e>
                          <m:sub>
                            <m: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t>0</m:t>
                            </m:r>
                          </m:sub>
                        </m:sSub>
                      </m:oMath>
                    </a14:m>
                    <a:r>
                      <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and the </a:t>
                    </a:r>
                    <a14:m>
                      <m:oMath xmlns:m="http://schemas.openxmlformats.org/officeDocument/2006/math">
                        <m:sSub>
                          <m:sSubPr>
                            <m:ctrlP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ctrlPr>
                          </m:sSubPr>
                          <m:e>
                            <m: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t>𝐻</m:t>
                            </m:r>
                          </m:e>
                          <m:sub>
                            <m: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t>1</m:t>
                            </m:r>
                          </m:sub>
                        </m:sSub>
                      </m:oMath>
                    </a14:m>
                    <a:r>
                      <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a:t>
                    </a:r>
                  </a:p>
                  <a:p>
                    <a:pPr algn="ctr">
                      <a:lnSpc>
                        <a:spcPct val="115000"/>
                      </a:lnSpc>
                      <a:spcAft>
                        <a:spcPts val="1000"/>
                      </a:spcAft>
                    </a:pPr>
                    <a:r>
                      <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p>
                </p:txBody>
              </p:sp>
            </mc:Choice>
            <mc:Fallback xmlns="">
              <p:sp>
                <p:nvSpPr>
                  <p:cNvPr id="29" name="Text Box 494">
                    <a:extLst>
                      <a:ext uri="{FF2B5EF4-FFF2-40B4-BE49-F238E27FC236}">
                        <a16:creationId xmlns:a16="http://schemas.microsoft.com/office/drawing/2014/main" xmlns:a14="http://schemas.microsoft.com/office/drawing/2010/main" xmlns="" id="{B876B671-4380-4D0C-9995-B025DDC49F97}"/>
                      </a:ext>
                    </a:extLst>
                  </p:cNvPr>
                  <p:cNvSpPr txBox="1">
                    <a:spLocks noRot="1" noChangeAspect="1" noMove="1" noResize="1" noEditPoints="1" noAdjustHandles="1" noChangeArrowheads="1" noChangeShapeType="1" noTextEdit="1"/>
                  </p:cNvSpPr>
                  <p:nvPr/>
                </p:nvSpPr>
                <p:spPr>
                  <a:xfrm>
                    <a:off x="3144566" y="2296371"/>
                    <a:ext cx="2613154" cy="379897"/>
                  </a:xfrm>
                  <a:prstGeom prst="rect">
                    <a:avLst/>
                  </a:prstGeom>
                  <a:blipFill rotWithShape="0">
                    <a:blip r:embed="rId5"/>
                    <a:stretch>
                      <a:fillRect/>
                    </a:stretch>
                  </a:blipFill>
                  <a:ln w="6350">
                    <a:noFill/>
                  </a:ln>
                  <a:effectLst/>
                </p:spPr>
                <p:txBody>
                  <a:bodyPr/>
                  <a:lstStyle/>
                  <a:p>
                    <a:r>
                      <a:rPr lang="ko-KR" altLang="en-US">
                        <a:noFill/>
                      </a:rPr>
                      <a:t> </a:t>
                    </a:r>
                  </a:p>
                </p:txBody>
              </p:sp>
            </mc:Fallback>
          </mc:AlternateContent>
        </p:grpSp>
      </p:grpSp>
      <p:sp>
        <p:nvSpPr>
          <p:cNvPr id="32" name="직사각형 31">
            <a:extLst>
              <a:ext uri="{FF2B5EF4-FFF2-40B4-BE49-F238E27FC236}">
                <a16:creationId xmlns:a16="http://schemas.microsoft.com/office/drawing/2014/main" xmlns="" id="{DCA8419F-7BA7-4E8B-931E-F5199D373B9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Principles of the hypothesis testing in statistics</a:t>
            </a:r>
          </a:p>
        </p:txBody>
      </p:sp>
    </p:spTree>
    <p:extLst>
      <p:ext uri="{BB962C8B-B14F-4D97-AF65-F5344CB8AC3E}">
        <p14:creationId xmlns:p14="http://schemas.microsoft.com/office/powerpoint/2010/main" val="365212539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Principles of Hypothesis Testing</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9" name="직사각형 18">
            <a:extLst>
              <a:ext uri="{FF2B5EF4-FFF2-40B4-BE49-F238E27FC236}">
                <a16:creationId xmlns:a16="http://schemas.microsoft.com/office/drawing/2014/main" xmlns="" id="{19C32D13-8E6F-415B-B912-5E400D096720}"/>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Procedure using the </a:t>
            </a:r>
            <a:r>
              <a:rPr lang="en-US" altLang="ko-KR" sz="1300" b="1" dirty="0">
                <a:solidFill>
                  <a:srgbClr val="1429A0"/>
                </a:solidFill>
                <a:latin typeface="SamsungOne 400" panose="020B0503030303020204" pitchFamily="34" charset="0"/>
                <a:ea typeface="SamsungOne 400" panose="020B0503030303020204" pitchFamily="34" charset="0"/>
              </a:rPr>
              <a:t>p-value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sp>
        <p:nvSpPr>
          <p:cNvPr id="32" name="직사각형 31">
            <a:extLst>
              <a:ext uri="{FF2B5EF4-FFF2-40B4-BE49-F238E27FC236}">
                <a16:creationId xmlns:a16="http://schemas.microsoft.com/office/drawing/2014/main" xmlns="" id="{370CD9EC-9EDD-464B-9933-0D28689606F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Principles of the hypothesis testing in statistics</a:t>
            </a:r>
          </a:p>
        </p:txBody>
      </p:sp>
      <p:grpSp>
        <p:nvGrpSpPr>
          <p:cNvPr id="30" name="그룹 29"/>
          <p:cNvGrpSpPr/>
          <p:nvPr/>
        </p:nvGrpSpPr>
        <p:grpSpPr>
          <a:xfrm>
            <a:off x="2074773" y="2199970"/>
            <a:ext cx="6558482" cy="3860511"/>
            <a:chOff x="2503140" y="2323537"/>
            <a:chExt cx="6558482" cy="3860511"/>
          </a:xfrm>
        </p:grpSpPr>
        <p:sp>
          <p:nvSpPr>
            <p:cNvPr id="31" name="Flowchart: Decision 27">
              <a:extLst>
                <a:ext uri="{FF2B5EF4-FFF2-40B4-BE49-F238E27FC236}">
                  <a16:creationId xmlns:a16="http://schemas.microsoft.com/office/drawing/2014/main" xmlns="" id="{0828FA42-0ECE-4286-B4C7-0C37A40B5CF9}"/>
                </a:ext>
              </a:extLst>
            </p:cNvPr>
            <p:cNvSpPr/>
            <p:nvPr/>
          </p:nvSpPr>
          <p:spPr>
            <a:xfrm>
              <a:off x="2503140" y="4720907"/>
              <a:ext cx="3896006" cy="795499"/>
            </a:xfrm>
            <a:prstGeom prst="flowChartDecision">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lnSpc>
                  <a:spcPct val="115000"/>
                </a:lnSpc>
                <a:spcAft>
                  <a:spcPts val="120"/>
                </a:spcAft>
              </a:pPr>
              <a:endParaRPr lang="en-US"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endParaRPr>
            </a:p>
          </p:txBody>
        </p:sp>
        <p:sp>
          <p:nvSpPr>
            <p:cNvPr id="33" name="Text Box 521">
              <a:extLst>
                <a:ext uri="{FF2B5EF4-FFF2-40B4-BE49-F238E27FC236}">
                  <a16:creationId xmlns:a16="http://schemas.microsoft.com/office/drawing/2014/main" xmlns="" id="{97172E9D-240D-49A2-BEDB-BE0D7B79212D}"/>
                </a:ext>
              </a:extLst>
            </p:cNvPr>
            <p:cNvSpPr txBox="1"/>
            <p:nvPr/>
          </p:nvSpPr>
          <p:spPr>
            <a:xfrm>
              <a:off x="2503140" y="3173210"/>
              <a:ext cx="3896006" cy="58777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t>Establish the acceptance and the rejection regions  corresponding to a chosen significance level α.</a:t>
              </a:r>
            </a:p>
          </p:txBody>
        </p:sp>
        <p:sp>
          <p:nvSpPr>
            <p:cNvPr id="34" name="Text Box 549">
              <a:extLst>
                <a:ext uri="{FF2B5EF4-FFF2-40B4-BE49-F238E27FC236}">
                  <a16:creationId xmlns:a16="http://schemas.microsoft.com/office/drawing/2014/main" xmlns="" id="{E4032F88-0EA2-42F7-B783-70A53E2ECC49}"/>
                </a:ext>
              </a:extLst>
            </p:cNvPr>
            <p:cNvSpPr txBox="1"/>
            <p:nvPr/>
          </p:nvSpPr>
          <p:spPr>
            <a:xfrm>
              <a:off x="2503140" y="4050208"/>
              <a:ext cx="3896006" cy="40603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t>Calculate the test statistic and the p-value.</a:t>
              </a:r>
            </a:p>
          </p:txBody>
        </p:sp>
        <mc:AlternateContent xmlns:mc="http://schemas.openxmlformats.org/markup-compatibility/2006" xmlns:a14="http://schemas.microsoft.com/office/drawing/2010/main">
          <mc:Choice Requires="a14">
            <p:sp>
              <p:nvSpPr>
                <p:cNvPr id="35" name="Text Box 569">
                  <a:extLst>
                    <a:ext uri="{FF2B5EF4-FFF2-40B4-BE49-F238E27FC236}">
                      <a16:creationId xmlns:a16="http://schemas.microsoft.com/office/drawing/2014/main" xmlns="" id="{A4C19E82-8C0E-4A4F-A101-5598085E664C}"/>
                    </a:ext>
                  </a:extLst>
                </p:cNvPr>
                <p:cNvSpPr txBox="1"/>
                <p:nvPr/>
              </p:nvSpPr>
              <p:spPr>
                <a:xfrm>
                  <a:off x="6845831" y="4905165"/>
                  <a:ext cx="2215791" cy="42698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lumMod val="85000"/>
                          <a:lumOff val="15000"/>
                        </a:schemeClr>
                      </a:solidFill>
                    </a:rPr>
                    <a:t>Reject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𝐻</m:t>
                          </m:r>
                        </m:e>
                        <m:sub>
                          <m:r>
                            <a:rPr lang="en-US" altLang="ko-KR" sz="1300">
                              <a:solidFill>
                                <a:schemeClr val="tx1">
                                  <a:lumMod val="85000"/>
                                  <a:lumOff val="15000"/>
                                </a:schemeClr>
                              </a:solidFill>
                              <a:latin typeface="Cambria Math" panose="02040503050406030204" pitchFamily="18" charset="0"/>
                            </a:rPr>
                            <m:t>0</m:t>
                          </m:r>
                        </m:sub>
                      </m:sSub>
                    </m:oMath>
                  </a14:m>
                  <a:r>
                    <a:rPr lang="en-US" altLang="ko-KR" sz="1300" dirty="0">
                      <a:solidFill>
                        <a:schemeClr val="tx1">
                          <a:lumMod val="85000"/>
                          <a:lumOff val="15000"/>
                        </a:schemeClr>
                      </a:solidFill>
                    </a:rPr>
                    <a:t> &amp; Adopt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𝐻</m:t>
                          </m:r>
                        </m:e>
                        <m:sub>
                          <m:r>
                            <a:rPr lang="en-US" altLang="ko-KR" sz="1300">
                              <a:solidFill>
                                <a:schemeClr val="tx1">
                                  <a:lumMod val="85000"/>
                                  <a:lumOff val="15000"/>
                                </a:schemeClr>
                              </a:solidFill>
                              <a:latin typeface="Cambria Math" panose="02040503050406030204" pitchFamily="18" charset="0"/>
                            </a:rPr>
                            <m:t>1</m:t>
                          </m:r>
                        </m:sub>
                      </m:sSub>
                    </m:oMath>
                  </a14:m>
                  <a:r>
                    <a:rPr lang="en-US" altLang="ko-KR" sz="1300" dirty="0">
                      <a:solidFill>
                        <a:schemeClr val="tx1">
                          <a:lumMod val="85000"/>
                          <a:lumOff val="15000"/>
                        </a:schemeClr>
                      </a:solidFill>
                    </a:rPr>
                    <a:t>.</a:t>
                  </a:r>
                </a:p>
              </p:txBody>
            </p:sp>
          </mc:Choice>
          <mc:Fallback xmlns="">
            <p:sp>
              <p:nvSpPr>
                <p:cNvPr id="35" name="Text Box 569">
                  <a:extLst>
                    <a:ext uri="{FF2B5EF4-FFF2-40B4-BE49-F238E27FC236}">
                      <a16:creationId xmlns="" xmlns:a16="http://schemas.microsoft.com/office/drawing/2014/main" xmlns:a14="http://schemas.microsoft.com/office/drawing/2010/main" id="{A4C19E82-8C0E-4A4F-A101-5598085E664C}"/>
                    </a:ext>
                  </a:extLst>
                </p:cNvPr>
                <p:cNvSpPr txBox="1">
                  <a:spLocks noRot="1" noChangeAspect="1" noMove="1" noResize="1" noEditPoints="1" noAdjustHandles="1" noChangeArrowheads="1" noChangeShapeType="1" noTextEdit="1"/>
                </p:cNvSpPr>
                <p:nvPr/>
              </p:nvSpPr>
              <p:spPr>
                <a:xfrm>
                  <a:off x="6845831" y="4905165"/>
                  <a:ext cx="2215791" cy="426982"/>
                </a:xfrm>
                <a:prstGeom prst="rect">
                  <a:avLst/>
                </a:prstGeom>
                <a:blipFill rotWithShape="0">
                  <a:blip r:embed="rId4"/>
                  <a:stretch>
                    <a:fillRect/>
                  </a:stretch>
                </a:blipFill>
                <a:ln>
                  <a:solidFill>
                    <a:schemeClr val="tx1">
                      <a:lumMod val="95000"/>
                      <a:lumOff val="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 Box 572">
                  <a:extLst>
                    <a:ext uri="{FF2B5EF4-FFF2-40B4-BE49-F238E27FC236}">
                      <a16:creationId xmlns:a16="http://schemas.microsoft.com/office/drawing/2014/main" xmlns="" id="{1B547906-4B19-4CDB-8E49-F20C198034A0}"/>
                    </a:ext>
                  </a:extLst>
                </p:cNvPr>
                <p:cNvSpPr txBox="1"/>
                <p:nvPr/>
              </p:nvSpPr>
              <p:spPr>
                <a:xfrm>
                  <a:off x="2503140" y="5827252"/>
                  <a:ext cx="3896006" cy="356796"/>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defRPr>
                      <a:solidFill>
                        <a:schemeClr val="lt1"/>
                      </a:solidFill>
                      <a:latin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15000"/>
                    </a:lnSpc>
                    <a:spcAft>
                      <a:spcPts val="120"/>
                    </a:spcAft>
                  </a:pPr>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Maintain </a:t>
                  </a:r>
                  <a14:m>
                    <m:oMath xmlns:m="http://schemas.openxmlformats.org/officeDocument/2006/math">
                      <m:sSub>
                        <m:sSubPr>
                          <m:ctrlPr>
                            <a:rPr lang="en-US" altLang="ko-KR" sz="1300" i="1"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ctrlPr>
                        </m:sSubPr>
                        <m:e>
                          <m:r>
                            <a:rPr lang="en-US" altLang="ko-KR" sz="1300"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t>𝐻</m:t>
                          </m:r>
                        </m:e>
                        <m:sub>
                          <m:r>
                            <a:rPr lang="en-US" altLang="ko-KR" sz="1300"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t>0</m:t>
                          </m:r>
                        </m:sub>
                      </m:sSub>
                    </m:oMath>
                  </a14:m>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a:t>
                  </a:r>
                </a:p>
              </p:txBody>
            </p:sp>
          </mc:Choice>
          <mc:Fallback xmlns="">
            <p:sp>
              <p:nvSpPr>
                <p:cNvPr id="37" name="Text Box 572">
                  <a:extLst>
                    <a:ext uri="{FF2B5EF4-FFF2-40B4-BE49-F238E27FC236}">
                      <a16:creationId xmlns="" xmlns:a16="http://schemas.microsoft.com/office/drawing/2014/main" xmlns:a14="http://schemas.microsoft.com/office/drawing/2010/main" id="{1B547906-4B19-4CDB-8E49-F20C198034A0}"/>
                    </a:ext>
                  </a:extLst>
                </p:cNvPr>
                <p:cNvSpPr txBox="1">
                  <a:spLocks noRot="1" noChangeAspect="1" noMove="1" noResize="1" noEditPoints="1" noAdjustHandles="1" noChangeArrowheads="1" noChangeShapeType="1" noTextEdit="1"/>
                </p:cNvSpPr>
                <p:nvPr/>
              </p:nvSpPr>
              <p:spPr>
                <a:xfrm>
                  <a:off x="2503140" y="5827252"/>
                  <a:ext cx="3896006" cy="356796"/>
                </a:xfrm>
                <a:prstGeom prst="rect">
                  <a:avLst/>
                </a:prstGeom>
                <a:blipFill rotWithShape="0">
                  <a:blip r:embed="rId5"/>
                  <a:stretch>
                    <a:fillRect/>
                  </a:stretch>
                </a:blipFill>
                <a:ln>
                  <a:solidFill>
                    <a:schemeClr val="tx1">
                      <a:lumMod val="95000"/>
                      <a:lumOff val="5000"/>
                    </a:schemeClr>
                  </a:solidFill>
                </a:ln>
              </p:spPr>
              <p:txBody>
                <a:bodyPr/>
                <a:lstStyle/>
                <a:p>
                  <a:r>
                    <a:rPr lang="ko-KR" altLang="en-US">
                      <a:noFill/>
                    </a:rPr>
                    <a:t> </a:t>
                  </a:r>
                </a:p>
              </p:txBody>
            </p:sp>
          </mc:Fallback>
        </mc:AlternateContent>
        <p:sp>
          <p:nvSpPr>
            <p:cNvPr id="38" name="Text Box 555">
              <a:extLst>
                <a:ext uri="{FF2B5EF4-FFF2-40B4-BE49-F238E27FC236}">
                  <a16:creationId xmlns:a16="http://schemas.microsoft.com/office/drawing/2014/main" xmlns="" id="{CEA11F70-67F2-4F9F-A8AA-FB8949099041}"/>
                </a:ext>
              </a:extLst>
            </p:cNvPr>
            <p:cNvSpPr txBox="1"/>
            <p:nvPr/>
          </p:nvSpPr>
          <p:spPr>
            <a:xfrm>
              <a:off x="3629552" y="4822357"/>
              <a:ext cx="1643183" cy="592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ct val="115000"/>
                </a:lnSpc>
                <a:spcAft>
                  <a:spcPts val="120"/>
                </a:spcAft>
              </a:pPr>
              <a:r>
                <a:rPr lang="en-US" altLang="ko-KR"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Is p-value &gt; </a:t>
              </a:r>
              <a:r>
                <a:rPr lang="el-GR" altLang="ko-KR"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α? </a:t>
              </a:r>
            </a:p>
          </p:txBody>
        </p:sp>
        <p:cxnSp>
          <p:nvCxnSpPr>
            <p:cNvPr id="39" name="Straight Arrow Connector 28">
              <a:extLst>
                <a:ext uri="{FF2B5EF4-FFF2-40B4-BE49-F238E27FC236}">
                  <a16:creationId xmlns:a16="http://schemas.microsoft.com/office/drawing/2014/main" xmlns="" id="{3EFF9B6C-6989-4CD2-8D5E-0A21E3149535}"/>
                </a:ext>
              </a:extLst>
            </p:cNvPr>
            <p:cNvCxnSpPr>
              <a:cxnSpLocks/>
              <a:stCxn id="47" idx="2"/>
              <a:endCxn id="33" idx="0"/>
            </p:cNvCxnSpPr>
            <p:nvPr/>
          </p:nvCxnSpPr>
          <p:spPr>
            <a:xfrm flipH="1">
              <a:off x="4451143" y="2886448"/>
              <a:ext cx="1" cy="286762"/>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29">
              <a:extLst>
                <a:ext uri="{FF2B5EF4-FFF2-40B4-BE49-F238E27FC236}">
                  <a16:creationId xmlns:a16="http://schemas.microsoft.com/office/drawing/2014/main" xmlns="" id="{3042E6C7-C475-4669-9E29-D592A77E3436}"/>
                </a:ext>
              </a:extLst>
            </p:cNvPr>
            <p:cNvCxnSpPr>
              <a:cxnSpLocks/>
              <a:stCxn id="33" idx="2"/>
              <a:endCxn id="34" idx="0"/>
            </p:cNvCxnSpPr>
            <p:nvPr/>
          </p:nvCxnSpPr>
          <p:spPr>
            <a:xfrm>
              <a:off x="4451143" y="3760982"/>
              <a:ext cx="0" cy="289226"/>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31">
              <a:extLst>
                <a:ext uri="{FF2B5EF4-FFF2-40B4-BE49-F238E27FC236}">
                  <a16:creationId xmlns:a16="http://schemas.microsoft.com/office/drawing/2014/main" xmlns="" id="{85A1E6CF-06C5-45C6-8779-B58D3C37CD30}"/>
                </a:ext>
              </a:extLst>
            </p:cNvPr>
            <p:cNvCxnSpPr>
              <a:cxnSpLocks/>
              <a:stCxn id="34" idx="2"/>
              <a:endCxn id="31" idx="0"/>
            </p:cNvCxnSpPr>
            <p:nvPr/>
          </p:nvCxnSpPr>
          <p:spPr>
            <a:xfrm>
              <a:off x="4451143" y="4456240"/>
              <a:ext cx="0" cy="264667"/>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32">
              <a:extLst>
                <a:ext uri="{FF2B5EF4-FFF2-40B4-BE49-F238E27FC236}">
                  <a16:creationId xmlns:a16="http://schemas.microsoft.com/office/drawing/2014/main" xmlns="" id="{83A6C20E-8C52-429A-964C-26D0956B5428}"/>
                </a:ext>
              </a:extLst>
            </p:cNvPr>
            <p:cNvCxnSpPr>
              <a:cxnSpLocks/>
              <a:stCxn id="31" idx="2"/>
              <a:endCxn id="37" idx="0"/>
            </p:cNvCxnSpPr>
            <p:nvPr/>
          </p:nvCxnSpPr>
          <p:spPr>
            <a:xfrm>
              <a:off x="4451143" y="5516406"/>
              <a:ext cx="0" cy="310846"/>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33">
              <a:extLst>
                <a:ext uri="{FF2B5EF4-FFF2-40B4-BE49-F238E27FC236}">
                  <a16:creationId xmlns:a16="http://schemas.microsoft.com/office/drawing/2014/main" xmlns="" id="{921C74C8-83AA-4378-9C0A-7F290C67A451}"/>
                </a:ext>
              </a:extLst>
            </p:cNvPr>
            <p:cNvCxnSpPr>
              <a:cxnSpLocks/>
              <a:stCxn id="31" idx="3"/>
              <a:endCxn id="35" idx="1"/>
            </p:cNvCxnSpPr>
            <p:nvPr/>
          </p:nvCxnSpPr>
          <p:spPr>
            <a:xfrm flipV="1">
              <a:off x="6399146" y="5118656"/>
              <a:ext cx="446685" cy="1"/>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sp>
          <p:nvSpPr>
            <p:cNvPr id="44" name="Text Box 610">
              <a:extLst>
                <a:ext uri="{FF2B5EF4-FFF2-40B4-BE49-F238E27FC236}">
                  <a16:creationId xmlns:a16="http://schemas.microsoft.com/office/drawing/2014/main" xmlns="" id="{890F19A3-75A3-4093-BF6F-EDB9BBA56D31}"/>
                </a:ext>
              </a:extLst>
            </p:cNvPr>
            <p:cNvSpPr txBox="1"/>
            <p:nvPr/>
          </p:nvSpPr>
          <p:spPr>
            <a:xfrm>
              <a:off x="4471030" y="5516406"/>
              <a:ext cx="513579" cy="34636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defPPr>
                <a:defRPr lang="en-US"/>
              </a:defPPr>
              <a:lvl1pPr algn="ctr">
                <a:lnSpc>
                  <a:spcPct val="115000"/>
                </a:lnSpc>
                <a:spcAft>
                  <a:spcPts val="1000"/>
                </a:spcAft>
                <a:defRPr sz="1200" kern="10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dirty="0"/>
                <a:t>YES</a:t>
              </a:r>
            </a:p>
          </p:txBody>
        </p:sp>
        <p:sp>
          <p:nvSpPr>
            <p:cNvPr id="45" name="Text Box 611">
              <a:extLst>
                <a:ext uri="{FF2B5EF4-FFF2-40B4-BE49-F238E27FC236}">
                  <a16:creationId xmlns:a16="http://schemas.microsoft.com/office/drawing/2014/main" xmlns="" id="{886CFC71-5D10-4613-8C91-1788A364920D}"/>
                </a:ext>
              </a:extLst>
            </p:cNvPr>
            <p:cNvSpPr txBox="1"/>
            <p:nvPr/>
          </p:nvSpPr>
          <p:spPr>
            <a:xfrm>
              <a:off x="6334076" y="4808438"/>
              <a:ext cx="513579" cy="3481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p>
              <a:pPr algn="ctr">
                <a:lnSpc>
                  <a:spcPct val="115000"/>
                </a:lnSpc>
                <a:spcAft>
                  <a:spcPts val="1000"/>
                </a:spcAft>
              </a:pPr>
              <a:r>
                <a:rPr lang="en-US" sz="1200" kern="1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NO</a:t>
              </a:r>
            </a:p>
          </p:txBody>
        </p:sp>
        <p:grpSp>
          <p:nvGrpSpPr>
            <p:cNvPr id="46" name="그룹 45"/>
            <p:cNvGrpSpPr/>
            <p:nvPr/>
          </p:nvGrpSpPr>
          <p:grpSpPr>
            <a:xfrm>
              <a:off x="2503141" y="2323537"/>
              <a:ext cx="3896006" cy="562911"/>
              <a:chOff x="2503141" y="2204864"/>
              <a:chExt cx="3896006" cy="562911"/>
            </a:xfrm>
          </p:grpSpPr>
          <p:sp>
            <p:nvSpPr>
              <p:cNvPr id="47" name="Flowchart: Preparation 24">
                <a:extLst>
                  <a:ext uri="{FF2B5EF4-FFF2-40B4-BE49-F238E27FC236}">
                    <a16:creationId xmlns:a16="http://schemas.microsoft.com/office/drawing/2014/main" xmlns="" id="{2F67AF43-BEC5-4644-B25F-62155E64917B}"/>
                  </a:ext>
                </a:extLst>
              </p:cNvPr>
              <p:cNvSpPr/>
              <p:nvPr/>
            </p:nvSpPr>
            <p:spPr>
              <a:xfrm>
                <a:off x="2503141" y="2204864"/>
                <a:ext cx="3896006" cy="562911"/>
              </a:xfrm>
              <a:prstGeom prst="flowChartPreparation">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lnSpc>
                    <a:spcPct val="115000"/>
                  </a:lnSpc>
                  <a:spcAft>
                    <a:spcPts val="120"/>
                  </a:spcAft>
                </a:pPr>
                <a:endParaRPr lang="en-US"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 name="Text Box 494">
                    <a:extLst>
                      <a:ext uri="{FF2B5EF4-FFF2-40B4-BE49-F238E27FC236}">
                        <a16:creationId xmlns:a16="http://schemas.microsoft.com/office/drawing/2014/main" xmlns="" id="{B876B671-4380-4D0C-9995-B025DDC49F97}"/>
                      </a:ext>
                    </a:extLst>
                  </p:cNvPr>
                  <p:cNvSpPr txBox="1"/>
                  <p:nvPr/>
                </p:nvSpPr>
                <p:spPr>
                  <a:xfrm>
                    <a:off x="3144566" y="2296371"/>
                    <a:ext cx="2613154" cy="37989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p>
                    <a:pPr algn="ctr">
                      <a:lnSpc>
                        <a:spcPct val="115000"/>
                      </a:lnSpc>
                      <a:spcAft>
                        <a:spcPts val="120"/>
                      </a:spcAft>
                    </a:pPr>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Establish the </a:t>
                    </a:r>
                    <a14:m>
                      <m:oMath xmlns:m="http://schemas.openxmlformats.org/officeDocument/2006/math">
                        <m:sSub>
                          <m:sSubPr>
                            <m:ctrlP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and the </a:t>
                    </a:r>
                    <a14:m>
                      <m:oMath xmlns:m="http://schemas.openxmlformats.org/officeDocument/2006/math">
                        <m:sSub>
                          <m:sSubPr>
                            <m:ctrlP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a:t>
                    </a:r>
                  </a:p>
                  <a:p>
                    <a:pPr algn="ctr">
                      <a:lnSpc>
                        <a:spcPct val="115000"/>
                      </a:lnSpc>
                      <a:spcAft>
                        <a:spcPts val="1000"/>
                      </a:spcAft>
                    </a:pPr>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p>
                </p:txBody>
              </p:sp>
            </mc:Choice>
            <mc:Fallback xmlns="">
              <p:sp>
                <p:nvSpPr>
                  <p:cNvPr id="48" name="Text Box 494">
                    <a:extLst>
                      <a:ext uri="{FF2B5EF4-FFF2-40B4-BE49-F238E27FC236}">
                        <a16:creationId xmlns:a16="http://schemas.microsoft.com/office/drawing/2014/main" xmlns:a14="http://schemas.microsoft.com/office/drawing/2010/main" xmlns="" id="{B876B671-4380-4D0C-9995-B025DDC49F97}"/>
                      </a:ext>
                    </a:extLst>
                  </p:cNvPr>
                  <p:cNvSpPr txBox="1">
                    <a:spLocks noRot="1" noChangeAspect="1" noMove="1" noResize="1" noEditPoints="1" noAdjustHandles="1" noChangeArrowheads="1" noChangeShapeType="1" noTextEdit="1"/>
                  </p:cNvSpPr>
                  <p:nvPr/>
                </p:nvSpPr>
                <p:spPr>
                  <a:xfrm>
                    <a:off x="3144566" y="2296371"/>
                    <a:ext cx="2613154" cy="379897"/>
                  </a:xfrm>
                  <a:prstGeom prst="rect">
                    <a:avLst/>
                  </a:prstGeom>
                  <a:blipFill rotWithShape="0">
                    <a:blip r:embed="rId6"/>
                    <a:stretch>
                      <a:fillRect/>
                    </a:stretch>
                  </a:blipFill>
                  <a:ln w="6350">
                    <a:noFill/>
                  </a:ln>
                  <a:effectLst/>
                </p:spPr>
                <p:txBody>
                  <a:bodyPr/>
                  <a:lstStyle/>
                  <a:p>
                    <a:r>
                      <a:rPr lang="ko-KR" altLang="en-US">
                        <a:noFill/>
                      </a:rPr>
                      <a:t> </a:t>
                    </a:r>
                  </a:p>
                </p:txBody>
              </p:sp>
            </mc:Fallback>
          </mc:AlternateContent>
        </p:grpSp>
      </p:grpSp>
    </p:spTree>
    <p:extLst>
      <p:ext uri="{BB962C8B-B14F-4D97-AF65-F5344CB8AC3E}">
        <p14:creationId xmlns:p14="http://schemas.microsoft.com/office/powerpoint/2010/main" val="28885262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4.1. Principles of Hypothesis Testing</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graphicFrame>
            <p:nvGraphicFramePr>
              <p:cNvPr id="32" name="Table 4">
                <a:extLst>
                  <a:ext uri="{FF2B5EF4-FFF2-40B4-BE49-F238E27FC236}">
                    <a16:creationId xmlns:a16="http://schemas.microsoft.com/office/drawing/2014/main" xmlns="" id="{CF643589-D6A4-4E3B-8FD6-B6CDFB2B935A}"/>
                  </a:ext>
                </a:extLst>
              </p:cNvPr>
              <p:cNvGraphicFramePr>
                <a:graphicFrameLocks noGrp="1"/>
              </p:cNvGraphicFramePr>
              <p:nvPr>
                <p:extLst>
                  <p:ext uri="{D42A27DB-BD31-4B8C-83A1-F6EECF244321}">
                    <p14:modId xmlns:p14="http://schemas.microsoft.com/office/powerpoint/2010/main" val="1592793299"/>
                  </p:ext>
                </p:extLst>
              </p:nvPr>
            </p:nvGraphicFramePr>
            <p:xfrm>
              <a:off x="558924" y="1808820"/>
              <a:ext cx="8644731" cy="2087809"/>
            </p:xfrm>
            <a:graphic>
              <a:graphicData uri="http://schemas.openxmlformats.org/drawingml/2006/table">
                <a:tbl>
                  <a:tblPr firstRow="1" bandRow="1">
                    <a:tableStyleId>{5940675A-B579-460E-94D1-54222C63F5DA}</a:tableStyleId>
                  </a:tblPr>
                  <a:tblGrid>
                    <a:gridCol w="2844871">
                      <a:extLst>
                        <a:ext uri="{9D8B030D-6E8A-4147-A177-3AD203B41FA5}">
                          <a16:colId xmlns:a16="http://schemas.microsoft.com/office/drawing/2014/main" xmlns="" val="20000"/>
                        </a:ext>
                      </a:extLst>
                    </a:gridCol>
                    <a:gridCol w="2918283">
                      <a:extLst>
                        <a:ext uri="{9D8B030D-6E8A-4147-A177-3AD203B41FA5}">
                          <a16:colId xmlns:a16="http://schemas.microsoft.com/office/drawing/2014/main" xmlns="" val="20001"/>
                        </a:ext>
                      </a:extLst>
                    </a:gridCol>
                    <a:gridCol w="2881577">
                      <a:extLst>
                        <a:ext uri="{9D8B030D-6E8A-4147-A177-3AD203B41FA5}">
                          <a16:colId xmlns:a16="http://schemas.microsoft.com/office/drawing/2014/main" xmlns="" val="20002"/>
                        </a:ext>
                      </a:extLst>
                    </a:gridCol>
                  </a:tblGrid>
                  <a:tr h="519167">
                    <a:tc>
                      <a:txBody>
                        <a:bodyPr/>
                        <a:lstStyle/>
                        <a:p>
                          <a:pPr marL="0" algn="r" defTabSz="914400" rtl="0" eaLnBrk="1" latinLnBrk="1" hangingPunct="1"/>
                          <a:r>
                            <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ACTUALLY</a:t>
                          </a:r>
                        </a:p>
                        <a:p>
                          <a:pPr marL="0" algn="l" defTabSz="914400" rtl="0" eaLnBrk="1" latinLnBrk="1" hangingPunct="1"/>
                          <a:r>
                            <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TEST RESULT</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rgbClr val="D9D9D9"/>
                        </a:solidFill>
                      </a:tcPr>
                    </a:tc>
                    <a:tc>
                      <a:txBody>
                        <a:bodyPr/>
                        <a:lstStyle/>
                        <a:p>
                          <a:pPr marL="0" algn="ctr" defTabSz="914400" rtl="0" eaLnBrk="1" latinLnBrk="1" hangingPunct="1"/>
                          <a14:m>
                            <m:oMath xmlns:m="http://schemas.openxmlformats.org/officeDocument/2006/math">
                              <m:sSub>
                                <m:sSubPr>
                                  <m:ctrlPr>
                                    <a:rPr lang="en-US" altLang="ko-KR" sz="1400" b="1"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altLang="ko-KR" sz="1400" b="1"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𝑯</m:t>
                                  </m:r>
                                </m:e>
                                <m:sub>
                                  <m:r>
                                    <a:rPr lang="en-US" altLang="ko-KR" sz="1400" b="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𝟎</m:t>
                                  </m:r>
                                </m:sub>
                              </m:sSub>
                            </m:oMath>
                          </a14:m>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IS TRUE</a:t>
                          </a:r>
                          <a:endPar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14:m>
                            <m:oMath xmlns:m="http://schemas.openxmlformats.org/officeDocument/2006/math">
                              <m:sSub>
                                <m:sSubPr>
                                  <m:ctrlPr>
                                    <a:rPr lang="en-US" altLang="ko-KR" sz="1400" b="1"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altLang="ko-KR" sz="1400" b="1"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𝑯</m:t>
                                  </m:r>
                                </m:e>
                                <m:sub>
                                  <m:r>
                                    <a:rPr lang="en-US" altLang="ko-KR" sz="1400" b="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𝟎</m:t>
                                  </m:r>
                                </m:sub>
                              </m:sSub>
                            </m:oMath>
                          </a14:m>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IS FALSE</a:t>
                          </a:r>
                          <a:endPar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val="10000"/>
                      </a:ext>
                    </a:extLst>
                  </a:tr>
                  <a:tr h="784321">
                    <a:tc>
                      <a:txBody>
                        <a:bodyPr/>
                        <a:lstStyle/>
                        <a:p>
                          <a:pPr marL="0" algn="ctr" defTabSz="914400" rtl="0" eaLnBrk="1" latinLnBrk="1" hangingPunct="1">
                            <a:lnSpc>
                              <a:spcPct val="150000"/>
                            </a:lnSpc>
                          </a:pPr>
                          <a14:m>
                            <m:oMath xmlns:m="http://schemas.openxmlformats.org/officeDocument/2006/math">
                              <m:sSub>
                                <m:sSubPr>
                                  <m:ctrlPr>
                                    <a:rPr lang="en-US" altLang="ko-KR" sz="1400" b="1"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altLang="ko-KR" sz="1400" b="1"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𝑯</m:t>
                                  </m:r>
                                </m:e>
                                <m:sub>
                                  <m:r>
                                    <a:rPr lang="en-US" altLang="ko-KR" sz="1400" b="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𝟎</m:t>
                                  </m:r>
                                </m:sub>
                              </m:sSub>
                            </m:oMath>
                          </a14:m>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RETAINED</a:t>
                          </a:r>
                          <a:endPar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algn="ctr" defTabSz="914400" rtl="0" eaLnBrk="1" latinLnBrk="1" hangingPunct="1"/>
                          <a:r>
                            <a:rPr lang="en-US" altLang="ko-KR" sz="1300" b="0" kern="1200" dirty="0">
                              <a:gradFill>
                                <a:gsLst>
                                  <a:gs pos="0">
                                    <a:srgbClr val="193EB0"/>
                                  </a:gs>
                                  <a:gs pos="100000">
                                    <a:srgbClr val="193EB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Correct</a:t>
                          </a:r>
                          <a:r>
                            <a:rPr lang="ko-KR" altLang="en-US" sz="1300" b="0" kern="1200" dirty="0">
                              <a:gradFill>
                                <a:gsLst>
                                  <a:gs pos="0">
                                    <a:srgbClr val="193EB0"/>
                                  </a:gs>
                                  <a:gs pos="100000">
                                    <a:srgbClr val="193EB0"/>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rgbClr val="193EB0"/>
                                  </a:gs>
                                  <a:gs pos="100000">
                                    <a:srgbClr val="193EB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Decision</a:t>
                          </a:r>
                        </a:p>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Probability </a:t>
                          </a: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=1−</m:t>
                              </m:r>
                              <m:r>
                                <a:rPr lang="ko-KR" alt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𝛼</m:t>
                              </m:r>
                            </m:oMath>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Type 2 error</a:t>
                          </a:r>
                        </a:p>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Probability</a:t>
                          </a: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r>
                                <a:rPr lang="ko-KR" alt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𝛽</m:t>
                              </m:r>
                            </m:oMath>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784321">
                    <a:tc>
                      <a:txBody>
                        <a:bodyPr/>
                        <a:lstStyle/>
                        <a:p>
                          <a:pPr marL="0" algn="ctr" defTabSz="914400" rtl="0" eaLnBrk="1" latinLnBrk="1" hangingPunct="1">
                            <a:lnSpc>
                              <a:spcPct val="150000"/>
                            </a:lnSpc>
                          </a:pPr>
                          <a14:m>
                            <m:oMath xmlns:m="http://schemas.openxmlformats.org/officeDocument/2006/math">
                              <m:sSub>
                                <m:sSubPr>
                                  <m:ctrlPr>
                                    <a:rPr lang="en-US" altLang="ko-KR" sz="1400" b="1"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altLang="ko-KR" sz="1400" b="1"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𝑯</m:t>
                                  </m:r>
                                </m:e>
                                <m:sub>
                                  <m:r>
                                    <a:rPr lang="en-US" altLang="ko-KR" sz="1400" b="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𝟎</m:t>
                                  </m:r>
                                </m:sub>
                              </m:sSub>
                            </m:oMath>
                          </a14:m>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REJECTED &amp;</a:t>
                          </a:r>
                        </a:p>
                        <a:p>
                          <a:pPr marL="0" algn="ctr" defTabSz="914400" rtl="0" eaLnBrk="1" latinLnBrk="1" hangingPunct="1">
                            <a:lnSpc>
                              <a:spcPct val="150000"/>
                            </a:lnSpc>
                          </a:pPr>
                          <a14:m>
                            <m:oMath xmlns:m="http://schemas.openxmlformats.org/officeDocument/2006/math">
                              <m:sSub>
                                <m:sSubPr>
                                  <m:ctrlPr>
                                    <a:rPr lang="en-US" altLang="ko-KR" sz="1400" b="1"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altLang="ko-KR" sz="1400" b="1"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𝑯</m:t>
                                  </m:r>
                                </m:e>
                                <m:sub>
                                  <m:r>
                                    <a:rPr lang="en-US" altLang="ko-KR" sz="1400" b="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𝟏</m:t>
                                  </m:r>
                                </m:sub>
                              </m:sSub>
                            </m:oMath>
                          </a14:m>
                          <a:r>
                            <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ADOPTED </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algn="ctr" defTabSz="914400" rtl="0" eaLnBrk="1" latinLnBrk="1" hangingPunct="1"/>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Type 1 error</a:t>
                          </a:r>
                        </a:p>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Probability </a:t>
                          </a: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r>
                                <a:rPr lang="ko-KR" alt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𝛼</m:t>
                              </m:r>
                            </m:oMath>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300" b="0" kern="1200" dirty="0">
                              <a:gradFill>
                                <a:gsLst>
                                  <a:gs pos="0">
                                    <a:srgbClr val="193EB0"/>
                                  </a:gs>
                                  <a:gs pos="100000">
                                    <a:srgbClr val="193EB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Correct</a:t>
                          </a:r>
                          <a:r>
                            <a:rPr lang="ko-KR" altLang="en-US" sz="1300" b="0" kern="1200" dirty="0">
                              <a:gradFill>
                                <a:gsLst>
                                  <a:gs pos="0">
                                    <a:srgbClr val="193EB0"/>
                                  </a:gs>
                                  <a:gs pos="100000">
                                    <a:srgbClr val="193EB0"/>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rgbClr val="193EB0"/>
                                  </a:gs>
                                  <a:gs pos="100000">
                                    <a:srgbClr val="193EB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Decision</a:t>
                          </a:r>
                        </a:p>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Probability </a:t>
                          </a: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=1−</m:t>
                              </m:r>
                              <m:r>
                                <a:rPr lang="ko-KR" alt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𝛽</m:t>
                              </m:r>
                            </m:oMath>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bl>
              </a:graphicData>
            </a:graphic>
          </p:graphicFrame>
        </mc:Choice>
        <mc:Fallback xmlns="">
          <p:graphicFrame>
            <p:nvGraphicFramePr>
              <p:cNvPr id="32" name="Table 4">
                <a:extLst>
                  <a:ext uri="{FF2B5EF4-FFF2-40B4-BE49-F238E27FC236}">
                    <a16:creationId xmlns="" xmlns:a16="http://schemas.microsoft.com/office/drawing/2014/main" xmlns:a14="http://schemas.microsoft.com/office/drawing/2010/main" id="{CF643589-D6A4-4E3B-8FD6-B6CDFB2B935A}"/>
                  </a:ext>
                </a:extLst>
              </p:cNvPr>
              <p:cNvGraphicFramePr>
                <a:graphicFrameLocks noGrp="1"/>
              </p:cNvGraphicFramePr>
              <p:nvPr>
                <p:extLst>
                  <p:ext uri="{D42A27DB-BD31-4B8C-83A1-F6EECF244321}">
                    <p14:modId xmlns:p14="http://schemas.microsoft.com/office/powerpoint/2010/main" val="1592793299"/>
                  </p:ext>
                </p:extLst>
              </p:nvPr>
            </p:nvGraphicFramePr>
            <p:xfrm>
              <a:off x="558924" y="1808820"/>
              <a:ext cx="8644731" cy="2087809"/>
            </p:xfrm>
            <a:graphic>
              <a:graphicData uri="http://schemas.openxmlformats.org/drawingml/2006/table">
                <a:tbl>
                  <a:tblPr firstRow="1" bandRow="1">
                    <a:tableStyleId>{5940675A-B579-460E-94D1-54222C63F5DA}</a:tableStyleId>
                  </a:tblPr>
                  <a:tblGrid>
                    <a:gridCol w="2844871">
                      <a:extLst>
                        <a:ext uri="{9D8B030D-6E8A-4147-A177-3AD203B41FA5}">
                          <a16:colId xmlns="" xmlns:a16="http://schemas.microsoft.com/office/drawing/2014/main" xmlns:a14="http://schemas.microsoft.com/office/drawing/2010/main" val="20000"/>
                        </a:ext>
                      </a:extLst>
                    </a:gridCol>
                    <a:gridCol w="2918283">
                      <a:extLst>
                        <a:ext uri="{9D8B030D-6E8A-4147-A177-3AD203B41FA5}">
                          <a16:colId xmlns="" xmlns:a16="http://schemas.microsoft.com/office/drawing/2014/main" xmlns:a14="http://schemas.microsoft.com/office/drawing/2010/main" val="20001"/>
                        </a:ext>
                      </a:extLst>
                    </a:gridCol>
                    <a:gridCol w="2881577">
                      <a:extLst>
                        <a:ext uri="{9D8B030D-6E8A-4147-A177-3AD203B41FA5}">
                          <a16:colId xmlns="" xmlns:a16="http://schemas.microsoft.com/office/drawing/2014/main" xmlns:a14="http://schemas.microsoft.com/office/drawing/2010/main" val="20002"/>
                        </a:ext>
                      </a:extLst>
                    </a:gridCol>
                  </a:tblGrid>
                  <a:tr h="519167">
                    <a:tc>
                      <a:txBody>
                        <a:bodyPr/>
                        <a:lstStyle/>
                        <a:p>
                          <a:pPr marL="0" algn="r" defTabSz="914400" rtl="0" eaLnBrk="1" latinLnBrk="1" hangingPunct="1"/>
                          <a:r>
                            <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ACTUALLY</a:t>
                          </a:r>
                        </a:p>
                        <a:p>
                          <a:pPr marL="0" algn="l" defTabSz="914400" rtl="0" eaLnBrk="1" latinLnBrk="1" hangingPunct="1"/>
                          <a:r>
                            <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TEST RESULT</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rgbClr val="D9D9D9"/>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97495" t="-1163" r="-98956" b="-301163"/>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00000" t="-1163" r="-211" b="-301163"/>
                          </a:stretch>
                        </a:blipFill>
                      </a:tcPr>
                    </a:tc>
                    <a:extLst>
                      <a:ext uri="{0D108BD9-81ED-4DB2-BD59-A6C34878D82A}">
                        <a16:rowId xmlns="" xmlns:a16="http://schemas.microsoft.com/office/drawing/2014/main" xmlns:a14="http://schemas.microsoft.com/office/drawing/2010/main" val="10000"/>
                      </a:ext>
                    </a:extLst>
                  </a:tr>
                  <a:tr h="784321">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t="-67442" r="-204069" b="-100775"/>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97495" t="-67442" r="-98956" b="-100775"/>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00000" t="-67442" r="-211" b="-100775"/>
                          </a:stretch>
                        </a:blipFill>
                      </a:tcPr>
                    </a:tc>
                    <a:extLst>
                      <a:ext uri="{0D108BD9-81ED-4DB2-BD59-A6C34878D82A}">
                        <a16:rowId xmlns="" xmlns:a16="http://schemas.microsoft.com/office/drawing/2014/main" xmlns:a14="http://schemas.microsoft.com/office/drawing/2010/main" val="10001"/>
                      </a:ext>
                    </a:extLst>
                  </a:tr>
                  <a:tr h="784321">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t="-167442" r="-204069" b="-775"/>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97495" t="-167442" r="-98956" b="-775"/>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00000" t="-167442" r="-211" b="-775"/>
                          </a:stretch>
                        </a:blipFill>
                      </a:tcPr>
                    </a:tc>
                    <a:extLst>
                      <a:ext uri="{0D108BD9-81ED-4DB2-BD59-A6C34878D82A}">
                        <a16:rowId xmlns="" xmlns:a16="http://schemas.microsoft.com/office/drawing/2014/main" xmlns:a14="http://schemas.microsoft.com/office/drawing/2010/main" val="10002"/>
                      </a:ext>
                    </a:extLst>
                  </a:tr>
                </a:tbl>
              </a:graphicData>
            </a:graphic>
          </p:graphicFrame>
        </mc:Fallback>
      </mc:AlternateContent>
      <p:sp>
        <p:nvSpPr>
          <p:cNvPr id="9" name="직사각형 8">
            <a:extLst>
              <a:ext uri="{FF2B5EF4-FFF2-40B4-BE49-F238E27FC236}">
                <a16:creationId xmlns:a16="http://schemas.microsoft.com/office/drawing/2014/main" xmlns="" id="{B5053CF5-09C9-413A-976B-0B7B34C14DA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Principles of the hypothesis testing in statistics</a:t>
            </a:r>
          </a:p>
        </p:txBody>
      </p:sp>
    </p:spTree>
    <p:extLst>
      <p:ext uri="{BB962C8B-B14F-4D97-AF65-F5344CB8AC3E}">
        <p14:creationId xmlns:p14="http://schemas.microsoft.com/office/powerpoint/2010/main" val="128896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of Probability</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7" name="직사각형 16">
            <a:extLst>
              <a:ext uri="{FF2B5EF4-FFF2-40B4-BE49-F238E27FC236}">
                <a16:creationId xmlns:a16="http://schemas.microsoft.com/office/drawing/2014/main" xmlns="" id="{EDE23B13-0BED-4B3D-923D-07FCDD1B2010}"/>
              </a:ext>
            </a:extLst>
          </p:cNvPr>
          <p:cNvSpPr/>
          <p:nvPr/>
        </p:nvSpPr>
        <p:spPr>
          <a:xfrm>
            <a:off x="1054111" y="3929021"/>
            <a:ext cx="3897301"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ea typeface="SamsungOne 400" panose="020B0503030303020204" pitchFamily="34" charset="0"/>
              </a:rPr>
              <a:t>1.1. Probability Theory</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Probability Rules</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1.3. Random Variable</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1.4. Discrete Probability Distribution</a:t>
            </a:r>
          </a:p>
        </p:txBody>
      </p:sp>
    </p:spTree>
    <p:extLst>
      <p:ext uri="{BB962C8B-B14F-4D97-AF65-F5344CB8AC3E}">
        <p14:creationId xmlns:p14="http://schemas.microsoft.com/office/powerpoint/2010/main" val="3837982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Statistical Hypothesis Testing</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1" name="직사각형 10">
            <a:extLst>
              <a:ext uri="{FF2B5EF4-FFF2-40B4-BE49-F238E27FC236}">
                <a16:creationId xmlns:a16="http://schemas.microsoft.com/office/drawing/2014/main" xmlns="" id="{391AC565-57D6-4F73-8C31-AABCF798204E}"/>
              </a:ext>
            </a:extLst>
          </p:cNvPr>
          <p:cNvSpPr/>
          <p:nvPr/>
        </p:nvSpPr>
        <p:spPr>
          <a:xfrm>
            <a:off x="1054111" y="3929021"/>
            <a:ext cx="4653385" cy="74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sz="2000" dirty="0">
                <a:solidFill>
                  <a:srgbClr val="A6A6A6"/>
                </a:solidFill>
                <a:latin typeface="SamsungOne 400" panose="020B0503030303020204" pitchFamily="34" charset="0"/>
                <a:ea typeface="SamsungOne 400" panose="020B0503030303020204" pitchFamily="34" charset="0"/>
              </a:rPr>
              <a:t>4.1. Principles of Hypothesis Testing</a:t>
            </a:r>
          </a:p>
          <a:p>
            <a:pPr marL="176213" indent="-176213" defTabSz="914400" fontAlgn="base" latinLnBrk="1">
              <a:spcBef>
                <a:spcPct val="0"/>
              </a:spcBef>
              <a:spcAft>
                <a:spcPts val="1000"/>
              </a:spcAft>
              <a:buSzPct val="120000"/>
              <a:buBlip>
                <a:blip r:embed="rId4"/>
              </a:buBlip>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4.2. Hypothesis Testing in Action</a:t>
            </a:r>
          </a:p>
        </p:txBody>
      </p:sp>
    </p:spTree>
    <p:extLst>
      <p:ext uri="{BB962C8B-B14F-4D97-AF65-F5344CB8AC3E}">
        <p14:creationId xmlns:p14="http://schemas.microsoft.com/office/powerpoint/2010/main" val="18914051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Hypothesis Test of the Means</a:t>
            </a:r>
          </a:p>
        </p:txBody>
      </p:sp>
      <p:sp>
        <p:nvSpPr>
          <p:cNvPr id="40" name="직사각형 39">
            <a:extLst>
              <a:ext uri="{FF2B5EF4-FFF2-40B4-BE49-F238E27FC236}">
                <a16:creationId xmlns:a16="http://schemas.microsoft.com/office/drawing/2014/main" xmlns="" id="{3A76204B-18F3-4CF1-ACE4-AFDF6C8ED0B9}"/>
              </a:ext>
            </a:extLst>
          </p:cNvPr>
          <p:cNvSpPr/>
          <p:nvPr/>
        </p:nvSpPr>
        <p:spPr>
          <a:xfrm>
            <a:off x="675071" y="22194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is one population and one sample.</a:t>
            </a:r>
          </a:p>
        </p:txBody>
      </p:sp>
      <p:grpSp>
        <p:nvGrpSpPr>
          <p:cNvPr id="2" name="그룹 1">
            <a:extLst>
              <a:ext uri="{FF2B5EF4-FFF2-40B4-BE49-F238E27FC236}">
                <a16:creationId xmlns:a16="http://schemas.microsoft.com/office/drawing/2014/main" xmlns="" id="{5F1CC33B-2A1F-4D41-AA46-F68DCC1D0652}"/>
              </a:ext>
            </a:extLst>
          </p:cNvPr>
          <p:cNvGrpSpPr/>
          <p:nvPr/>
        </p:nvGrpSpPr>
        <p:grpSpPr>
          <a:xfrm>
            <a:off x="3000085" y="2661132"/>
            <a:ext cx="4914133" cy="1981505"/>
            <a:chOff x="3000085" y="2661132"/>
            <a:chExt cx="4914133" cy="1981505"/>
          </a:xfrm>
        </p:grpSpPr>
        <p:grpSp>
          <p:nvGrpSpPr>
            <p:cNvPr id="16" name="Group 7">
              <a:extLst>
                <a:ext uri="{FF2B5EF4-FFF2-40B4-BE49-F238E27FC236}">
                  <a16:creationId xmlns:a16="http://schemas.microsoft.com/office/drawing/2014/main" xmlns="" id="{585E88B5-0766-4864-B7FD-B1C49258C55B}"/>
                </a:ext>
              </a:extLst>
            </p:cNvPr>
            <p:cNvGrpSpPr/>
            <p:nvPr/>
          </p:nvGrpSpPr>
          <p:grpSpPr>
            <a:xfrm>
              <a:off x="4695675" y="3124345"/>
              <a:ext cx="3218543" cy="609309"/>
              <a:chOff x="7083126" y="4093645"/>
              <a:chExt cx="3782747" cy="584775"/>
            </a:xfrm>
          </p:grpSpPr>
          <p:cxnSp>
            <p:nvCxnSpPr>
              <p:cNvPr id="30" name="Straight Arrow Connector 9">
                <a:extLst>
                  <a:ext uri="{FF2B5EF4-FFF2-40B4-BE49-F238E27FC236}">
                    <a16:creationId xmlns:a16="http://schemas.microsoft.com/office/drawing/2014/main" xmlns="" id="{B9BED509-FC7F-4745-A726-BF421ED9511A}"/>
                  </a:ext>
                </a:extLst>
              </p:cNvPr>
              <p:cNvCxnSpPr>
                <a:cxnSpLocks/>
                <a:stCxn id="31" idx="1"/>
              </p:cNvCxnSpPr>
              <p:nvPr/>
            </p:nvCxnSpPr>
            <p:spPr>
              <a:xfrm flipH="1">
                <a:off x="7083126" y="4344721"/>
                <a:ext cx="1101106" cy="333699"/>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E808E61B-70B1-4A45-903C-A9F79793BEE6}"/>
                      </a:ext>
                    </a:extLst>
                  </p:cNvPr>
                  <p:cNvSpPr txBox="1"/>
                  <p:nvPr/>
                </p:nvSpPr>
                <p:spPr>
                  <a:xfrm>
                    <a:off x="8184232" y="4093645"/>
                    <a:ext cx="2681641" cy="5612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prstClr val="black">
                            <a:lumMod val="85000"/>
                            <a:lumOff val="15000"/>
                          </a:prstClr>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600" dirty="0"/>
                      <a:t>Compare </a:t>
                    </a:r>
                    <a14:m>
                      <m:oMath xmlns:m="http://schemas.openxmlformats.org/officeDocument/2006/math">
                        <m:r>
                          <a:rPr lang="ko-KR" altLang="en-US" sz="1600" smtClean="0">
                            <a:solidFill>
                              <a:srgbClr val="FF0000"/>
                            </a:solidFill>
                            <a:latin typeface="Cambria Math" panose="02040503050406030204" pitchFamily="18" charset="0"/>
                          </a:rPr>
                          <m:t>𝜇</m:t>
                        </m:r>
                        <m:r>
                          <a:rPr lang="ko-KR" altLang="en-US" sz="1600">
                            <a:latin typeface="Cambria Math" panose="02040503050406030204" pitchFamily="18" charset="0"/>
                          </a:rPr>
                          <m:t> </m:t>
                        </m:r>
                      </m:oMath>
                    </a14:m>
                    <a:r>
                      <a:rPr lang="ko-KR" altLang="en-US" sz="1600" dirty="0"/>
                      <a:t> </a:t>
                    </a:r>
                    <a:r>
                      <a:rPr lang="en-US" altLang="ko-KR" sz="1600" dirty="0"/>
                      <a:t>with a specified number </a:t>
                    </a:r>
                    <a14:m>
                      <m:oMath xmlns:m="http://schemas.openxmlformats.org/officeDocument/2006/math">
                        <m:sSub>
                          <m:sSubPr>
                            <m:ctrlPr>
                              <a:rPr lang="en-US" altLang="ko-KR" sz="1600" i="1" smtClean="0">
                                <a:solidFill>
                                  <a:srgbClr val="FF0000"/>
                                </a:solidFill>
                                <a:latin typeface="Cambria Math" panose="02040503050406030204" pitchFamily="18" charset="0"/>
                              </a:rPr>
                            </m:ctrlPr>
                          </m:sSubPr>
                          <m:e>
                            <m:r>
                              <a:rPr lang="ko-KR" altLang="en-US" sz="1600">
                                <a:solidFill>
                                  <a:srgbClr val="FF0000"/>
                                </a:solidFill>
                                <a:latin typeface="Cambria Math" panose="02040503050406030204" pitchFamily="18" charset="0"/>
                              </a:rPr>
                              <m:t>𝜇</m:t>
                            </m:r>
                          </m:e>
                          <m:sub>
                            <m:r>
                              <a:rPr lang="en-US" altLang="ko-KR" sz="1600">
                                <a:solidFill>
                                  <a:srgbClr val="FF0000"/>
                                </a:solidFill>
                                <a:latin typeface="Cambria Math" panose="02040503050406030204" pitchFamily="18" charset="0"/>
                              </a:rPr>
                              <m:t>0</m:t>
                            </m:r>
                          </m:sub>
                        </m:sSub>
                      </m:oMath>
                    </a14:m>
                    <a:r>
                      <a:rPr lang="en-US" sz="1600" dirty="0"/>
                      <a:t>.</a:t>
                    </a:r>
                  </a:p>
                </p:txBody>
              </p:sp>
            </mc:Choice>
            <mc:Fallback xmlns="">
              <p:sp>
                <p:nvSpPr>
                  <p:cNvPr id="31" name="TextBox 30">
                    <a:extLst>
                      <a:ext uri="{FF2B5EF4-FFF2-40B4-BE49-F238E27FC236}">
                        <a16:creationId xmlns:a16="http://schemas.microsoft.com/office/drawing/2014/main" id="{E808E61B-70B1-4A45-903C-A9F79793BEE6}"/>
                      </a:ext>
                    </a:extLst>
                  </p:cNvPr>
                  <p:cNvSpPr txBox="1">
                    <a:spLocks noRot="1" noChangeAspect="1" noMove="1" noResize="1" noEditPoints="1" noAdjustHandles="1" noChangeArrowheads="1" noChangeShapeType="1" noTextEdit="1"/>
                  </p:cNvSpPr>
                  <p:nvPr/>
                </p:nvSpPr>
                <p:spPr>
                  <a:xfrm>
                    <a:off x="8184232" y="4093645"/>
                    <a:ext cx="2681641" cy="561229"/>
                  </a:xfrm>
                  <a:prstGeom prst="rect">
                    <a:avLst/>
                  </a:prstGeom>
                  <a:blipFill>
                    <a:blip r:embed="rId3"/>
                    <a:stretch>
                      <a:fillRect t="-8046" b="-19540"/>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9B66A8C1-280F-4FE1-8CD6-296448934D8D}"/>
                    </a:ext>
                  </a:extLst>
                </p:cNvPr>
                <p:cNvSpPr txBox="1"/>
                <p:nvPr/>
              </p:nvSpPr>
              <p:spPr>
                <a:xfrm>
                  <a:off x="4944828" y="2661132"/>
                  <a:ext cx="708759" cy="296941"/>
                </a:xfrm>
                <a:prstGeom prst="rect">
                  <a:avLst/>
                </a:prstGeom>
                <a:solidFill>
                  <a:schemeClr val="bg1"/>
                </a:solid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300" b="1" i="1">
                                <a:latin typeface="Cambria Math" panose="02040503050406030204" pitchFamily="18" charset="0"/>
                                <a:ea typeface="Cambria Math" panose="02040503050406030204" pitchFamily="18" charset="0"/>
                              </a:rPr>
                            </m:ctrlPr>
                          </m:accPr>
                          <m:e>
                            <m:r>
                              <a:rPr lang="en-US" sz="1300" b="1" i="1">
                                <a:latin typeface="Cambria Math" panose="02040503050406030204" pitchFamily="18" charset="0"/>
                                <a:ea typeface="Cambria Math" panose="02040503050406030204" pitchFamily="18" charset="0"/>
                              </a:rPr>
                              <m:t>𝑿</m:t>
                            </m:r>
                          </m:e>
                        </m:acc>
                        <m:r>
                          <a:rPr lang="en-US" sz="1300" b="1" i="1">
                            <a:latin typeface="Cambria Math" panose="02040503050406030204" pitchFamily="18" charset="0"/>
                            <a:ea typeface="Cambria Math" panose="02040503050406030204" pitchFamily="18" charset="0"/>
                          </a:rPr>
                          <m:t>, </m:t>
                        </m:r>
                        <m:sSup>
                          <m:sSupPr>
                            <m:ctrlPr>
                              <a:rPr lang="en-US" sz="1300" b="1" i="1">
                                <a:latin typeface="Cambria Math" panose="02040503050406030204" pitchFamily="18" charset="0"/>
                                <a:ea typeface="Cambria Math" panose="02040503050406030204" pitchFamily="18" charset="0"/>
                              </a:rPr>
                            </m:ctrlPr>
                          </m:sSupPr>
                          <m:e>
                            <m:r>
                              <a:rPr lang="en-US" sz="1300" b="1" i="1">
                                <a:latin typeface="Cambria Math" panose="02040503050406030204" pitchFamily="18" charset="0"/>
                                <a:ea typeface="Cambria Math" panose="02040503050406030204" pitchFamily="18" charset="0"/>
                              </a:rPr>
                              <m:t>𝒔</m:t>
                            </m:r>
                          </m:e>
                          <m:sup>
                            <m:r>
                              <a:rPr lang="en-US" sz="1300" b="1" i="1">
                                <a:latin typeface="Cambria Math" panose="02040503050406030204" pitchFamily="18" charset="0"/>
                                <a:ea typeface="Cambria Math" panose="02040503050406030204" pitchFamily="18" charset="0"/>
                              </a:rPr>
                              <m:t>𝟐</m:t>
                            </m:r>
                          </m:sup>
                        </m:sSup>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𝒏</m:t>
                        </m:r>
                      </m:oMath>
                    </m:oMathPara>
                  </a14:m>
                  <a:endParaRPr lang="en-US" sz="1300" b="1" dirty="0">
                    <a:latin typeface="SamsungOne 400" panose="020B0503030303020204" pitchFamily="34" charset="0"/>
                    <a:ea typeface="SamsungOne 400" panose="020B0503030303020204" pitchFamily="34" charset="0"/>
                  </a:endParaRPr>
                </a:p>
              </p:txBody>
            </p:sp>
          </mc:Choice>
          <mc:Fallback xmlns="">
            <p:sp>
              <p:nvSpPr>
                <p:cNvPr id="32" name="TextBox 31">
                  <a:extLst>
                    <a:ext uri="{FF2B5EF4-FFF2-40B4-BE49-F238E27FC236}">
                      <a16:creationId xmlns:a16="http://schemas.microsoft.com/office/drawing/2014/main" id="{9B66A8C1-280F-4FE1-8CD6-296448934D8D}"/>
                    </a:ext>
                  </a:extLst>
                </p:cNvPr>
                <p:cNvSpPr txBox="1">
                  <a:spLocks noRot="1" noChangeAspect="1" noMove="1" noResize="1" noEditPoints="1" noAdjustHandles="1" noChangeArrowheads="1" noChangeShapeType="1" noTextEdit="1"/>
                </p:cNvSpPr>
                <p:nvPr/>
              </p:nvSpPr>
              <p:spPr>
                <a:xfrm>
                  <a:off x="4944828" y="2661132"/>
                  <a:ext cx="708759" cy="296941"/>
                </a:xfrm>
                <a:prstGeom prst="rect">
                  <a:avLst/>
                </a:prstGeom>
                <a:blipFill>
                  <a:blip r:embed="rId4"/>
                  <a:stretch>
                    <a:fillRect/>
                  </a:stretch>
                </a:blipFill>
              </p:spPr>
              <p:txBody>
                <a:bodyPr/>
                <a:lstStyle/>
                <a:p>
                  <a:r>
                    <a:rPr lang="ko-KR" altLang="en-US">
                      <a:noFill/>
                    </a:rPr>
                    <a:t> </a:t>
                  </a:r>
                </a:p>
              </p:txBody>
            </p:sp>
          </mc:Fallback>
        </mc:AlternateContent>
        <p:grpSp>
          <p:nvGrpSpPr>
            <p:cNvPr id="33" name="그룹 32">
              <a:extLst>
                <a:ext uri="{FF2B5EF4-FFF2-40B4-BE49-F238E27FC236}">
                  <a16:creationId xmlns:a16="http://schemas.microsoft.com/office/drawing/2014/main" xmlns="" id="{B4B569A8-9B0C-45B4-A67C-CBAD27A7DE8B}"/>
                </a:ext>
              </a:extLst>
            </p:cNvPr>
            <p:cNvGrpSpPr/>
            <p:nvPr/>
          </p:nvGrpSpPr>
          <p:grpSpPr>
            <a:xfrm>
              <a:off x="3000085" y="2707674"/>
              <a:ext cx="1993599" cy="1934963"/>
              <a:chOff x="6880016" y="2179877"/>
              <a:chExt cx="2300366" cy="2232707"/>
            </a:xfrm>
          </p:grpSpPr>
          <p:sp>
            <p:nvSpPr>
              <p:cNvPr id="34" name="타원 33">
                <a:extLst>
                  <a:ext uri="{FF2B5EF4-FFF2-40B4-BE49-F238E27FC236}">
                    <a16:creationId xmlns:a16="http://schemas.microsoft.com/office/drawing/2014/main" xmlns="" id="{082424FE-32E3-4EC8-B7EE-BAC8F96A1C72}"/>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16D475FB-25D0-415B-9E11-8435761A513F}"/>
                      </a:ext>
                    </a:extLst>
                  </p:cNvPr>
                  <p:cNvSpPr txBox="1"/>
                  <p:nvPr/>
                </p:nvSpPr>
                <p:spPr>
                  <a:xfrm>
                    <a:off x="8448875" y="2179877"/>
                    <a:ext cx="731507"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𝑆𝑎𝑚𝑝𝑙𝑒</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16D475FB-25D0-415B-9E11-8435761A513F}"/>
                      </a:ext>
                    </a:extLst>
                  </p:cNvPr>
                  <p:cNvSpPr txBox="1">
                    <a:spLocks noRot="1" noChangeAspect="1" noMove="1" noResize="1" noEditPoints="1" noAdjustHandles="1" noChangeArrowheads="1" noChangeShapeType="1" noTextEdit="1"/>
                  </p:cNvSpPr>
                  <p:nvPr/>
                </p:nvSpPr>
                <p:spPr>
                  <a:xfrm>
                    <a:off x="8448875" y="2179877"/>
                    <a:ext cx="731507" cy="248596"/>
                  </a:xfrm>
                  <a:prstGeom prst="rect">
                    <a:avLst/>
                  </a:prstGeom>
                  <a:blipFill>
                    <a:blip r:embed="rId5"/>
                    <a:stretch>
                      <a:fillRect l="-962"/>
                    </a:stretch>
                  </a:blipFill>
                </p:spPr>
                <p:txBody>
                  <a:bodyPr/>
                  <a:lstStyle/>
                  <a:p>
                    <a:r>
                      <a:rPr lang="ko-KR" altLang="en-US">
                        <a:noFill/>
                      </a:rPr>
                      <a:t> </a:t>
                    </a:r>
                  </a:p>
                </p:txBody>
              </p:sp>
            </mc:Fallback>
          </mc:AlternateContent>
          <p:sp>
            <p:nvSpPr>
              <p:cNvPr id="36" name="타원 35">
                <a:extLst>
                  <a:ext uri="{FF2B5EF4-FFF2-40B4-BE49-F238E27FC236}">
                    <a16:creationId xmlns:a16="http://schemas.microsoft.com/office/drawing/2014/main" xmlns="" id="{8721C935-2A03-4339-B921-1BE063A4E55E}"/>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A5C0A5B3-FDDE-4AAB-965E-013A0FB58AAC}"/>
                      </a:ext>
                    </a:extLst>
                  </p:cNvPr>
                  <p:cNvSpPr txBox="1"/>
                  <p:nvPr/>
                </p:nvSpPr>
                <p:spPr>
                  <a:xfrm>
                    <a:off x="7282118" y="4163988"/>
                    <a:ext cx="1076357"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𝑃𝑜𝑝𝑢𝑙𝑎𝑡𝑖𝑜𝑛</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A5C0A5B3-FDDE-4AAB-965E-013A0FB58AAC}"/>
                      </a:ext>
                    </a:extLst>
                  </p:cNvPr>
                  <p:cNvSpPr txBox="1">
                    <a:spLocks noRot="1" noChangeAspect="1" noMove="1" noResize="1" noEditPoints="1" noAdjustHandles="1" noChangeArrowheads="1" noChangeShapeType="1" noTextEdit="1"/>
                  </p:cNvSpPr>
                  <p:nvPr/>
                </p:nvSpPr>
                <p:spPr>
                  <a:xfrm>
                    <a:off x="7282118" y="4163988"/>
                    <a:ext cx="1076357" cy="248596"/>
                  </a:xfrm>
                  <a:prstGeom prst="rect">
                    <a:avLst/>
                  </a:prstGeom>
                  <a:blipFill>
                    <a:blip r:embed="rId6"/>
                    <a:stretch>
                      <a:fillRect l="-654"/>
                    </a:stretch>
                  </a:blipFill>
                </p:spPr>
                <p:txBody>
                  <a:bodyPr/>
                  <a:lstStyle/>
                  <a:p>
                    <a:r>
                      <a:rPr lang="ko-KR" altLang="en-US">
                        <a:noFill/>
                      </a:rPr>
                      <a:t> </a:t>
                    </a:r>
                  </a:p>
                </p:txBody>
              </p:sp>
            </mc:Fallback>
          </mc:AlternateContent>
          <p:sp>
            <p:nvSpPr>
              <p:cNvPr id="38" name="타원 37">
                <a:extLst>
                  <a:ext uri="{FF2B5EF4-FFF2-40B4-BE49-F238E27FC236}">
                    <a16:creationId xmlns:a16="http://schemas.microsoft.com/office/drawing/2014/main" xmlns="" id="{D9621900-A1C3-4481-BB93-8E2C88014B72}"/>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9" name="타원 38">
                <a:extLst>
                  <a:ext uri="{FF2B5EF4-FFF2-40B4-BE49-F238E27FC236}">
                    <a16:creationId xmlns:a16="http://schemas.microsoft.com/office/drawing/2014/main" xmlns="" id="{ADE7FB1B-8146-47F6-A1F0-ADD108E14BD3}"/>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1" name="타원 40">
                <a:extLst>
                  <a:ext uri="{FF2B5EF4-FFF2-40B4-BE49-F238E27FC236}">
                    <a16:creationId xmlns:a16="http://schemas.microsoft.com/office/drawing/2014/main" xmlns="" id="{4DDA4C2A-BB84-44AE-A2E9-527306885C46}"/>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2" name="타원 41">
                <a:extLst>
                  <a:ext uri="{FF2B5EF4-FFF2-40B4-BE49-F238E27FC236}">
                    <a16:creationId xmlns:a16="http://schemas.microsoft.com/office/drawing/2014/main" xmlns="" id="{3F94D512-619E-463B-96A1-E6454A6A1158}"/>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3" name="타원 42">
                <a:extLst>
                  <a:ext uri="{FF2B5EF4-FFF2-40B4-BE49-F238E27FC236}">
                    <a16:creationId xmlns:a16="http://schemas.microsoft.com/office/drawing/2014/main" xmlns="" id="{3DD83A8C-177A-40CD-BECE-9EFB39BE7B0A}"/>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4" name="타원 43">
                <a:extLst>
                  <a:ext uri="{FF2B5EF4-FFF2-40B4-BE49-F238E27FC236}">
                    <a16:creationId xmlns:a16="http://schemas.microsoft.com/office/drawing/2014/main" xmlns="" id="{7230BEEF-9D0C-4305-86C4-5C5150CCC98C}"/>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5" name="타원 44">
                <a:extLst>
                  <a:ext uri="{FF2B5EF4-FFF2-40B4-BE49-F238E27FC236}">
                    <a16:creationId xmlns:a16="http://schemas.microsoft.com/office/drawing/2014/main" xmlns="" id="{8A06C422-8569-446A-A45E-E81416863210}"/>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6" name="타원 45">
                <a:extLst>
                  <a:ext uri="{FF2B5EF4-FFF2-40B4-BE49-F238E27FC236}">
                    <a16:creationId xmlns:a16="http://schemas.microsoft.com/office/drawing/2014/main" xmlns="" id="{ED40ED72-3877-4063-B7C1-38A19C1D5785}"/>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7" name="타원 46">
                <a:extLst>
                  <a:ext uri="{FF2B5EF4-FFF2-40B4-BE49-F238E27FC236}">
                    <a16:creationId xmlns:a16="http://schemas.microsoft.com/office/drawing/2014/main" xmlns="" id="{91B187C8-DEED-46AB-A8A2-5D2658EF1386}"/>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8" name="타원 47">
                <a:extLst>
                  <a:ext uri="{FF2B5EF4-FFF2-40B4-BE49-F238E27FC236}">
                    <a16:creationId xmlns:a16="http://schemas.microsoft.com/office/drawing/2014/main" xmlns="" id="{C120C63E-8CEF-4099-8F69-F2E9D91E3583}"/>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9" name="타원 48">
                <a:extLst>
                  <a:ext uri="{FF2B5EF4-FFF2-40B4-BE49-F238E27FC236}">
                    <a16:creationId xmlns:a16="http://schemas.microsoft.com/office/drawing/2014/main" xmlns="" id="{A222307B-81EA-4EC9-9B02-D50652CEDAC8}"/>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0" name="타원 49">
                <a:extLst>
                  <a:ext uri="{FF2B5EF4-FFF2-40B4-BE49-F238E27FC236}">
                    <a16:creationId xmlns:a16="http://schemas.microsoft.com/office/drawing/2014/main" xmlns="" id="{20B88CDE-F6D6-40DA-9272-5462C4DAA0ED}"/>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1" name="타원 50">
                <a:extLst>
                  <a:ext uri="{FF2B5EF4-FFF2-40B4-BE49-F238E27FC236}">
                    <a16:creationId xmlns:a16="http://schemas.microsoft.com/office/drawing/2014/main" xmlns="" id="{6D16B91A-1F1D-4D01-B022-9D3A65D3F76E}"/>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2" name="타원 51">
                <a:extLst>
                  <a:ext uri="{FF2B5EF4-FFF2-40B4-BE49-F238E27FC236}">
                    <a16:creationId xmlns:a16="http://schemas.microsoft.com/office/drawing/2014/main" xmlns="" id="{0A8F1F2F-897D-4DA7-8866-9B9B4B4A8765}"/>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3" name="타원 52">
                <a:extLst>
                  <a:ext uri="{FF2B5EF4-FFF2-40B4-BE49-F238E27FC236}">
                    <a16:creationId xmlns:a16="http://schemas.microsoft.com/office/drawing/2014/main" xmlns="" id="{D068EB27-B1AE-46EF-A485-8294178707E0}"/>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4" name="타원 53">
                <a:extLst>
                  <a:ext uri="{FF2B5EF4-FFF2-40B4-BE49-F238E27FC236}">
                    <a16:creationId xmlns:a16="http://schemas.microsoft.com/office/drawing/2014/main" xmlns="" id="{28FB25EF-AEED-43B7-B662-C4ECC3B7F343}"/>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5" name="타원 54">
                <a:extLst>
                  <a:ext uri="{FF2B5EF4-FFF2-40B4-BE49-F238E27FC236}">
                    <a16:creationId xmlns:a16="http://schemas.microsoft.com/office/drawing/2014/main" xmlns="" id="{E2DAE118-335D-4F02-81D1-816E1BFC5F9A}"/>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6" name="타원 55">
                <a:extLst>
                  <a:ext uri="{FF2B5EF4-FFF2-40B4-BE49-F238E27FC236}">
                    <a16:creationId xmlns:a16="http://schemas.microsoft.com/office/drawing/2014/main" xmlns="" id="{F9356182-92B6-43C5-90A5-3FE886F87EF2}"/>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7" name="타원 56">
                <a:extLst>
                  <a:ext uri="{FF2B5EF4-FFF2-40B4-BE49-F238E27FC236}">
                    <a16:creationId xmlns:a16="http://schemas.microsoft.com/office/drawing/2014/main" xmlns="" id="{F9BB7208-2817-48E2-9A3F-92B9C8C44AF8}"/>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8" name="타원 57">
                <a:extLst>
                  <a:ext uri="{FF2B5EF4-FFF2-40B4-BE49-F238E27FC236}">
                    <a16:creationId xmlns:a16="http://schemas.microsoft.com/office/drawing/2014/main" xmlns="" id="{D94E7741-4C6D-4E3E-8A7E-8CBD8BF5AF4C}"/>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9" name="타원 58">
                <a:extLst>
                  <a:ext uri="{FF2B5EF4-FFF2-40B4-BE49-F238E27FC236}">
                    <a16:creationId xmlns:a16="http://schemas.microsoft.com/office/drawing/2014/main" xmlns="" id="{BD7CCB10-6C8D-44B1-838F-0B6A357EA647}"/>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0" name="타원 59">
                <a:extLst>
                  <a:ext uri="{FF2B5EF4-FFF2-40B4-BE49-F238E27FC236}">
                    <a16:creationId xmlns:a16="http://schemas.microsoft.com/office/drawing/2014/main" xmlns="" id="{C9DBF723-B1E4-4CA7-A924-059CF4D9D419}"/>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1" name="타원 60">
                <a:extLst>
                  <a:ext uri="{FF2B5EF4-FFF2-40B4-BE49-F238E27FC236}">
                    <a16:creationId xmlns:a16="http://schemas.microsoft.com/office/drawing/2014/main" xmlns="" id="{BE24F282-65BB-402E-B1A0-DA8FA80BE00F}"/>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2" name="타원 61">
                <a:extLst>
                  <a:ext uri="{FF2B5EF4-FFF2-40B4-BE49-F238E27FC236}">
                    <a16:creationId xmlns:a16="http://schemas.microsoft.com/office/drawing/2014/main" xmlns="" id="{0810E6DD-8833-48AD-A833-C9BAA4755AB9}"/>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3" name="타원 62">
                <a:extLst>
                  <a:ext uri="{FF2B5EF4-FFF2-40B4-BE49-F238E27FC236}">
                    <a16:creationId xmlns:a16="http://schemas.microsoft.com/office/drawing/2014/main" xmlns="" id="{4162E807-3F7C-4DF2-A746-ECC68E56339B}"/>
                  </a:ext>
                </a:extLst>
              </p:cNvPr>
              <p:cNvSpPr/>
              <p:nvPr/>
            </p:nvSpPr>
            <p:spPr>
              <a:xfrm>
                <a:off x="7847940" y="36526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4" name="타원 63">
                <a:extLst>
                  <a:ext uri="{FF2B5EF4-FFF2-40B4-BE49-F238E27FC236}">
                    <a16:creationId xmlns:a16="http://schemas.microsoft.com/office/drawing/2014/main" xmlns="" id="{5A774DB5-1E4C-445B-B574-F778D50F0AFE}"/>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5" name="타원 64">
                <a:extLst>
                  <a:ext uri="{FF2B5EF4-FFF2-40B4-BE49-F238E27FC236}">
                    <a16:creationId xmlns:a16="http://schemas.microsoft.com/office/drawing/2014/main" xmlns="" id="{BDD82636-F424-4A34-9D38-E16E9F7BA0A1}"/>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6" name="타원 65">
                <a:extLst>
                  <a:ext uri="{FF2B5EF4-FFF2-40B4-BE49-F238E27FC236}">
                    <a16:creationId xmlns:a16="http://schemas.microsoft.com/office/drawing/2014/main" xmlns="" id="{88245E65-9598-4A39-923C-BD3906B45963}"/>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화살표 연결선 66">
                <a:extLst>
                  <a:ext uri="{FF2B5EF4-FFF2-40B4-BE49-F238E27FC236}">
                    <a16:creationId xmlns:a16="http://schemas.microsoft.com/office/drawing/2014/main" xmlns="" id="{8F68648C-9872-4661-8757-DB96BE14E361}"/>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xmlns="" id="{509961F0-A561-4B01-8B2B-0CAB4349D577}"/>
                    </a:ext>
                  </a:extLst>
                </p:cNvPr>
                <p:cNvSpPr txBox="1"/>
                <p:nvPr/>
              </p:nvSpPr>
              <p:spPr>
                <a:xfrm>
                  <a:off x="3390296" y="3474376"/>
                  <a:ext cx="711303" cy="470000"/>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
                      </m:oMathParaPr>
                      <m:oMath xmlns:m="http://schemas.openxmlformats.org/officeDocument/2006/math">
                        <m:r>
                          <a:rPr lang="en-US" sz="2400" b="1" i="1">
                            <a:latin typeface="Cambria Math" panose="02040503050406030204" pitchFamily="18" charset="0"/>
                            <a:ea typeface="Cambria Math" panose="02040503050406030204" pitchFamily="18" charset="0"/>
                          </a:rPr>
                          <m:t>𝝁</m:t>
                        </m:r>
                        <m:r>
                          <a:rPr lang="en-US" sz="2400" b="1" i="1">
                            <a:latin typeface="Cambria Math" panose="02040503050406030204" pitchFamily="18" charset="0"/>
                            <a:ea typeface="Cambria Math" panose="02040503050406030204" pitchFamily="18" charset="0"/>
                          </a:rPr>
                          <m:t>, </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𝝈</m:t>
                            </m:r>
                          </m:e>
                          <m:sup>
                            <m:r>
                              <a:rPr lang="en-US" sz="2400" b="1" i="1">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68" name="TextBox 67">
                  <a:extLst>
                    <a:ext uri="{FF2B5EF4-FFF2-40B4-BE49-F238E27FC236}">
                      <a16:creationId xmlns:a16="http://schemas.microsoft.com/office/drawing/2014/main" id="{509961F0-A561-4B01-8B2B-0CAB4349D577}"/>
                    </a:ext>
                  </a:extLst>
                </p:cNvPr>
                <p:cNvSpPr txBox="1">
                  <a:spLocks noRot="1" noChangeAspect="1" noMove="1" noResize="1" noEditPoints="1" noAdjustHandles="1" noChangeArrowheads="1" noChangeShapeType="1" noTextEdit="1"/>
                </p:cNvSpPr>
                <p:nvPr/>
              </p:nvSpPr>
              <p:spPr>
                <a:xfrm>
                  <a:off x="3390296" y="3474376"/>
                  <a:ext cx="711303" cy="470000"/>
                </a:xfrm>
                <a:prstGeom prst="rect">
                  <a:avLst/>
                </a:prstGeom>
                <a:blipFill>
                  <a:blip r:embed="rId7"/>
                  <a:stretch>
                    <a:fillRect r="-1709"/>
                  </a:stretch>
                </a:blipFill>
              </p:spPr>
              <p:txBody>
                <a:bodyPr/>
                <a:lstStyle/>
                <a:p>
                  <a:r>
                    <a:rPr lang="ko-KR" altLang="en-US">
                      <a:noFill/>
                    </a:rPr>
                    <a:t> </a:t>
                  </a:r>
                </a:p>
              </p:txBody>
            </p:sp>
          </mc:Fallback>
        </mc:AlternateContent>
      </p:grpSp>
      <p:sp>
        <p:nvSpPr>
          <p:cNvPr id="70" name="직사각형 69">
            <a:extLst>
              <a:ext uri="{FF2B5EF4-FFF2-40B4-BE49-F238E27FC236}">
                <a16:creationId xmlns:a16="http://schemas.microsoft.com/office/drawing/2014/main" xmlns="" id="{8D746753-6B6B-4E67-AA5D-6E0E2D5AAE5E}"/>
              </a:ext>
            </a:extLst>
          </p:cNvPr>
          <p:cNvSpPr/>
          <p:nvPr/>
        </p:nvSpPr>
        <p:spPr>
          <a:xfrm>
            <a:off x="675071" y="48487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Student-t distribution is used to interpret the test statistic calculated as following:</a:t>
            </a:r>
          </a:p>
        </p:txBody>
      </p:sp>
      <p:sp>
        <p:nvSpPr>
          <p:cNvPr id="69" name="직사각형 68">
            <a:extLst>
              <a:ext uri="{FF2B5EF4-FFF2-40B4-BE49-F238E27FC236}">
                <a16:creationId xmlns:a16="http://schemas.microsoft.com/office/drawing/2014/main" xmlns="" id="{EC8BE179-F7FC-41F8-B320-2B5677A98389}"/>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One sample t-test</a:t>
            </a:r>
          </a:p>
        </p:txBody>
      </p:sp>
      <mc:AlternateContent xmlns:mc="http://schemas.openxmlformats.org/markup-compatibility/2006" xmlns:a14="http://schemas.microsoft.com/office/drawing/2010/main">
        <mc:Choice Requires="a14">
          <p:sp>
            <p:nvSpPr>
              <p:cNvPr id="71" name="Rectangle 12">
                <a:extLst>
                  <a:ext uri="{FF2B5EF4-FFF2-40B4-BE49-F238E27FC236}">
                    <a16:creationId xmlns:a16="http://schemas.microsoft.com/office/drawing/2014/main" xmlns="" id="{41F4E230-42C8-4E42-8569-17E34F949E07}"/>
                  </a:ext>
                </a:extLst>
              </p:cNvPr>
              <p:cNvSpPr/>
              <p:nvPr/>
            </p:nvSpPr>
            <p:spPr>
              <a:xfrm>
                <a:off x="4302673" y="5349252"/>
                <a:ext cx="1304423" cy="8081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𝑡</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𝜇</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m:t>
                              </m:r>
                            </m:sub>
                          </m:sSub>
                        </m:num>
                        <m:den>
                          <m:f>
                            <m:fPr>
                              <m:type m:val="skw"/>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𝑠</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den>
                      </m:f>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71" name="Rectangle 12">
                <a:extLst>
                  <a:ext uri="{FF2B5EF4-FFF2-40B4-BE49-F238E27FC236}">
                    <a16:creationId xmlns:a16="http://schemas.microsoft.com/office/drawing/2014/main" id="{41F4E230-42C8-4E42-8569-17E34F949E07}"/>
                  </a:ext>
                </a:extLst>
              </p:cNvPr>
              <p:cNvSpPr>
                <a:spLocks noRot="1" noChangeAspect="1" noMove="1" noResize="1" noEditPoints="1" noAdjustHandles="1" noChangeArrowheads="1" noChangeShapeType="1" noTextEdit="1"/>
              </p:cNvSpPr>
              <p:nvPr/>
            </p:nvSpPr>
            <p:spPr>
              <a:xfrm>
                <a:off x="4302673" y="5349252"/>
                <a:ext cx="1304423" cy="808170"/>
              </a:xfrm>
              <a:prstGeom prst="rect">
                <a:avLst/>
              </a:prstGeom>
              <a:blipFill>
                <a:blip r:embed="rId9"/>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0185092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Right tail test:</a:t>
            </a:r>
          </a:p>
        </p:txBody>
      </p:sp>
      <p:sp>
        <p:nvSpPr>
          <p:cNvPr id="74" name="직사각형 73">
            <a:extLst>
              <a:ext uri="{FF2B5EF4-FFF2-40B4-BE49-F238E27FC236}">
                <a16:creationId xmlns:a16="http://schemas.microsoft.com/office/drawing/2014/main" xmlns="" id="{DB92EC0F-E63E-4BD0-8C5E-154CDB65B373}"/>
              </a:ext>
            </a:extLst>
          </p:cNvPr>
          <p:cNvSpPr/>
          <p:nvPr/>
        </p:nvSpPr>
        <p:spPr>
          <a:xfrm>
            <a:off x="3727401" y="2708920"/>
            <a:ext cx="5616624" cy="32358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lt1"/>
              </a:solidFill>
            </a:endParaRPr>
          </a:p>
        </p:txBody>
      </p:sp>
      <p:grpSp>
        <p:nvGrpSpPr>
          <p:cNvPr id="75" name="그룹 74">
            <a:extLst>
              <a:ext uri="{FF2B5EF4-FFF2-40B4-BE49-F238E27FC236}">
                <a16:creationId xmlns:a16="http://schemas.microsoft.com/office/drawing/2014/main" xmlns="" id="{5025CB54-D146-4967-9311-4D1CE2E40DCD}"/>
              </a:ext>
            </a:extLst>
          </p:cNvPr>
          <p:cNvGrpSpPr/>
          <p:nvPr/>
        </p:nvGrpSpPr>
        <p:grpSpPr>
          <a:xfrm>
            <a:off x="4263088" y="2996952"/>
            <a:ext cx="4648764" cy="2825424"/>
            <a:chOff x="2627030" y="3318817"/>
            <a:chExt cx="4648764" cy="2825424"/>
          </a:xfrm>
        </p:grpSpPr>
        <p:sp>
          <p:nvSpPr>
            <p:cNvPr id="76" name="자유형: 도형 16">
              <a:extLst>
                <a:ext uri="{FF2B5EF4-FFF2-40B4-BE49-F238E27FC236}">
                  <a16:creationId xmlns:a16="http://schemas.microsoft.com/office/drawing/2014/main" xmlns="" id="{0917AD9B-F778-4C73-8CE4-A8A62FF3EB04}"/>
                </a:ext>
              </a:extLst>
            </p:cNvPr>
            <p:cNvSpPr/>
            <p:nvPr/>
          </p:nvSpPr>
          <p:spPr>
            <a:xfrm flipH="1">
              <a:off x="5980745" y="5446077"/>
              <a:ext cx="657256" cy="307777"/>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 name="connsiteX0" fmla="*/ 242887 w 247650"/>
                <a:gd name="connsiteY0" fmla="*/ 0 h 114300"/>
                <a:gd name="connsiteX1" fmla="*/ 151585 w 247650"/>
                <a:gd name="connsiteY1" fmla="*/ 64497 h 114300"/>
                <a:gd name="connsiteX2" fmla="*/ 0 w 247650"/>
                <a:gd name="connsiteY2" fmla="*/ 114300 h 114300"/>
                <a:gd name="connsiteX3" fmla="*/ 247650 w 247650"/>
                <a:gd name="connsiteY3" fmla="*/ 114300 h 114300"/>
                <a:gd name="connsiteX4" fmla="*/ 242887 w 24765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11430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pic>
          <p:nvPicPr>
            <p:cNvPr id="77" name="그림 76">
              <a:extLst>
                <a:ext uri="{FF2B5EF4-FFF2-40B4-BE49-F238E27FC236}">
                  <a16:creationId xmlns:a16="http://schemas.microsoft.com/office/drawing/2014/main" xmlns="" id="{41FD9A0C-BD2B-4CC3-B775-8E67C37666B7}"/>
                </a:ext>
              </a:extLst>
            </p:cNvPr>
            <p:cNvPicPr>
              <a:picLocks noChangeAspect="1"/>
            </p:cNvPicPr>
            <p:nvPr/>
          </p:nvPicPr>
          <p:blipFill rotWithShape="1">
            <a:blip r:embed="rId3"/>
            <a:srcRect l="23728" r="23728" b="6891"/>
            <a:stretch/>
          </p:blipFill>
          <p:spPr>
            <a:xfrm>
              <a:off x="2981825" y="3629635"/>
              <a:ext cx="3831795" cy="2114072"/>
            </a:xfrm>
            <a:prstGeom prst="rect">
              <a:avLst/>
            </a:prstGeom>
          </p:spPr>
        </p:pic>
        <p:sp>
          <p:nvSpPr>
            <p:cNvPr id="78" name="Rectangle 14">
              <a:extLst>
                <a:ext uri="{FF2B5EF4-FFF2-40B4-BE49-F238E27FC236}">
                  <a16:creationId xmlns:a16="http://schemas.microsoft.com/office/drawing/2014/main" xmlns="" id="{27678897-73EA-4810-AAA6-752EFC571D15}"/>
                </a:ext>
              </a:extLst>
            </p:cNvPr>
            <p:cNvSpPr/>
            <p:nvPr/>
          </p:nvSpPr>
          <p:spPr>
            <a:xfrm>
              <a:off x="3708013" y="5836464"/>
              <a:ext cx="2358338" cy="307777"/>
            </a:xfrm>
            <a:prstGeom prst="rect">
              <a:avLst/>
            </a:prstGeom>
          </p:spPr>
          <p:txBody>
            <a:bodyPr wrap="none">
              <a:spAutoFit/>
              <a:scene3d>
                <a:camera prst="orthographicFront"/>
                <a:lightRig rig="threePt" dir="t"/>
              </a:scene3d>
              <a:sp3d>
                <a:bevelT w="0" h="6350"/>
              </a:sp3d>
            </a:bodyPr>
            <a:lstStyle/>
            <a:p>
              <a:pPr algn="ctr"/>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Position of the test statistic</a:t>
              </a:r>
            </a:p>
          </p:txBody>
        </p:sp>
        <p:cxnSp>
          <p:nvCxnSpPr>
            <p:cNvPr id="79" name="직선 연결선 78">
              <a:extLst>
                <a:ext uri="{FF2B5EF4-FFF2-40B4-BE49-F238E27FC236}">
                  <a16:creationId xmlns:a16="http://schemas.microsoft.com/office/drawing/2014/main" xmlns="" id="{B8E94AE2-2911-464F-AD9B-D1A78638B005}"/>
                </a:ext>
              </a:extLst>
            </p:cNvPr>
            <p:cNvCxnSpPr>
              <a:cxnSpLocks/>
            </p:cNvCxnSpPr>
            <p:nvPr/>
          </p:nvCxnSpPr>
          <p:spPr>
            <a:xfrm>
              <a:off x="5980745" y="4546600"/>
              <a:ext cx="0" cy="12642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xmlns="" id="{747C34D0-91AF-484B-8921-177BBFBC747A}"/>
                </a:ext>
              </a:extLst>
            </p:cNvPr>
            <p:cNvCxnSpPr/>
            <p:nvPr/>
          </p:nvCxnSpPr>
          <p:spPr>
            <a:xfrm>
              <a:off x="2627030" y="5745997"/>
              <a:ext cx="4648764" cy="0"/>
            </a:xfrm>
            <a:prstGeom prst="straightConnector1">
              <a:avLst/>
            </a:prstGeom>
            <a:ln w="19050">
              <a:solidFill>
                <a:schemeClr val="tx1">
                  <a:lumMod val="85000"/>
                  <a:lumOff val="1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xmlns="" id="{01591613-E531-4A5B-9765-5FA31C0D8666}"/>
                </a:ext>
              </a:extLst>
            </p:cNvPr>
            <p:cNvCxnSpPr>
              <a:cxnSpLocks/>
            </p:cNvCxnSpPr>
            <p:nvPr/>
          </p:nvCxnSpPr>
          <p:spPr>
            <a:xfrm flipV="1">
              <a:off x="4884975" y="3318817"/>
              <a:ext cx="0" cy="2423392"/>
            </a:xfrm>
            <a:prstGeom prst="straightConnector1">
              <a:avLst/>
            </a:prstGeom>
            <a:ln w="19050">
              <a:solidFill>
                <a:schemeClr val="tx1">
                  <a:alpha val="2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xmlns="" id="{4CFA25EE-2A7C-44FE-92A7-C46B07371C04}"/>
                    </a:ext>
                  </a:extLst>
                </p:cNvPr>
                <p:cNvSpPr txBox="1"/>
                <p:nvPr/>
              </p:nvSpPr>
              <p:spPr>
                <a:xfrm>
                  <a:off x="6046409" y="4953053"/>
                  <a:ext cx="1152128" cy="46525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en-US" altLang="ko-KR" dirty="0">
                      <a:latin typeface="SamsungOne 400" panose="020B0503030303020204" pitchFamily="34" charset="0"/>
                      <a:ea typeface="SamsungOne 400" panose="020B0503030303020204" pitchFamily="34" charset="0"/>
                      <a:cs typeface="Times New Roman" panose="02020603050405020304" pitchFamily="18" charset="0"/>
                    </a:rPr>
                    <a:t>Reject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45" name="TextBox 44">
                  <a:extLst>
                    <a:ext uri="{FF2B5EF4-FFF2-40B4-BE49-F238E27FC236}">
                      <a16:creationId xmlns:a16="http://schemas.microsoft.com/office/drawing/2014/main" id="{CCE6368F-76C4-4341-A0B9-BDBD4867CBED}"/>
                    </a:ext>
                  </a:extLst>
                </p:cNvPr>
                <p:cNvSpPr txBox="1">
                  <a:spLocks noRot="1" noChangeAspect="1" noMove="1" noResize="1" noEditPoints="1" noAdjustHandles="1" noChangeArrowheads="1" noChangeShapeType="1" noTextEdit="1"/>
                </p:cNvSpPr>
                <p:nvPr/>
              </p:nvSpPr>
              <p:spPr>
                <a:xfrm>
                  <a:off x="6046409" y="4953053"/>
                  <a:ext cx="1152128" cy="465256"/>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xmlns="" id="{5446EF23-B412-404E-98F6-5957F21980B8}"/>
                    </a:ext>
                  </a:extLst>
                </p:cNvPr>
                <p:cNvSpPr txBox="1"/>
                <p:nvPr/>
              </p:nvSpPr>
              <p:spPr>
                <a:xfrm>
                  <a:off x="5908805" y="5434315"/>
                  <a:ext cx="373832"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𝛼</m:t>
                        </m:r>
                      </m:oMath>
                    </m:oMathPara>
                  </a14:m>
                  <a:endParaRPr lang="en-US" dirty="0">
                    <a:latin typeface="SamsungOne 400" panose="020B0503030303020204" pitchFamily="34" charset="0"/>
                    <a:ea typeface="SamsungOne 400" panose="020B0503030303020204" pitchFamily="34" charset="0"/>
                  </a:endParaRPr>
                </a:p>
              </p:txBody>
            </p:sp>
          </mc:Choice>
          <mc:Fallback xmlns="">
            <p:sp>
              <p:nvSpPr>
                <p:cNvPr id="47" name="TextBox 46">
                  <a:extLst>
                    <a:ext uri="{FF2B5EF4-FFF2-40B4-BE49-F238E27FC236}">
                      <a16:creationId xmlns:a16="http://schemas.microsoft.com/office/drawing/2014/main" id="{27F81876-14E0-4E8C-B42F-8D30C580EE7D}"/>
                    </a:ext>
                  </a:extLst>
                </p:cNvPr>
                <p:cNvSpPr txBox="1">
                  <a:spLocks noRot="1" noChangeAspect="1" noMove="1" noResize="1" noEditPoints="1" noAdjustHandles="1" noChangeArrowheads="1" noChangeShapeType="1" noTextEdit="1"/>
                </p:cNvSpPr>
                <p:nvPr/>
              </p:nvSpPr>
              <p:spPr>
                <a:xfrm>
                  <a:off x="5908805" y="5434315"/>
                  <a:ext cx="373832"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xmlns="" id="{6B69A9C3-48E4-4E1B-A051-559B66A95D09}"/>
                    </a:ext>
                  </a:extLst>
                </p:cNvPr>
                <p:cNvSpPr txBox="1"/>
                <p:nvPr/>
              </p:nvSpPr>
              <p:spPr>
                <a:xfrm>
                  <a:off x="4209701" y="4952348"/>
                  <a:ext cx="1385359" cy="46525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en-US" altLang="ko-KR" dirty="0">
                      <a:latin typeface="SamsungOne 400" panose="020B0503030303020204" pitchFamily="34" charset="0"/>
                      <a:ea typeface="SamsungOne 400" panose="020B0503030303020204" pitchFamily="34" charset="0"/>
                      <a:cs typeface="Times New Roman" panose="02020603050405020304" pitchFamily="18" charset="0"/>
                    </a:rPr>
                    <a:t>Maintain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46" name="TextBox 45">
                  <a:extLst>
                    <a:ext uri="{FF2B5EF4-FFF2-40B4-BE49-F238E27FC236}">
                      <a16:creationId xmlns:a16="http://schemas.microsoft.com/office/drawing/2014/main" id="{A7463671-6CDC-4CC5-889A-74626DA0DF2D}"/>
                    </a:ext>
                  </a:extLst>
                </p:cNvPr>
                <p:cNvSpPr txBox="1">
                  <a:spLocks noRot="1" noChangeAspect="1" noMove="1" noResize="1" noEditPoints="1" noAdjustHandles="1" noChangeArrowheads="1" noChangeShapeType="1" noTextEdit="1"/>
                </p:cNvSpPr>
                <p:nvPr/>
              </p:nvSpPr>
              <p:spPr>
                <a:xfrm>
                  <a:off x="4209701" y="4952348"/>
                  <a:ext cx="1385359" cy="465256"/>
                </a:xfrm>
                <a:prstGeom prst="rect">
                  <a:avLst/>
                </a:prstGeom>
                <a:blipFill>
                  <a:blip r:embed="rId7"/>
                  <a:stretch>
                    <a:fillRect/>
                  </a:stretch>
                </a:blipFill>
              </p:spPr>
              <p:txBody>
                <a:bodyPr/>
                <a:lstStyle/>
                <a:p>
                  <a:r>
                    <a:rPr lang="ko-KR" altLang="en-US">
                      <a:noFill/>
                    </a:rPr>
                    <a:t> </a:t>
                  </a:r>
                </a:p>
              </p:txBody>
            </p:sp>
          </mc:Fallback>
        </mc:AlternateContent>
      </p:grpSp>
      <p:sp>
        <p:nvSpPr>
          <p:cNvPr id="20" name="직사각형 19">
            <a:extLst>
              <a:ext uri="{FF2B5EF4-FFF2-40B4-BE49-F238E27FC236}">
                <a16:creationId xmlns:a16="http://schemas.microsoft.com/office/drawing/2014/main" xmlns="" id="{B24D6F02-707C-4CF2-87DD-3C13C59BA13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One sample t-test</a:t>
            </a:r>
          </a:p>
        </p:txBody>
      </p:sp>
      <mc:AlternateContent xmlns:mc="http://schemas.openxmlformats.org/markup-compatibility/2006" xmlns:a14="http://schemas.microsoft.com/office/drawing/2010/main">
        <mc:Choice Requires="a14">
          <p:sp>
            <p:nvSpPr>
              <p:cNvPr id="18" name="Rectangle 12">
                <a:extLst>
                  <a:ext uri="{FF2B5EF4-FFF2-40B4-BE49-F238E27FC236}">
                    <a16:creationId xmlns:a16="http://schemas.microsoft.com/office/drawing/2014/main" xmlns="" id="{B28B1D34-C6DE-417B-BEF5-A9968309CDAF}"/>
                  </a:ext>
                </a:extLst>
              </p:cNvPr>
              <p:cNvSpPr/>
              <p:nvPr/>
            </p:nvSpPr>
            <p:spPr>
              <a:xfrm>
                <a:off x="847725" y="2063272"/>
                <a:ext cx="2460189" cy="707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0</m:t>
                          </m:r>
                        </m:sub>
                      </m:sSub>
                      <m:r>
                        <m:rPr>
                          <m:nor/>
                        </m:rP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m:t>  :  </m:t>
                      </m:r>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m:oMathPara>
                </a14:m>
                <a:endPar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1</m:t>
                          </m:r>
                        </m:sub>
                      </m:sSub>
                      <m:r>
                        <m:rPr>
                          <m:nor/>
                        </m:rP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m:t>  :  </m:t>
                      </m:r>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&gt;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r>
                        <m:rPr>
                          <m:nor/>
                        </m:rP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m:t>       “</m:t>
                      </m:r>
                      <m:r>
                        <m:rPr>
                          <m:nor/>
                        </m:rP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m:t>larger</m:t>
                      </m:r>
                      <m:r>
                        <m:rPr>
                          <m:nor/>
                        </m:rP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m:t>”</m:t>
                      </m:r>
                    </m:oMath>
                  </m:oMathPara>
                </a14:m>
                <a:endPar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8" name="Rectangle 12">
                <a:extLst>
                  <a:ext uri="{FF2B5EF4-FFF2-40B4-BE49-F238E27FC236}">
                    <a16:creationId xmlns:a16="http://schemas.microsoft.com/office/drawing/2014/main" id="{B28B1D34-C6DE-417B-BEF5-A9968309CDAF}"/>
                  </a:ext>
                </a:extLst>
              </p:cNvPr>
              <p:cNvSpPr>
                <a:spLocks noRot="1" noChangeAspect="1" noMove="1" noResize="1" noEditPoints="1" noAdjustHandles="1" noChangeArrowheads="1" noChangeShapeType="1" noTextEdit="1"/>
              </p:cNvSpPr>
              <p:nvPr/>
            </p:nvSpPr>
            <p:spPr>
              <a:xfrm>
                <a:off x="847725" y="2063272"/>
                <a:ext cx="2460189" cy="707886"/>
              </a:xfrm>
              <a:prstGeom prst="rect">
                <a:avLst/>
              </a:prstGeom>
              <a:blipFill>
                <a:blip r:embed="rId9"/>
                <a:stretch>
                  <a:fillRect b="-5983"/>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xmlns="" id="{74DB902F-B9BF-40B7-B9B4-53F250DCC252}"/>
              </a:ext>
            </a:extLst>
          </p:cNvPr>
          <p:cNvSpPr/>
          <p:nvPr/>
        </p:nvSpPr>
        <p:spPr>
          <a:xfrm>
            <a:off x="695654" y="28684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p-value =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𝑋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𝑡𝑒𝑠𝑡 𝑠𝑡𝑎𝑡𝑖𝑠𝑡𝑖𝑐</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8902562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Left tail test:</a:t>
            </a:r>
          </a:p>
        </p:txBody>
      </p:sp>
      <p:sp>
        <p:nvSpPr>
          <p:cNvPr id="74" name="직사각형 73">
            <a:extLst>
              <a:ext uri="{FF2B5EF4-FFF2-40B4-BE49-F238E27FC236}">
                <a16:creationId xmlns:a16="http://schemas.microsoft.com/office/drawing/2014/main" xmlns="" id="{DB92EC0F-E63E-4BD0-8C5E-154CDB65B373}"/>
              </a:ext>
            </a:extLst>
          </p:cNvPr>
          <p:cNvSpPr/>
          <p:nvPr/>
        </p:nvSpPr>
        <p:spPr>
          <a:xfrm>
            <a:off x="3725452" y="2708920"/>
            <a:ext cx="5616624" cy="32358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lt1"/>
              </a:solidFill>
            </a:endParaRPr>
          </a:p>
        </p:txBody>
      </p:sp>
      <p:grpSp>
        <p:nvGrpSpPr>
          <p:cNvPr id="20" name="그룹 19">
            <a:extLst>
              <a:ext uri="{FF2B5EF4-FFF2-40B4-BE49-F238E27FC236}">
                <a16:creationId xmlns:a16="http://schemas.microsoft.com/office/drawing/2014/main" xmlns="" id="{AAEB574F-09D7-4F69-88A4-2E710A03E6D6}"/>
              </a:ext>
            </a:extLst>
          </p:cNvPr>
          <p:cNvGrpSpPr/>
          <p:nvPr/>
        </p:nvGrpSpPr>
        <p:grpSpPr>
          <a:xfrm flipH="1">
            <a:off x="4159324" y="2995510"/>
            <a:ext cx="4648764" cy="2825424"/>
            <a:chOff x="2627030" y="3318817"/>
            <a:chExt cx="4648764" cy="2825424"/>
          </a:xfrm>
        </p:grpSpPr>
        <p:sp>
          <p:nvSpPr>
            <p:cNvPr id="21" name="자유형: 도형 15">
              <a:extLst>
                <a:ext uri="{FF2B5EF4-FFF2-40B4-BE49-F238E27FC236}">
                  <a16:creationId xmlns:a16="http://schemas.microsoft.com/office/drawing/2014/main" xmlns="" id="{D893F3FF-DC38-4331-B6EA-656FE9FDA154}"/>
                </a:ext>
              </a:extLst>
            </p:cNvPr>
            <p:cNvSpPr/>
            <p:nvPr/>
          </p:nvSpPr>
          <p:spPr>
            <a:xfrm flipH="1">
              <a:off x="5980745" y="5446077"/>
              <a:ext cx="657256" cy="307777"/>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 name="connsiteX0" fmla="*/ 242887 w 247650"/>
                <a:gd name="connsiteY0" fmla="*/ 0 h 114300"/>
                <a:gd name="connsiteX1" fmla="*/ 151585 w 247650"/>
                <a:gd name="connsiteY1" fmla="*/ 64497 h 114300"/>
                <a:gd name="connsiteX2" fmla="*/ 0 w 247650"/>
                <a:gd name="connsiteY2" fmla="*/ 114300 h 114300"/>
                <a:gd name="connsiteX3" fmla="*/ 247650 w 247650"/>
                <a:gd name="connsiteY3" fmla="*/ 114300 h 114300"/>
                <a:gd name="connsiteX4" fmla="*/ 242887 w 24765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11430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pic>
          <p:nvPicPr>
            <p:cNvPr id="22" name="그림 21">
              <a:extLst>
                <a:ext uri="{FF2B5EF4-FFF2-40B4-BE49-F238E27FC236}">
                  <a16:creationId xmlns:a16="http://schemas.microsoft.com/office/drawing/2014/main" xmlns="" id="{B2BE84E3-3FBB-4870-8BAD-61D87EB217B7}"/>
                </a:ext>
              </a:extLst>
            </p:cNvPr>
            <p:cNvPicPr>
              <a:picLocks noChangeAspect="1"/>
            </p:cNvPicPr>
            <p:nvPr/>
          </p:nvPicPr>
          <p:blipFill rotWithShape="1">
            <a:blip r:embed="rId3"/>
            <a:srcRect l="23728" r="23728" b="6891"/>
            <a:stretch/>
          </p:blipFill>
          <p:spPr>
            <a:xfrm>
              <a:off x="2981825" y="3629635"/>
              <a:ext cx="3831795" cy="2114072"/>
            </a:xfrm>
            <a:prstGeom prst="rect">
              <a:avLst/>
            </a:prstGeom>
          </p:spPr>
        </p:pic>
        <p:sp>
          <p:nvSpPr>
            <p:cNvPr id="26" name="Rectangle 14">
              <a:extLst>
                <a:ext uri="{FF2B5EF4-FFF2-40B4-BE49-F238E27FC236}">
                  <a16:creationId xmlns:a16="http://schemas.microsoft.com/office/drawing/2014/main" xmlns="" id="{87B58B23-B364-4E84-ABA2-6F65DB08CB5D}"/>
                </a:ext>
              </a:extLst>
            </p:cNvPr>
            <p:cNvSpPr/>
            <p:nvPr/>
          </p:nvSpPr>
          <p:spPr>
            <a:xfrm>
              <a:off x="3708013" y="5836464"/>
              <a:ext cx="2358338" cy="307777"/>
            </a:xfrm>
            <a:prstGeom prst="rect">
              <a:avLst/>
            </a:prstGeom>
          </p:spPr>
          <p:txBody>
            <a:bodyPr wrap="none">
              <a:spAutoFit/>
              <a:scene3d>
                <a:camera prst="orthographicFront"/>
                <a:lightRig rig="threePt" dir="t"/>
              </a:scene3d>
              <a:sp3d>
                <a:bevelT w="0" h="6350"/>
              </a:sp3d>
            </a:bodyPr>
            <a:lstStyle/>
            <a:p>
              <a:pPr algn="ctr"/>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Position of the test statistic</a:t>
              </a:r>
            </a:p>
          </p:txBody>
        </p:sp>
        <p:cxnSp>
          <p:nvCxnSpPr>
            <p:cNvPr id="27" name="직선 연결선 26">
              <a:extLst>
                <a:ext uri="{FF2B5EF4-FFF2-40B4-BE49-F238E27FC236}">
                  <a16:creationId xmlns:a16="http://schemas.microsoft.com/office/drawing/2014/main" xmlns="" id="{E32E4332-D9A8-4D5C-837F-92B80CF726A3}"/>
                </a:ext>
              </a:extLst>
            </p:cNvPr>
            <p:cNvCxnSpPr>
              <a:cxnSpLocks/>
            </p:cNvCxnSpPr>
            <p:nvPr/>
          </p:nvCxnSpPr>
          <p:spPr>
            <a:xfrm>
              <a:off x="5980745" y="4546600"/>
              <a:ext cx="0" cy="12642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xmlns="" id="{8010AAB3-4145-4ADE-BCB4-0750FA6AA5DC}"/>
                </a:ext>
              </a:extLst>
            </p:cNvPr>
            <p:cNvCxnSpPr/>
            <p:nvPr/>
          </p:nvCxnSpPr>
          <p:spPr>
            <a:xfrm>
              <a:off x="2627030" y="5745997"/>
              <a:ext cx="4648764" cy="0"/>
            </a:xfrm>
            <a:prstGeom prst="straightConnector1">
              <a:avLst/>
            </a:prstGeom>
            <a:ln w="19050">
              <a:solidFill>
                <a:schemeClr val="tx1">
                  <a:lumMod val="85000"/>
                  <a:lumOff val="1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xmlns="" id="{791FB07C-9474-46D6-B7C2-DC999ED02CCE}"/>
                </a:ext>
              </a:extLst>
            </p:cNvPr>
            <p:cNvCxnSpPr>
              <a:cxnSpLocks/>
            </p:cNvCxnSpPr>
            <p:nvPr/>
          </p:nvCxnSpPr>
          <p:spPr>
            <a:xfrm flipV="1">
              <a:off x="4884975" y="3318817"/>
              <a:ext cx="0" cy="2423392"/>
            </a:xfrm>
            <a:prstGeom prst="straightConnector1">
              <a:avLst/>
            </a:prstGeom>
            <a:ln w="19050">
              <a:solidFill>
                <a:schemeClr val="tx1">
                  <a:alpha val="2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BB52A9E5-D9EE-4DDF-9831-EEE7AF363503}"/>
                    </a:ext>
                  </a:extLst>
                </p:cNvPr>
                <p:cNvSpPr txBox="1"/>
                <p:nvPr/>
              </p:nvSpPr>
              <p:spPr>
                <a:xfrm>
                  <a:off x="6046409" y="4953053"/>
                  <a:ext cx="1152128" cy="46525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en-US" altLang="ko-KR" dirty="0">
                      <a:latin typeface="SamsungOne 400" panose="020B0503030303020204" pitchFamily="34" charset="0"/>
                      <a:ea typeface="SamsungOne 400" panose="020B0503030303020204" pitchFamily="34" charset="0"/>
                      <a:cs typeface="Times New Roman" panose="02020603050405020304" pitchFamily="18" charset="0"/>
                    </a:rPr>
                    <a:t>Reject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id="{BF52B819-9BF2-481A-B623-29E18E5A643E}"/>
                    </a:ext>
                  </a:extLst>
                </p:cNvPr>
                <p:cNvSpPr txBox="1">
                  <a:spLocks noRot="1" noChangeAspect="1" noMove="1" noResize="1" noEditPoints="1" noAdjustHandles="1" noChangeArrowheads="1" noChangeShapeType="1" noTextEdit="1"/>
                </p:cNvSpPr>
                <p:nvPr/>
              </p:nvSpPr>
              <p:spPr>
                <a:xfrm>
                  <a:off x="6046409" y="4953053"/>
                  <a:ext cx="1152128" cy="4652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43C59525-BA7C-43EE-82ED-4073459F93F5}"/>
                    </a:ext>
                  </a:extLst>
                </p:cNvPr>
                <p:cNvSpPr txBox="1"/>
                <p:nvPr/>
              </p:nvSpPr>
              <p:spPr>
                <a:xfrm>
                  <a:off x="4209701" y="4952348"/>
                  <a:ext cx="1385359" cy="46525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en-US" altLang="ko-KR" dirty="0">
                      <a:latin typeface="SamsungOne 400" panose="020B0503030303020204" pitchFamily="34" charset="0"/>
                      <a:ea typeface="SamsungOne 400" panose="020B0503030303020204" pitchFamily="34" charset="0"/>
                      <a:cs typeface="Times New Roman" panose="02020603050405020304" pitchFamily="18" charset="0"/>
                    </a:rPr>
                    <a:t>Maintain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BAC3C707-E8F2-4A82-A989-BA9253E57B96}"/>
                    </a:ext>
                  </a:extLst>
                </p:cNvPr>
                <p:cNvSpPr txBox="1">
                  <a:spLocks noRot="1" noChangeAspect="1" noMove="1" noResize="1" noEditPoints="1" noAdjustHandles="1" noChangeArrowheads="1" noChangeShapeType="1" noTextEdit="1"/>
                </p:cNvSpPr>
                <p:nvPr/>
              </p:nvSpPr>
              <p:spPr>
                <a:xfrm>
                  <a:off x="4209701" y="4952348"/>
                  <a:ext cx="1385359" cy="46525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C6744686-77BC-4384-8E2E-3D76EA81DFF5}"/>
                    </a:ext>
                  </a:extLst>
                </p:cNvPr>
                <p:cNvSpPr txBox="1"/>
                <p:nvPr/>
              </p:nvSpPr>
              <p:spPr>
                <a:xfrm>
                  <a:off x="5908805" y="5434315"/>
                  <a:ext cx="373832"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𝛼</m:t>
                        </m:r>
                      </m:oMath>
                    </m:oMathPara>
                  </a14:m>
                  <a:endParaRPr lang="en-US" dirty="0">
                    <a:latin typeface="SamsungOne 400" panose="020B0503030303020204" pitchFamily="34" charset="0"/>
                    <a:ea typeface="SamsungOne 400" panose="020B0503030303020204" pitchFamily="34" charset="0"/>
                  </a:endParaRPr>
                </a:p>
              </p:txBody>
            </p:sp>
          </mc:Choice>
          <mc:Fallback xmlns="">
            <p:sp>
              <p:nvSpPr>
                <p:cNvPr id="41" name="TextBox 40">
                  <a:extLst>
                    <a:ext uri="{FF2B5EF4-FFF2-40B4-BE49-F238E27FC236}">
                      <a16:creationId xmlns:a16="http://schemas.microsoft.com/office/drawing/2014/main" id="{098A87CB-7CF7-428E-9B25-176DFBFE54DF}"/>
                    </a:ext>
                  </a:extLst>
                </p:cNvPr>
                <p:cNvSpPr txBox="1">
                  <a:spLocks noRot="1" noChangeAspect="1" noMove="1" noResize="1" noEditPoints="1" noAdjustHandles="1" noChangeArrowheads="1" noChangeShapeType="1" noTextEdit="1"/>
                </p:cNvSpPr>
                <p:nvPr/>
              </p:nvSpPr>
              <p:spPr>
                <a:xfrm>
                  <a:off x="5908805" y="5434315"/>
                  <a:ext cx="373832" cy="369332"/>
                </a:xfrm>
                <a:prstGeom prst="rect">
                  <a:avLst/>
                </a:prstGeom>
                <a:blipFill>
                  <a:blip r:embed="rId7"/>
                  <a:stretch>
                    <a:fillRect/>
                  </a:stretch>
                </a:blipFill>
              </p:spPr>
              <p:txBody>
                <a:bodyPr/>
                <a:lstStyle/>
                <a:p>
                  <a:r>
                    <a:rPr lang="en-US">
                      <a:noFill/>
                    </a:rPr>
                    <a:t> </a:t>
                  </a:r>
                </a:p>
              </p:txBody>
            </p:sp>
          </mc:Fallback>
        </mc:AlternateContent>
      </p:grpSp>
      <p:sp>
        <p:nvSpPr>
          <p:cNvPr id="33" name="직사각형 32">
            <a:extLst>
              <a:ext uri="{FF2B5EF4-FFF2-40B4-BE49-F238E27FC236}">
                <a16:creationId xmlns:a16="http://schemas.microsoft.com/office/drawing/2014/main" xmlns="" id="{0AB598F6-3532-4AE9-B463-49B14F31C47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One sample t-test</a:t>
            </a:r>
          </a:p>
        </p:txBody>
      </p:sp>
      <mc:AlternateContent xmlns:mc="http://schemas.openxmlformats.org/markup-compatibility/2006" xmlns:a14="http://schemas.microsoft.com/office/drawing/2010/main">
        <mc:Choice Requires="a14">
          <p:sp>
            <p:nvSpPr>
              <p:cNvPr id="18" name="Rectangle 12">
                <a:extLst>
                  <a:ext uri="{FF2B5EF4-FFF2-40B4-BE49-F238E27FC236}">
                    <a16:creationId xmlns:a16="http://schemas.microsoft.com/office/drawing/2014/main" xmlns="" id="{56C15C01-7DF4-42D7-8037-75DCF5AA7A66}"/>
                  </a:ext>
                </a:extLst>
              </p:cNvPr>
              <p:cNvSpPr/>
              <p:nvPr/>
            </p:nvSpPr>
            <p:spPr>
              <a:xfrm>
                <a:off x="851085" y="2063271"/>
                <a:ext cx="2502572" cy="707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just">
                  <a:lnSpc>
                    <a:spcPct val="150000"/>
                  </a:lnSpc>
                </a:pPr>
                <a14:m>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endPar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p>
                <a:pPr algn="just"/>
                <a14:m>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1</m:t>
                        </m:r>
                      </m:sub>
                    </m:sSub>
                  </m:oMath>
                </a14:m>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&lt;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       “smaller”</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8" name="Rectangle 12">
                <a:extLst>
                  <a:ext uri="{FF2B5EF4-FFF2-40B4-BE49-F238E27FC236}">
                    <a16:creationId xmlns:a16="http://schemas.microsoft.com/office/drawing/2014/main" id="{56C15C01-7DF4-42D7-8037-75DCF5AA7A66}"/>
                  </a:ext>
                </a:extLst>
              </p:cNvPr>
              <p:cNvSpPr>
                <a:spLocks noRot="1" noChangeAspect="1" noMove="1" noResize="1" noEditPoints="1" noAdjustHandles="1" noChangeArrowheads="1" noChangeShapeType="1" noTextEdit="1"/>
              </p:cNvSpPr>
              <p:nvPr/>
            </p:nvSpPr>
            <p:spPr>
              <a:xfrm>
                <a:off x="851085" y="2063271"/>
                <a:ext cx="2502572" cy="707886"/>
              </a:xfrm>
              <a:prstGeom prst="rect">
                <a:avLst/>
              </a:prstGeom>
              <a:blipFill>
                <a:blip r:embed="rId9"/>
                <a:stretch>
                  <a:fillRect b="-10256"/>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xmlns="" id="{16AD621A-88F1-4D9F-9873-36A39791E3B5}"/>
              </a:ext>
            </a:extLst>
          </p:cNvPr>
          <p:cNvSpPr/>
          <p:nvPr/>
        </p:nvSpPr>
        <p:spPr>
          <a:xfrm>
            <a:off x="675071" y="285555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p-value =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𝑋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𝑡𝑒𝑠𝑡 𝑠𝑡𝑎𝑡𝑖𝑠𝑡𝑖𝑐</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9356973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tail test:</a:t>
            </a:r>
          </a:p>
        </p:txBody>
      </p:sp>
      <p:sp>
        <p:nvSpPr>
          <p:cNvPr id="74" name="직사각형 73">
            <a:extLst>
              <a:ext uri="{FF2B5EF4-FFF2-40B4-BE49-F238E27FC236}">
                <a16:creationId xmlns:a16="http://schemas.microsoft.com/office/drawing/2014/main" xmlns="" id="{DB92EC0F-E63E-4BD0-8C5E-154CDB65B373}"/>
              </a:ext>
            </a:extLst>
          </p:cNvPr>
          <p:cNvSpPr/>
          <p:nvPr/>
        </p:nvSpPr>
        <p:spPr>
          <a:xfrm>
            <a:off x="3727401" y="2708920"/>
            <a:ext cx="5616624" cy="32358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lt1"/>
              </a:solidFill>
            </a:endParaRPr>
          </a:p>
        </p:txBody>
      </p:sp>
      <p:grpSp>
        <p:nvGrpSpPr>
          <p:cNvPr id="33" name="그룹 32">
            <a:extLst>
              <a:ext uri="{FF2B5EF4-FFF2-40B4-BE49-F238E27FC236}">
                <a16:creationId xmlns:a16="http://schemas.microsoft.com/office/drawing/2014/main" xmlns="" id="{E0AA3610-2106-46BC-A6FC-BE54CAAA024E}"/>
              </a:ext>
            </a:extLst>
          </p:cNvPr>
          <p:cNvGrpSpPr/>
          <p:nvPr/>
        </p:nvGrpSpPr>
        <p:grpSpPr>
          <a:xfrm>
            <a:off x="4169939" y="2995510"/>
            <a:ext cx="4690090" cy="2825424"/>
            <a:chOff x="2627030" y="3318817"/>
            <a:chExt cx="4690090" cy="2825424"/>
          </a:xfrm>
        </p:grpSpPr>
        <p:sp>
          <p:nvSpPr>
            <p:cNvPr id="34" name="자유형: 도형 29">
              <a:extLst>
                <a:ext uri="{FF2B5EF4-FFF2-40B4-BE49-F238E27FC236}">
                  <a16:creationId xmlns:a16="http://schemas.microsoft.com/office/drawing/2014/main" xmlns="" id="{142BBDAF-8044-4A97-96E5-411406426614}"/>
                </a:ext>
              </a:extLst>
            </p:cNvPr>
            <p:cNvSpPr/>
            <p:nvPr/>
          </p:nvSpPr>
          <p:spPr>
            <a:xfrm>
              <a:off x="3264823" y="5446077"/>
              <a:ext cx="657256" cy="307777"/>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 name="connsiteX0" fmla="*/ 242887 w 247650"/>
                <a:gd name="connsiteY0" fmla="*/ 0 h 114300"/>
                <a:gd name="connsiteX1" fmla="*/ 151585 w 247650"/>
                <a:gd name="connsiteY1" fmla="*/ 64497 h 114300"/>
                <a:gd name="connsiteX2" fmla="*/ 0 w 247650"/>
                <a:gd name="connsiteY2" fmla="*/ 114300 h 114300"/>
                <a:gd name="connsiteX3" fmla="*/ 247650 w 247650"/>
                <a:gd name="connsiteY3" fmla="*/ 114300 h 114300"/>
                <a:gd name="connsiteX4" fmla="*/ 242887 w 24765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11430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35" name="자유형: 도형 50">
              <a:extLst>
                <a:ext uri="{FF2B5EF4-FFF2-40B4-BE49-F238E27FC236}">
                  <a16:creationId xmlns:a16="http://schemas.microsoft.com/office/drawing/2014/main" xmlns="" id="{4806F725-7388-4633-B691-D3FDD038BB07}"/>
                </a:ext>
              </a:extLst>
            </p:cNvPr>
            <p:cNvSpPr/>
            <p:nvPr/>
          </p:nvSpPr>
          <p:spPr>
            <a:xfrm flipH="1">
              <a:off x="6099328" y="5446077"/>
              <a:ext cx="657256" cy="307777"/>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 name="connsiteX0" fmla="*/ 242887 w 247650"/>
                <a:gd name="connsiteY0" fmla="*/ 0 h 114300"/>
                <a:gd name="connsiteX1" fmla="*/ 151585 w 247650"/>
                <a:gd name="connsiteY1" fmla="*/ 64497 h 114300"/>
                <a:gd name="connsiteX2" fmla="*/ 0 w 247650"/>
                <a:gd name="connsiteY2" fmla="*/ 114300 h 114300"/>
                <a:gd name="connsiteX3" fmla="*/ 247650 w 247650"/>
                <a:gd name="connsiteY3" fmla="*/ 114300 h 114300"/>
                <a:gd name="connsiteX4" fmla="*/ 242887 w 24765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11430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pic>
          <p:nvPicPr>
            <p:cNvPr id="36" name="그림 35">
              <a:extLst>
                <a:ext uri="{FF2B5EF4-FFF2-40B4-BE49-F238E27FC236}">
                  <a16:creationId xmlns:a16="http://schemas.microsoft.com/office/drawing/2014/main" xmlns="" id="{E645EDD3-A4EF-494E-923B-E23A2D4597C9}"/>
                </a:ext>
              </a:extLst>
            </p:cNvPr>
            <p:cNvPicPr>
              <a:picLocks noChangeAspect="1"/>
            </p:cNvPicPr>
            <p:nvPr/>
          </p:nvPicPr>
          <p:blipFill rotWithShape="1">
            <a:blip r:embed="rId3"/>
            <a:srcRect l="23728" r="23728" b="6891"/>
            <a:stretch/>
          </p:blipFill>
          <p:spPr>
            <a:xfrm flipH="1">
              <a:off x="3089204" y="3629635"/>
              <a:ext cx="3831795" cy="2114072"/>
            </a:xfrm>
            <a:prstGeom prst="rect">
              <a:avLst/>
            </a:prstGeom>
          </p:spPr>
        </p:pic>
        <p:sp>
          <p:nvSpPr>
            <p:cNvPr id="37" name="Rectangle 14">
              <a:extLst>
                <a:ext uri="{FF2B5EF4-FFF2-40B4-BE49-F238E27FC236}">
                  <a16:creationId xmlns:a16="http://schemas.microsoft.com/office/drawing/2014/main" xmlns="" id="{910387E0-5DC4-46AE-8EF1-64D7AE6B15FF}"/>
                </a:ext>
              </a:extLst>
            </p:cNvPr>
            <p:cNvSpPr/>
            <p:nvPr/>
          </p:nvSpPr>
          <p:spPr>
            <a:xfrm flipH="1">
              <a:off x="3836473" y="5836464"/>
              <a:ext cx="2358338" cy="307777"/>
            </a:xfrm>
            <a:prstGeom prst="rect">
              <a:avLst/>
            </a:prstGeom>
          </p:spPr>
          <p:txBody>
            <a:bodyPr wrap="none">
              <a:spAutoFit/>
              <a:scene3d>
                <a:camera prst="orthographicFront"/>
                <a:lightRig rig="threePt" dir="t"/>
              </a:scene3d>
              <a:sp3d>
                <a:bevelT w="0" h="6350"/>
              </a:sp3d>
            </a:bodyPr>
            <a:lstStyle/>
            <a:p>
              <a:pPr algn="ctr"/>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Position of the test statistic</a:t>
              </a:r>
            </a:p>
          </p:txBody>
        </p:sp>
        <p:cxnSp>
          <p:nvCxnSpPr>
            <p:cNvPr id="38" name="직선 화살표 연결선 37">
              <a:extLst>
                <a:ext uri="{FF2B5EF4-FFF2-40B4-BE49-F238E27FC236}">
                  <a16:creationId xmlns:a16="http://schemas.microsoft.com/office/drawing/2014/main" xmlns="" id="{2617BF96-EBDD-4FF3-8226-90EDC8EC30D2}"/>
                </a:ext>
              </a:extLst>
            </p:cNvPr>
            <p:cNvCxnSpPr/>
            <p:nvPr/>
          </p:nvCxnSpPr>
          <p:spPr>
            <a:xfrm flipH="1">
              <a:off x="2627030" y="5745997"/>
              <a:ext cx="4648764" cy="0"/>
            </a:xfrm>
            <a:prstGeom prst="straightConnector1">
              <a:avLst/>
            </a:prstGeom>
            <a:ln w="19050">
              <a:solidFill>
                <a:schemeClr val="tx1">
                  <a:lumMod val="85000"/>
                  <a:lumOff val="1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7BFC67B0-5559-4922-8EDF-ECCB0E08587B}"/>
                </a:ext>
              </a:extLst>
            </p:cNvPr>
            <p:cNvCxnSpPr>
              <a:cxnSpLocks/>
            </p:cNvCxnSpPr>
            <p:nvPr/>
          </p:nvCxnSpPr>
          <p:spPr>
            <a:xfrm flipH="1" flipV="1">
              <a:off x="5017849" y="3318817"/>
              <a:ext cx="0" cy="2423392"/>
            </a:xfrm>
            <a:prstGeom prst="straightConnector1">
              <a:avLst/>
            </a:prstGeom>
            <a:ln w="19050">
              <a:solidFill>
                <a:schemeClr val="tx1">
                  <a:alpha val="2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B1F82726-A628-4352-BE79-B9252D466BB8}"/>
                    </a:ext>
                  </a:extLst>
                </p:cNvPr>
                <p:cNvSpPr txBox="1"/>
                <p:nvPr/>
              </p:nvSpPr>
              <p:spPr>
                <a:xfrm flipH="1">
                  <a:off x="4307764" y="4952348"/>
                  <a:ext cx="1385359" cy="46525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en-US" altLang="ko-KR" dirty="0">
                      <a:latin typeface="SamsungOne 400" panose="020B0503030303020204" pitchFamily="34" charset="0"/>
                      <a:ea typeface="SamsungOne 400" panose="020B0503030303020204" pitchFamily="34" charset="0"/>
                      <a:cs typeface="Times New Roman" panose="02020603050405020304" pitchFamily="18" charset="0"/>
                    </a:rPr>
                    <a:t>Maintain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B1F82726-A628-4352-BE79-B9252D466BB8}"/>
                    </a:ext>
                  </a:extLst>
                </p:cNvPr>
                <p:cNvSpPr txBox="1">
                  <a:spLocks noRot="1" noChangeAspect="1" noMove="1" noResize="1" noEditPoints="1" noAdjustHandles="1" noChangeArrowheads="1" noChangeShapeType="1" noTextEdit="1"/>
                </p:cNvSpPr>
                <p:nvPr/>
              </p:nvSpPr>
              <p:spPr>
                <a:xfrm flipH="1">
                  <a:off x="4307764" y="4952348"/>
                  <a:ext cx="1385359" cy="465256"/>
                </a:xfrm>
                <a:prstGeom prst="rect">
                  <a:avLst/>
                </a:prstGeom>
                <a:blipFill>
                  <a:blip r:embed="rId5"/>
                  <a:stretch>
                    <a:fillRect/>
                  </a:stretch>
                </a:blipFill>
              </p:spPr>
              <p:txBody>
                <a:bodyPr/>
                <a:lstStyle/>
                <a:p>
                  <a:r>
                    <a:rPr lang="ko-KR" altLang="en-US">
                      <a:noFill/>
                    </a:rPr>
                    <a:t> </a:t>
                  </a:r>
                </a:p>
              </p:txBody>
            </p:sp>
          </mc:Fallback>
        </mc:AlternateContent>
        <p:cxnSp>
          <p:nvCxnSpPr>
            <p:cNvPr id="41" name="직선 연결선 40">
              <a:extLst>
                <a:ext uri="{FF2B5EF4-FFF2-40B4-BE49-F238E27FC236}">
                  <a16:creationId xmlns:a16="http://schemas.microsoft.com/office/drawing/2014/main" xmlns="" id="{5E7403F3-9F08-4215-8CA5-2081DAB8EECA}"/>
                </a:ext>
              </a:extLst>
            </p:cNvPr>
            <p:cNvCxnSpPr>
              <a:cxnSpLocks/>
            </p:cNvCxnSpPr>
            <p:nvPr/>
          </p:nvCxnSpPr>
          <p:spPr>
            <a:xfrm flipH="1">
              <a:off x="3922079" y="4546600"/>
              <a:ext cx="0" cy="12642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8AC955B9-B636-4846-A678-D8E3009458F1}"/>
                    </a:ext>
                  </a:extLst>
                </p:cNvPr>
                <p:cNvSpPr txBox="1"/>
                <p:nvPr/>
              </p:nvSpPr>
              <p:spPr>
                <a:xfrm flipH="1">
                  <a:off x="2704287" y="4953053"/>
                  <a:ext cx="1152128" cy="46525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en-US" altLang="ko-KR" dirty="0">
                      <a:latin typeface="SamsungOne 400" panose="020B0503030303020204" pitchFamily="34" charset="0"/>
                      <a:ea typeface="SamsungOne 400" panose="020B0503030303020204" pitchFamily="34" charset="0"/>
                      <a:cs typeface="Times New Roman" panose="02020603050405020304" pitchFamily="18" charset="0"/>
                    </a:rPr>
                    <a:t>Reject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42" name="TextBox 41">
                  <a:extLst>
                    <a:ext uri="{FF2B5EF4-FFF2-40B4-BE49-F238E27FC236}">
                      <a16:creationId xmlns:a16="http://schemas.microsoft.com/office/drawing/2014/main" id="{8AC955B9-B636-4846-A678-D8E3009458F1}"/>
                    </a:ext>
                  </a:extLst>
                </p:cNvPr>
                <p:cNvSpPr txBox="1">
                  <a:spLocks noRot="1" noChangeAspect="1" noMove="1" noResize="1" noEditPoints="1" noAdjustHandles="1" noChangeArrowheads="1" noChangeShapeType="1" noTextEdit="1"/>
                </p:cNvSpPr>
                <p:nvPr/>
              </p:nvSpPr>
              <p:spPr>
                <a:xfrm flipH="1">
                  <a:off x="2704287" y="4953053"/>
                  <a:ext cx="1152128" cy="46525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xmlns="" id="{D97FA81E-A8A6-4B8A-A95F-F330D607B3F9}"/>
                    </a:ext>
                  </a:extLst>
                </p:cNvPr>
                <p:cNvSpPr txBox="1"/>
                <p:nvPr/>
              </p:nvSpPr>
              <p:spPr>
                <a:xfrm flipH="1">
                  <a:off x="3132168" y="5332715"/>
                  <a:ext cx="570163" cy="332912"/>
                </a:xfrm>
                <a:prstGeom prst="rect">
                  <a:avLst/>
                </a:prstGeom>
                <a:noFill/>
              </p:spPr>
              <p:txBody>
                <a:bodyPr wrap="square" rtlCol="0">
                  <a:spAutoFit/>
                  <a:scene3d>
                    <a:camera prst="orthographicFront"/>
                    <a:lightRig rig="threePt" dir="t"/>
                  </a:scene3d>
                  <a:sp3d>
                    <a:bevelT w="0" h="6350"/>
                  </a:sp3d>
                </a:bodyPr>
                <a:lstStyle/>
                <a:p>
                  <a14:m>
                    <m:oMath xmlns:m="http://schemas.openxmlformats.org/officeDocument/2006/math">
                      <m:r>
                        <a:rPr lang="en-US" sz="1600" i="1">
                          <a:latin typeface="Cambria Math" panose="02040503050406030204" pitchFamily="18" charset="0"/>
                          <a:ea typeface="Cambria Math" panose="02040503050406030204" pitchFamily="18" charset="0"/>
                        </a:rPr>
                        <m:t>𝛼</m:t>
                      </m:r>
                    </m:oMath>
                  </a14:m>
                  <a:r>
                    <a:rPr lang="en-US" sz="1100" dirty="0">
                      <a:latin typeface="SamsungOne 400" panose="020B0503030303020204" pitchFamily="34" charset="0"/>
                      <a:ea typeface="SamsungOne 400" panose="020B0503030303020204" pitchFamily="34" charset="0"/>
                    </a:rPr>
                    <a:t>/2</a:t>
                  </a:r>
                  <a:endParaRPr lang="en-US" sz="1600" dirty="0">
                    <a:latin typeface="SamsungOne 400" panose="020B0503030303020204" pitchFamily="34" charset="0"/>
                    <a:ea typeface="SamsungOne 400" panose="020B0503030303020204" pitchFamily="34" charset="0"/>
                  </a:endParaRPr>
                </a:p>
              </p:txBody>
            </p:sp>
          </mc:Choice>
          <mc:Fallback xmlns="">
            <p:sp>
              <p:nvSpPr>
                <p:cNvPr id="43" name="TextBox 42">
                  <a:extLst>
                    <a:ext uri="{FF2B5EF4-FFF2-40B4-BE49-F238E27FC236}">
                      <a16:creationId xmlns:a16="http://schemas.microsoft.com/office/drawing/2014/main" id="{D97FA81E-A8A6-4B8A-A95F-F330D607B3F9}"/>
                    </a:ext>
                  </a:extLst>
                </p:cNvPr>
                <p:cNvSpPr txBox="1">
                  <a:spLocks noRot="1" noChangeAspect="1" noMove="1" noResize="1" noEditPoints="1" noAdjustHandles="1" noChangeArrowheads="1" noChangeShapeType="1" noTextEdit="1"/>
                </p:cNvSpPr>
                <p:nvPr/>
              </p:nvSpPr>
              <p:spPr>
                <a:xfrm flipH="1">
                  <a:off x="3132168" y="5332715"/>
                  <a:ext cx="570163" cy="332912"/>
                </a:xfrm>
                <a:prstGeom prst="rect">
                  <a:avLst/>
                </a:prstGeom>
                <a:blipFill>
                  <a:blip r:embed="rId7"/>
                  <a:stretch>
                    <a:fillRect/>
                  </a:stretch>
                </a:blipFill>
              </p:spPr>
              <p:txBody>
                <a:bodyPr/>
                <a:lstStyle/>
                <a:p>
                  <a:r>
                    <a:rPr lang="ko-KR" altLang="en-US">
                      <a:noFill/>
                    </a:rPr>
                    <a:t> </a:t>
                  </a:r>
                </a:p>
              </p:txBody>
            </p:sp>
          </mc:Fallback>
        </mc:AlternateContent>
        <p:cxnSp>
          <p:nvCxnSpPr>
            <p:cNvPr id="44" name="직선 연결선 43">
              <a:extLst>
                <a:ext uri="{FF2B5EF4-FFF2-40B4-BE49-F238E27FC236}">
                  <a16:creationId xmlns:a16="http://schemas.microsoft.com/office/drawing/2014/main" xmlns="" id="{F32FF331-CFBE-4B51-8A2C-51C24B87F0DC}"/>
                </a:ext>
              </a:extLst>
            </p:cNvPr>
            <p:cNvCxnSpPr>
              <a:cxnSpLocks/>
            </p:cNvCxnSpPr>
            <p:nvPr/>
          </p:nvCxnSpPr>
          <p:spPr>
            <a:xfrm>
              <a:off x="6099328" y="4546600"/>
              <a:ext cx="0" cy="12642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xmlns="" id="{FA089C4E-4A7B-4D4D-A183-2D5D88FFC2E7}"/>
                    </a:ext>
                  </a:extLst>
                </p:cNvPr>
                <p:cNvSpPr txBox="1"/>
                <p:nvPr/>
              </p:nvSpPr>
              <p:spPr>
                <a:xfrm>
                  <a:off x="6164992" y="4953053"/>
                  <a:ext cx="1152128" cy="46525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en-US" altLang="ko-KR" dirty="0">
                      <a:latin typeface="SamsungOne 400" panose="020B0503030303020204" pitchFamily="34" charset="0"/>
                      <a:ea typeface="SamsungOne 400" panose="020B0503030303020204" pitchFamily="34" charset="0"/>
                      <a:cs typeface="Times New Roman" panose="02020603050405020304" pitchFamily="18" charset="0"/>
                    </a:rPr>
                    <a:t>Reject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45" name="TextBox 44">
                  <a:extLst>
                    <a:ext uri="{FF2B5EF4-FFF2-40B4-BE49-F238E27FC236}">
                      <a16:creationId xmlns:a16="http://schemas.microsoft.com/office/drawing/2014/main" id="{FA089C4E-4A7B-4D4D-A183-2D5D88FFC2E7}"/>
                    </a:ext>
                  </a:extLst>
                </p:cNvPr>
                <p:cNvSpPr txBox="1">
                  <a:spLocks noRot="1" noChangeAspect="1" noMove="1" noResize="1" noEditPoints="1" noAdjustHandles="1" noChangeArrowheads="1" noChangeShapeType="1" noTextEdit="1"/>
                </p:cNvSpPr>
                <p:nvPr/>
              </p:nvSpPr>
              <p:spPr>
                <a:xfrm>
                  <a:off x="6164992" y="4953053"/>
                  <a:ext cx="1152128" cy="46525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60AAC233-7250-4B78-8AA0-9EAC201397A8}"/>
                    </a:ext>
                  </a:extLst>
                </p:cNvPr>
                <p:cNvSpPr txBox="1"/>
                <p:nvPr/>
              </p:nvSpPr>
              <p:spPr>
                <a:xfrm flipH="1">
                  <a:off x="6395973" y="5332715"/>
                  <a:ext cx="570163" cy="332912"/>
                </a:xfrm>
                <a:prstGeom prst="rect">
                  <a:avLst/>
                </a:prstGeom>
                <a:noFill/>
              </p:spPr>
              <p:txBody>
                <a:bodyPr wrap="square" rtlCol="0">
                  <a:spAutoFit/>
                  <a:scene3d>
                    <a:camera prst="orthographicFront"/>
                    <a:lightRig rig="threePt" dir="t"/>
                  </a:scene3d>
                  <a:sp3d>
                    <a:bevelT w="0" h="6350"/>
                  </a:sp3d>
                </a:bodyPr>
                <a:lstStyle/>
                <a:p>
                  <a14:m>
                    <m:oMath xmlns:m="http://schemas.openxmlformats.org/officeDocument/2006/math">
                      <m:r>
                        <a:rPr lang="en-US" sz="1600" i="1">
                          <a:latin typeface="Cambria Math" panose="02040503050406030204" pitchFamily="18" charset="0"/>
                          <a:ea typeface="Cambria Math" panose="02040503050406030204" pitchFamily="18" charset="0"/>
                        </a:rPr>
                        <m:t>𝛼</m:t>
                      </m:r>
                    </m:oMath>
                  </a14:m>
                  <a:r>
                    <a:rPr lang="en-US" sz="1100" dirty="0">
                      <a:latin typeface="SamsungOne 400" panose="020B0503030303020204" pitchFamily="34" charset="0"/>
                      <a:ea typeface="SamsungOne 400" panose="020B0503030303020204" pitchFamily="34" charset="0"/>
                    </a:rPr>
                    <a:t>/2</a:t>
                  </a:r>
                  <a:endParaRPr lang="en-US" sz="1600" dirty="0">
                    <a:latin typeface="SamsungOne 400" panose="020B0503030303020204" pitchFamily="34" charset="0"/>
                    <a:ea typeface="SamsungOne 400" panose="020B0503030303020204" pitchFamily="34" charset="0"/>
                  </a:endParaRPr>
                </a:p>
              </p:txBody>
            </p:sp>
          </mc:Choice>
          <mc:Fallback xmlns="">
            <p:sp>
              <p:nvSpPr>
                <p:cNvPr id="46" name="TextBox 45">
                  <a:extLst>
                    <a:ext uri="{FF2B5EF4-FFF2-40B4-BE49-F238E27FC236}">
                      <a16:creationId xmlns:a16="http://schemas.microsoft.com/office/drawing/2014/main" id="{60AAC233-7250-4B78-8AA0-9EAC201397A8}"/>
                    </a:ext>
                  </a:extLst>
                </p:cNvPr>
                <p:cNvSpPr txBox="1">
                  <a:spLocks noRot="1" noChangeAspect="1" noMove="1" noResize="1" noEditPoints="1" noAdjustHandles="1" noChangeArrowheads="1" noChangeShapeType="1" noTextEdit="1"/>
                </p:cNvSpPr>
                <p:nvPr/>
              </p:nvSpPr>
              <p:spPr>
                <a:xfrm flipH="1">
                  <a:off x="6395973" y="5332715"/>
                  <a:ext cx="570163" cy="332912"/>
                </a:xfrm>
                <a:prstGeom prst="rect">
                  <a:avLst/>
                </a:prstGeom>
                <a:blipFill>
                  <a:blip r:embed="rId9"/>
                  <a:stretch>
                    <a:fillRect/>
                  </a:stretch>
                </a:blipFill>
              </p:spPr>
              <p:txBody>
                <a:bodyPr/>
                <a:lstStyle/>
                <a:p>
                  <a:r>
                    <a:rPr lang="ko-KR" altLang="en-US">
                      <a:noFill/>
                    </a:rPr>
                    <a:t> </a:t>
                  </a:r>
                </a:p>
              </p:txBody>
            </p:sp>
          </mc:Fallback>
        </mc:AlternateContent>
      </p:grpSp>
      <p:sp>
        <p:nvSpPr>
          <p:cNvPr id="26" name="직사각형 25">
            <a:extLst>
              <a:ext uri="{FF2B5EF4-FFF2-40B4-BE49-F238E27FC236}">
                <a16:creationId xmlns:a16="http://schemas.microsoft.com/office/drawing/2014/main" xmlns="" id="{CB074B76-BBAA-4B17-9602-6CFE9C34114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One sample t-test</a:t>
            </a:r>
          </a:p>
        </p:txBody>
      </p:sp>
      <p:sp>
        <p:nvSpPr>
          <p:cNvPr id="22" name="직사각형 21">
            <a:extLst>
              <a:ext uri="{FF2B5EF4-FFF2-40B4-BE49-F238E27FC236}">
                <a16:creationId xmlns:a16="http://schemas.microsoft.com/office/drawing/2014/main" xmlns="" id="{2B4CBCB0-CA18-4229-B5CC-830C0CA7144A}"/>
              </a:ext>
            </a:extLst>
          </p:cNvPr>
          <p:cNvSpPr/>
          <p:nvPr/>
        </p:nvSpPr>
        <p:spPr>
          <a:xfrm>
            <a:off x="675071" y="28630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p-value =2 ×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𝑋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𝑡𝑒𝑠𝑡 𝑠𝑡𝑎𝑡𝑖𝑠𝑡𝑖𝑐</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28" name="Rectangle 12">
                <a:extLst>
                  <a:ext uri="{FF2B5EF4-FFF2-40B4-BE49-F238E27FC236}">
                    <a16:creationId xmlns:a16="http://schemas.microsoft.com/office/drawing/2014/main" xmlns="" id="{076FCC08-0833-4ED4-BB25-3F6DC65140F2}"/>
                  </a:ext>
                </a:extLst>
              </p:cNvPr>
              <p:cNvSpPr/>
              <p:nvPr/>
            </p:nvSpPr>
            <p:spPr>
              <a:xfrm>
                <a:off x="847725" y="2063270"/>
                <a:ext cx="2619592" cy="707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just">
                  <a:lnSpc>
                    <a:spcPct val="150000"/>
                  </a:lnSpc>
                </a:pPr>
                <a14:m>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endPar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p>
                <a:pPr algn="just"/>
                <a14:m>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1</m:t>
                        </m:r>
                      </m:sub>
                    </m:sSub>
                  </m:oMath>
                </a14:m>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       “different”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28" name="Rectangle 12">
                <a:extLst>
                  <a:ext uri="{FF2B5EF4-FFF2-40B4-BE49-F238E27FC236}">
                    <a16:creationId xmlns:a16="http://schemas.microsoft.com/office/drawing/2014/main" id="{076FCC08-0833-4ED4-BB25-3F6DC65140F2}"/>
                  </a:ext>
                </a:extLst>
              </p:cNvPr>
              <p:cNvSpPr>
                <a:spLocks noRot="1" noChangeAspect="1" noMove="1" noResize="1" noEditPoints="1" noAdjustHandles="1" noChangeArrowheads="1" noChangeShapeType="1" noTextEdit="1"/>
              </p:cNvSpPr>
              <p:nvPr/>
            </p:nvSpPr>
            <p:spPr>
              <a:xfrm>
                <a:off x="847725" y="2063270"/>
                <a:ext cx="2619592" cy="707886"/>
              </a:xfrm>
              <a:prstGeom prst="rect">
                <a:avLst/>
              </a:prstGeom>
              <a:blipFill>
                <a:blip r:embed="rId11"/>
                <a:stretch>
                  <a:fillRect b="-10256"/>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7580139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two populations and two samples.</a:t>
            </a:r>
          </a:p>
        </p:txBody>
      </p:sp>
      <p:grpSp>
        <p:nvGrpSpPr>
          <p:cNvPr id="26" name="그룹 25">
            <a:extLst>
              <a:ext uri="{FF2B5EF4-FFF2-40B4-BE49-F238E27FC236}">
                <a16:creationId xmlns:a16="http://schemas.microsoft.com/office/drawing/2014/main" xmlns="" id="{D0CABD19-E42B-4B01-AD75-7083B8475746}"/>
              </a:ext>
            </a:extLst>
          </p:cNvPr>
          <p:cNvGrpSpPr/>
          <p:nvPr/>
        </p:nvGrpSpPr>
        <p:grpSpPr>
          <a:xfrm>
            <a:off x="2318962" y="2345935"/>
            <a:ext cx="5345042" cy="2549569"/>
            <a:chOff x="2618720" y="3096126"/>
            <a:chExt cx="5345042" cy="2549569"/>
          </a:xfrm>
        </p:grpSpPr>
        <p:grpSp>
          <p:nvGrpSpPr>
            <p:cNvPr id="27" name="그룹 26">
              <a:extLst>
                <a:ext uri="{FF2B5EF4-FFF2-40B4-BE49-F238E27FC236}">
                  <a16:creationId xmlns:a16="http://schemas.microsoft.com/office/drawing/2014/main" xmlns="" id="{12FCBBC8-397A-457C-BD0B-95F661F4979F}"/>
                </a:ext>
              </a:extLst>
            </p:cNvPr>
            <p:cNvGrpSpPr/>
            <p:nvPr/>
          </p:nvGrpSpPr>
          <p:grpSpPr>
            <a:xfrm>
              <a:off x="3879169" y="4711200"/>
              <a:ext cx="2144486" cy="934495"/>
              <a:chOff x="3652383" y="4585940"/>
              <a:chExt cx="2144486" cy="934495"/>
            </a:xfrm>
          </p:grpSpPr>
          <p:grpSp>
            <p:nvGrpSpPr>
              <p:cNvPr id="119" name="Group 22">
                <a:extLst>
                  <a:ext uri="{FF2B5EF4-FFF2-40B4-BE49-F238E27FC236}">
                    <a16:creationId xmlns:a16="http://schemas.microsoft.com/office/drawing/2014/main" xmlns="" id="{6038D522-7DB1-4F56-8041-8346A4D88505}"/>
                  </a:ext>
                </a:extLst>
              </p:cNvPr>
              <p:cNvGrpSpPr/>
              <p:nvPr/>
            </p:nvGrpSpPr>
            <p:grpSpPr>
              <a:xfrm>
                <a:off x="3868845" y="4585940"/>
                <a:ext cx="1711563" cy="595657"/>
                <a:chOff x="5239823" y="4716237"/>
                <a:chExt cx="2091774" cy="675273"/>
              </a:xfrm>
            </p:grpSpPr>
            <p:cxnSp>
              <p:nvCxnSpPr>
                <p:cNvPr id="121" name="Straight Arrow Connector 26">
                  <a:extLst>
                    <a:ext uri="{FF2B5EF4-FFF2-40B4-BE49-F238E27FC236}">
                      <a16:creationId xmlns:a16="http://schemas.microsoft.com/office/drawing/2014/main" xmlns="" id="{6BD88794-58C8-4933-A6BA-8DFF6623BA7C}"/>
                    </a:ext>
                  </a:extLst>
                </p:cNvPr>
                <p:cNvCxnSpPr>
                  <a:cxnSpLocks/>
                </p:cNvCxnSpPr>
                <p:nvPr/>
              </p:nvCxnSpPr>
              <p:spPr>
                <a:xfrm flipH="1" flipV="1">
                  <a:off x="5239823" y="4716237"/>
                  <a:ext cx="994468" cy="67527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24">
                  <a:extLst>
                    <a:ext uri="{FF2B5EF4-FFF2-40B4-BE49-F238E27FC236}">
                      <a16:creationId xmlns:a16="http://schemas.microsoft.com/office/drawing/2014/main" xmlns="" id="{0CF53548-0DE5-4BAE-A913-9F8D2C456D7B}"/>
                    </a:ext>
                  </a:extLst>
                </p:cNvPr>
                <p:cNvCxnSpPr>
                  <a:cxnSpLocks/>
                </p:cNvCxnSpPr>
                <p:nvPr/>
              </p:nvCxnSpPr>
              <p:spPr>
                <a:xfrm flipV="1">
                  <a:off x="6234291" y="4747409"/>
                  <a:ext cx="1097306" cy="644101"/>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xmlns="" id="{EE6F4BC7-E9A6-44D5-8377-615CD38C95A9}"/>
                      </a:ext>
                    </a:extLst>
                  </p:cNvPr>
                  <p:cNvSpPr txBox="1"/>
                  <p:nvPr/>
                </p:nvSpPr>
                <p:spPr>
                  <a:xfrm>
                    <a:off x="3652383" y="5181881"/>
                    <a:ext cx="2144486" cy="338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lumMod val="85000"/>
                            <a:lumOff val="15000"/>
                          </a:prstClr>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Compare </a:t>
                    </a:r>
                    <a14:m>
                      <m:oMath xmlns:m="http://schemas.openxmlformats.org/officeDocument/2006/math">
                        <m:sSub>
                          <m:sSubPr>
                            <m:ctrlPr>
                              <a:rPr lang="en-US" altLang="ko-KR" i="1" smtClean="0">
                                <a:solidFill>
                                  <a:srgbClr val="FF0000"/>
                                </a:solidFill>
                                <a:latin typeface="Cambria Math" panose="02040503050406030204" pitchFamily="18" charset="0"/>
                              </a:rPr>
                            </m:ctrlPr>
                          </m:sSubPr>
                          <m:e>
                            <m:r>
                              <a:rPr lang="ko-KR" altLang="en-US">
                                <a:solidFill>
                                  <a:srgbClr val="FF0000"/>
                                </a:solidFill>
                                <a:latin typeface="Cambria Math" panose="02040503050406030204" pitchFamily="18" charset="0"/>
                              </a:rPr>
                              <m:t>𝜇</m:t>
                            </m:r>
                          </m:e>
                          <m:sub>
                            <m:r>
                              <a:rPr lang="en-US" altLang="ko-KR">
                                <a:solidFill>
                                  <a:srgbClr val="FF0000"/>
                                </a:solidFill>
                                <a:latin typeface="Cambria Math" panose="02040503050406030204" pitchFamily="18" charset="0"/>
                              </a:rPr>
                              <m:t>1</m:t>
                            </m:r>
                          </m:sub>
                        </m:sSub>
                      </m:oMath>
                    </a14:m>
                    <a:r>
                      <a:rPr lang="ko-KR" altLang="en-US" dirty="0">
                        <a:solidFill>
                          <a:srgbClr val="FF0000"/>
                        </a:solidFill>
                      </a:rPr>
                      <a:t> </a:t>
                    </a:r>
                    <a:r>
                      <a:rPr lang="en-US" altLang="ko-KR" dirty="0"/>
                      <a:t>with</a:t>
                    </a:r>
                    <a:r>
                      <a:rPr lang="ko-KR" altLang="en-US" dirty="0"/>
                      <a:t> </a:t>
                    </a:r>
                    <a14:m>
                      <m:oMath xmlns:m="http://schemas.openxmlformats.org/officeDocument/2006/math">
                        <m:sSub>
                          <m:sSubPr>
                            <m:ctrlPr>
                              <a:rPr lang="en-US" altLang="ko-KR" i="1" smtClean="0">
                                <a:solidFill>
                                  <a:srgbClr val="FF0000"/>
                                </a:solidFill>
                                <a:latin typeface="Cambria Math" panose="02040503050406030204" pitchFamily="18" charset="0"/>
                              </a:rPr>
                            </m:ctrlPr>
                          </m:sSubPr>
                          <m:e>
                            <m:r>
                              <a:rPr lang="ko-KR" altLang="en-US">
                                <a:solidFill>
                                  <a:srgbClr val="FF0000"/>
                                </a:solidFill>
                                <a:latin typeface="Cambria Math" panose="02040503050406030204" pitchFamily="18" charset="0"/>
                              </a:rPr>
                              <m:t>𝜇</m:t>
                            </m:r>
                          </m:e>
                          <m:sub>
                            <m:r>
                              <a:rPr lang="en-US" altLang="ko-KR">
                                <a:solidFill>
                                  <a:srgbClr val="FF0000"/>
                                </a:solidFill>
                                <a:latin typeface="Cambria Math" panose="02040503050406030204" pitchFamily="18" charset="0"/>
                              </a:rPr>
                              <m:t>2</m:t>
                            </m:r>
                          </m:sub>
                        </m:sSub>
                      </m:oMath>
                    </a14:m>
                    <a:r>
                      <a:rPr lang="en-US" dirty="0"/>
                      <a:t>.</a:t>
                    </a:r>
                  </a:p>
                </p:txBody>
              </p:sp>
            </mc:Choice>
            <mc:Fallback xmlns="">
              <p:sp>
                <p:nvSpPr>
                  <p:cNvPr id="120" name="TextBox 119">
                    <a:extLst>
                      <a:ext uri="{FF2B5EF4-FFF2-40B4-BE49-F238E27FC236}">
                        <a16:creationId xmlns:a16="http://schemas.microsoft.com/office/drawing/2014/main" id="{EE6F4BC7-E9A6-44D5-8377-615CD38C95A9}"/>
                      </a:ext>
                    </a:extLst>
                  </p:cNvPr>
                  <p:cNvSpPr txBox="1">
                    <a:spLocks noRot="1" noChangeAspect="1" noMove="1" noResize="1" noEditPoints="1" noAdjustHandles="1" noChangeArrowheads="1" noChangeShapeType="1" noTextEdit="1"/>
                  </p:cNvSpPr>
                  <p:nvPr/>
                </p:nvSpPr>
                <p:spPr>
                  <a:xfrm>
                    <a:off x="3652383" y="5181881"/>
                    <a:ext cx="2144486" cy="338554"/>
                  </a:xfrm>
                  <a:prstGeom prst="rect">
                    <a:avLst/>
                  </a:prstGeom>
                  <a:blipFill>
                    <a:blip r:embed="rId3"/>
                    <a:stretch>
                      <a:fillRect t="-3509" b="-21053"/>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xmlns="" id="{E7036018-D098-47B2-AC27-2C946FE6D725}"/>
                    </a:ext>
                  </a:extLst>
                </p:cNvPr>
                <p:cNvSpPr txBox="1"/>
                <p:nvPr/>
              </p:nvSpPr>
              <p:spPr>
                <a:xfrm>
                  <a:off x="7505318" y="3096126"/>
                  <a:ext cx="458444" cy="537070"/>
                </a:xfrm>
                <a:prstGeom prst="rect">
                  <a:avLst/>
                </a:prstGeom>
                <a:solidFill>
                  <a:schemeClr val="bg1"/>
                </a:solidFill>
              </p:spPr>
              <p:txBody>
                <a:bodyPr wrap="square" rtlCol="0">
                  <a:spAutoFit/>
                </a:bodyPr>
                <a:lstStyle/>
                <a:p>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acc>
                            <m:accPr>
                              <m:chr m:val="̅"/>
                              <m:ctrlPr>
                                <a:rPr lang="en-US" sz="1400" b="1"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𝑿</m:t>
                              </m:r>
                            </m:e>
                          </m:acc>
                        </m:e>
                        <m:sub>
                          <m:r>
                            <a:rPr lang="en-US" sz="1400" b="1" i="1">
                              <a:latin typeface="Cambria Math" panose="02040503050406030204" pitchFamily="18" charset="0"/>
                              <a:ea typeface="Cambria Math" panose="02040503050406030204" pitchFamily="18" charset="0"/>
                            </a:rPr>
                            <m:t>𝟐</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𝒔</m:t>
                          </m:r>
                        </m:e>
                        <m:sub>
                          <m:r>
                            <a:rPr lang="en-US" sz="1400" b="1" i="1">
                              <a:latin typeface="Cambria Math" panose="02040503050406030204" pitchFamily="18" charset="0"/>
                              <a:ea typeface="Cambria Math" panose="02040503050406030204" pitchFamily="18" charset="0"/>
                            </a:rPr>
                            <m:t>𝟐</m:t>
                          </m:r>
                        </m:sub>
                        <m:sup>
                          <m:r>
                            <a:rPr lang="en-US" sz="1400" b="1" i="1">
                              <a:latin typeface="Cambria Math" panose="02040503050406030204" pitchFamily="18" charset="0"/>
                              <a:ea typeface="Cambria Math" panose="02040503050406030204" pitchFamily="18" charset="0"/>
                            </a:rPr>
                            <m:t>𝟐</m:t>
                          </m:r>
                        </m:sup>
                      </m:sSubSup>
                    </m:oMath>
                  </a14:m>
                  <a:r>
                    <a:rPr lang="en-US" sz="1400" b="1" dirty="0">
                      <a:latin typeface="SamsungOne 400" panose="020B0503030303020204" pitchFamily="34" charset="0"/>
                      <a:ea typeface="SamsungOne 400" panose="020B0503030303020204" pitchFamily="34" charset="0"/>
                    </a:rPr>
                    <a:t>,</a:t>
                  </a:r>
                  <a14:m>
                    <m:oMath xmlns:m="http://schemas.openxmlformats.org/officeDocument/2006/math">
                      <m:sSub>
                        <m:sSubPr>
                          <m:ctrlPr>
                            <a:rPr lang="en-US" sz="1400" b="1" i="1" dirty="0">
                              <a:latin typeface="Cambria Math" panose="02040503050406030204" pitchFamily="18" charset="0"/>
                            </a:rPr>
                          </m:ctrlPr>
                        </m:sSubPr>
                        <m:e>
                          <m:r>
                            <a:rPr lang="en-US" sz="1400" b="1" i="1" dirty="0">
                              <a:latin typeface="Cambria Math" panose="02040503050406030204" pitchFamily="18" charset="0"/>
                            </a:rPr>
                            <m:t>𝒏</m:t>
                          </m:r>
                        </m:e>
                        <m:sub>
                          <m:r>
                            <a:rPr lang="en-US" sz="1400" b="1" i="1" dirty="0">
                              <a:latin typeface="Cambria Math" panose="02040503050406030204" pitchFamily="18" charset="0"/>
                            </a:rPr>
                            <m:t>𝟐</m:t>
                          </m:r>
                        </m:sub>
                      </m:sSub>
                    </m:oMath>
                  </a14:m>
                  <a:endParaRPr lang="en-US" sz="1400" b="1" dirty="0">
                    <a:solidFill>
                      <a:srgbClr val="002060"/>
                    </a:solidFill>
                    <a:latin typeface="SamsungOne 400" panose="020B0503030303020204" pitchFamily="34" charset="0"/>
                    <a:ea typeface="SamsungOne 400" panose="020B0503030303020204" pitchFamily="34" charset="0"/>
                  </a:endParaRPr>
                </a:p>
              </p:txBody>
            </p:sp>
          </mc:Choice>
          <mc:Fallback xmlns="">
            <p:sp>
              <p:nvSpPr>
                <p:cNvPr id="28" name="TextBox 27">
                  <a:extLst>
                    <a:ext uri="{FF2B5EF4-FFF2-40B4-BE49-F238E27FC236}">
                      <a16:creationId xmlns:a16="http://schemas.microsoft.com/office/drawing/2014/main" id="{E7036018-D098-47B2-AC27-2C946FE6D725}"/>
                    </a:ext>
                  </a:extLst>
                </p:cNvPr>
                <p:cNvSpPr txBox="1">
                  <a:spLocks noRot="1" noChangeAspect="1" noMove="1" noResize="1" noEditPoints="1" noAdjustHandles="1" noChangeArrowheads="1" noChangeShapeType="1" noTextEdit="1"/>
                </p:cNvSpPr>
                <p:nvPr/>
              </p:nvSpPr>
              <p:spPr>
                <a:xfrm>
                  <a:off x="7505318" y="3096126"/>
                  <a:ext cx="458444" cy="537070"/>
                </a:xfrm>
                <a:prstGeom prst="rect">
                  <a:avLst/>
                </a:prstGeom>
                <a:blipFill>
                  <a:blip r:embed="rId4"/>
                  <a:stretch>
                    <a:fillRect l="-3947" r="-26316"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xmlns="" id="{5513BA5A-7AA1-4F2A-BD57-66CFB4ABA619}"/>
                    </a:ext>
                  </a:extLst>
                </p:cNvPr>
                <p:cNvSpPr txBox="1"/>
                <p:nvPr/>
              </p:nvSpPr>
              <p:spPr>
                <a:xfrm>
                  <a:off x="4534076" y="3096126"/>
                  <a:ext cx="458444" cy="537070"/>
                </a:xfrm>
                <a:prstGeom prst="rect">
                  <a:avLst/>
                </a:prstGeom>
                <a:solidFill>
                  <a:schemeClr val="bg1"/>
                </a:solidFill>
              </p:spPr>
              <p:txBody>
                <a:bodyPr wrap="square" rtlCol="0">
                  <a:spAutoFit/>
                </a:bodyPr>
                <a:lstStyle/>
                <a:p>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acc>
                            <m:accPr>
                              <m:chr m:val="̅"/>
                              <m:ctrlPr>
                                <a:rPr lang="en-US" sz="1400" b="1"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𝑿</m:t>
                              </m:r>
                            </m:e>
                          </m:acc>
                        </m:e>
                        <m:sub>
                          <m:r>
                            <a:rPr lang="en-US" sz="1400" b="1" i="1">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𝒔</m:t>
                          </m:r>
                        </m:e>
                        <m:sub>
                          <m:r>
                            <a:rPr lang="en-US" sz="1400" b="1" i="1">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oMath>
                  </a14:m>
                  <a:r>
                    <a:rPr lang="en-US" sz="1400" b="1" dirty="0">
                      <a:latin typeface="SamsungOne 400" panose="020B0503030303020204" pitchFamily="34" charset="0"/>
                      <a:ea typeface="SamsungOne 400" panose="020B0503030303020204" pitchFamily="34" charset="0"/>
                    </a:rPr>
                    <a:t>,</a:t>
                  </a:r>
                  <a14:m>
                    <m:oMath xmlns:m="http://schemas.openxmlformats.org/officeDocument/2006/math">
                      <m:sSub>
                        <m:sSubPr>
                          <m:ctrlPr>
                            <a:rPr lang="en-US" sz="1400" b="1" i="1" dirty="0">
                              <a:latin typeface="Cambria Math" panose="02040503050406030204" pitchFamily="18" charset="0"/>
                            </a:rPr>
                          </m:ctrlPr>
                        </m:sSubPr>
                        <m:e>
                          <m:r>
                            <a:rPr lang="en-US" sz="1400" b="1" i="1" dirty="0">
                              <a:latin typeface="Cambria Math" panose="02040503050406030204" pitchFamily="18" charset="0"/>
                            </a:rPr>
                            <m:t>𝒏</m:t>
                          </m:r>
                        </m:e>
                        <m:sub>
                          <m:r>
                            <a:rPr lang="en-US" sz="1400" b="1" i="1" dirty="0">
                              <a:latin typeface="Cambria Math" panose="02040503050406030204" pitchFamily="18" charset="0"/>
                            </a:rPr>
                            <m:t>𝟏</m:t>
                          </m:r>
                        </m:sub>
                      </m:sSub>
                    </m:oMath>
                  </a14:m>
                  <a:endParaRPr lang="en-US" sz="1400" b="1" dirty="0">
                    <a:solidFill>
                      <a:srgbClr val="002060"/>
                    </a:solidFill>
                    <a:latin typeface="SamsungOne 400" panose="020B0503030303020204" pitchFamily="34" charset="0"/>
                    <a:ea typeface="SamsungOne 400" panose="020B0503030303020204" pitchFamily="34" charset="0"/>
                  </a:endParaRPr>
                </a:p>
              </p:txBody>
            </p:sp>
          </mc:Choice>
          <mc:Fallback xmlns="">
            <p:sp>
              <p:nvSpPr>
                <p:cNvPr id="29" name="TextBox 28">
                  <a:extLst>
                    <a:ext uri="{FF2B5EF4-FFF2-40B4-BE49-F238E27FC236}">
                      <a16:creationId xmlns:a16="http://schemas.microsoft.com/office/drawing/2014/main" id="{5513BA5A-7AA1-4F2A-BD57-66CFB4ABA619}"/>
                    </a:ext>
                  </a:extLst>
                </p:cNvPr>
                <p:cNvSpPr txBox="1">
                  <a:spLocks noRot="1" noChangeAspect="1" noMove="1" noResize="1" noEditPoints="1" noAdjustHandles="1" noChangeArrowheads="1" noChangeShapeType="1" noTextEdit="1"/>
                </p:cNvSpPr>
                <p:nvPr/>
              </p:nvSpPr>
              <p:spPr>
                <a:xfrm>
                  <a:off x="4534076" y="3096126"/>
                  <a:ext cx="458444" cy="537070"/>
                </a:xfrm>
                <a:prstGeom prst="rect">
                  <a:avLst/>
                </a:prstGeom>
                <a:blipFill>
                  <a:blip r:embed="rId5"/>
                  <a:stretch>
                    <a:fillRect l="-4000" r="-28000" b="-12500"/>
                  </a:stretch>
                </a:blipFill>
              </p:spPr>
              <p:txBody>
                <a:bodyPr/>
                <a:lstStyle/>
                <a:p>
                  <a:r>
                    <a:rPr lang="ko-KR" altLang="en-US">
                      <a:noFill/>
                    </a:rPr>
                    <a:t> </a:t>
                  </a:r>
                </a:p>
              </p:txBody>
            </p:sp>
          </mc:Fallback>
        </mc:AlternateContent>
        <p:grpSp>
          <p:nvGrpSpPr>
            <p:cNvPr id="30" name="그룹 29">
              <a:extLst>
                <a:ext uri="{FF2B5EF4-FFF2-40B4-BE49-F238E27FC236}">
                  <a16:creationId xmlns:a16="http://schemas.microsoft.com/office/drawing/2014/main" xmlns="" id="{3DB6ECAF-9D29-4E8D-B3ED-869FB3AE005C}"/>
                </a:ext>
              </a:extLst>
            </p:cNvPr>
            <p:cNvGrpSpPr/>
            <p:nvPr/>
          </p:nvGrpSpPr>
          <p:grpSpPr>
            <a:xfrm>
              <a:off x="2618720" y="3157711"/>
              <a:ext cx="1993598" cy="1934963"/>
              <a:chOff x="2276414" y="3032451"/>
              <a:chExt cx="1993598" cy="1934963"/>
            </a:xfrm>
          </p:grpSpPr>
          <p:grpSp>
            <p:nvGrpSpPr>
              <p:cNvPr id="85" name="그룹 84">
                <a:extLst>
                  <a:ext uri="{FF2B5EF4-FFF2-40B4-BE49-F238E27FC236}">
                    <a16:creationId xmlns:a16="http://schemas.microsoft.com/office/drawing/2014/main" xmlns="" id="{BA89496A-054B-4435-A83A-92D3F92F6B93}"/>
                  </a:ext>
                </a:extLst>
              </p:cNvPr>
              <p:cNvGrpSpPr/>
              <p:nvPr/>
            </p:nvGrpSpPr>
            <p:grpSpPr>
              <a:xfrm>
                <a:off x="2276414" y="3032451"/>
                <a:ext cx="1993598" cy="1934963"/>
                <a:chOff x="6880016" y="2179877"/>
                <a:chExt cx="2300364" cy="2232707"/>
              </a:xfrm>
            </p:grpSpPr>
            <p:sp>
              <p:nvSpPr>
                <p:cNvPr id="87" name="타원 86">
                  <a:extLst>
                    <a:ext uri="{FF2B5EF4-FFF2-40B4-BE49-F238E27FC236}">
                      <a16:creationId xmlns:a16="http://schemas.microsoft.com/office/drawing/2014/main" xmlns="" id="{425962CB-7FE1-48A2-99C1-CE70AE893C00}"/>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xmlns="" id="{4E355186-3D40-4532-94FE-A5FBBFA19FD1}"/>
                        </a:ext>
                      </a:extLst>
                    </p:cNvPr>
                    <p:cNvSpPr txBox="1"/>
                    <p:nvPr/>
                  </p:nvSpPr>
                  <p:spPr>
                    <a:xfrm>
                      <a:off x="8448874" y="2179877"/>
                      <a:ext cx="731506"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𝑆𝑎𝑚𝑝𝑙𝑒</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88" name="TextBox 87">
                      <a:extLst>
                        <a:ext uri="{FF2B5EF4-FFF2-40B4-BE49-F238E27FC236}">
                          <a16:creationId xmlns:a16="http://schemas.microsoft.com/office/drawing/2014/main" id="{4E355186-3D40-4532-94FE-A5FBBFA19FD1}"/>
                        </a:ext>
                      </a:extLst>
                    </p:cNvPr>
                    <p:cNvSpPr txBox="1">
                      <a:spLocks noRot="1" noChangeAspect="1" noMove="1" noResize="1" noEditPoints="1" noAdjustHandles="1" noChangeArrowheads="1" noChangeShapeType="1" noTextEdit="1"/>
                    </p:cNvSpPr>
                    <p:nvPr/>
                  </p:nvSpPr>
                  <p:spPr>
                    <a:xfrm>
                      <a:off x="8448874" y="2179877"/>
                      <a:ext cx="731506" cy="248596"/>
                    </a:xfrm>
                    <a:prstGeom prst="rect">
                      <a:avLst/>
                    </a:prstGeom>
                    <a:blipFill>
                      <a:blip r:embed="rId6"/>
                      <a:stretch>
                        <a:fillRect l="-1923"/>
                      </a:stretch>
                    </a:blipFill>
                  </p:spPr>
                  <p:txBody>
                    <a:bodyPr/>
                    <a:lstStyle/>
                    <a:p>
                      <a:r>
                        <a:rPr lang="ko-KR" altLang="en-US">
                          <a:noFill/>
                        </a:rPr>
                        <a:t> </a:t>
                      </a:r>
                    </a:p>
                  </p:txBody>
                </p:sp>
              </mc:Fallback>
            </mc:AlternateContent>
            <p:sp>
              <p:nvSpPr>
                <p:cNvPr id="89" name="타원 88">
                  <a:extLst>
                    <a:ext uri="{FF2B5EF4-FFF2-40B4-BE49-F238E27FC236}">
                      <a16:creationId xmlns:a16="http://schemas.microsoft.com/office/drawing/2014/main" xmlns="" id="{F98E1B77-C140-458C-B66E-40C37D784E3E}"/>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xmlns="" id="{4576C6A4-522F-4AB7-9FD9-F9A220FE6F27}"/>
                        </a:ext>
                      </a:extLst>
                    </p:cNvPr>
                    <p:cNvSpPr txBox="1"/>
                    <p:nvPr/>
                  </p:nvSpPr>
                  <p:spPr>
                    <a:xfrm>
                      <a:off x="7282117" y="4163988"/>
                      <a:ext cx="1076357"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𝑃𝑜𝑝𝑢𝑙𝑎𝑡𝑖𝑜𝑛</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90" name="TextBox 89">
                      <a:extLst>
                        <a:ext uri="{FF2B5EF4-FFF2-40B4-BE49-F238E27FC236}">
                          <a16:creationId xmlns:a16="http://schemas.microsoft.com/office/drawing/2014/main" id="{4576C6A4-522F-4AB7-9FD9-F9A220FE6F27}"/>
                        </a:ext>
                      </a:extLst>
                    </p:cNvPr>
                    <p:cNvSpPr txBox="1">
                      <a:spLocks noRot="1" noChangeAspect="1" noMove="1" noResize="1" noEditPoints="1" noAdjustHandles="1" noChangeArrowheads="1" noChangeShapeType="1" noTextEdit="1"/>
                    </p:cNvSpPr>
                    <p:nvPr/>
                  </p:nvSpPr>
                  <p:spPr>
                    <a:xfrm>
                      <a:off x="7282117" y="4163988"/>
                      <a:ext cx="1076357" cy="248596"/>
                    </a:xfrm>
                    <a:prstGeom prst="rect">
                      <a:avLst/>
                    </a:prstGeom>
                    <a:blipFill>
                      <a:blip r:embed="rId7"/>
                      <a:stretch>
                        <a:fillRect l="-654"/>
                      </a:stretch>
                    </a:blipFill>
                  </p:spPr>
                  <p:txBody>
                    <a:bodyPr/>
                    <a:lstStyle/>
                    <a:p>
                      <a:r>
                        <a:rPr lang="ko-KR" altLang="en-US">
                          <a:noFill/>
                        </a:rPr>
                        <a:t> </a:t>
                      </a:r>
                    </a:p>
                  </p:txBody>
                </p:sp>
              </mc:Fallback>
            </mc:AlternateContent>
            <p:sp>
              <p:nvSpPr>
                <p:cNvPr id="91" name="타원 90">
                  <a:extLst>
                    <a:ext uri="{FF2B5EF4-FFF2-40B4-BE49-F238E27FC236}">
                      <a16:creationId xmlns:a16="http://schemas.microsoft.com/office/drawing/2014/main" xmlns="" id="{F75D2DA8-B881-4C9F-B30C-92174440EA6F}"/>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2" name="타원 91">
                  <a:extLst>
                    <a:ext uri="{FF2B5EF4-FFF2-40B4-BE49-F238E27FC236}">
                      <a16:creationId xmlns:a16="http://schemas.microsoft.com/office/drawing/2014/main" xmlns="" id="{D6133E7B-AF1A-48E5-BDFE-8B4E5024ECD7}"/>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3" name="타원 92">
                  <a:extLst>
                    <a:ext uri="{FF2B5EF4-FFF2-40B4-BE49-F238E27FC236}">
                      <a16:creationId xmlns:a16="http://schemas.microsoft.com/office/drawing/2014/main" xmlns="" id="{EAE93FDB-7E25-4FC8-B0AA-6E33B7DBA0CB}"/>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4" name="타원 93">
                  <a:extLst>
                    <a:ext uri="{FF2B5EF4-FFF2-40B4-BE49-F238E27FC236}">
                      <a16:creationId xmlns:a16="http://schemas.microsoft.com/office/drawing/2014/main" xmlns="" id="{4DDE1287-BDCD-4111-91A1-0FE1513D85F9}"/>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5" name="타원 94">
                  <a:extLst>
                    <a:ext uri="{FF2B5EF4-FFF2-40B4-BE49-F238E27FC236}">
                      <a16:creationId xmlns:a16="http://schemas.microsoft.com/office/drawing/2014/main" xmlns="" id="{36F78F77-7126-4A89-8B6D-1B75E9EBAD50}"/>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6" name="타원 95">
                  <a:extLst>
                    <a:ext uri="{FF2B5EF4-FFF2-40B4-BE49-F238E27FC236}">
                      <a16:creationId xmlns:a16="http://schemas.microsoft.com/office/drawing/2014/main" xmlns="" id="{E1A01F84-89FE-4FF0-8F95-5D1669209F4F}"/>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7" name="타원 96">
                  <a:extLst>
                    <a:ext uri="{FF2B5EF4-FFF2-40B4-BE49-F238E27FC236}">
                      <a16:creationId xmlns:a16="http://schemas.microsoft.com/office/drawing/2014/main" xmlns="" id="{8DE09B36-5C28-4A0F-827E-CFE2C967D0AF}"/>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8" name="타원 97">
                  <a:extLst>
                    <a:ext uri="{FF2B5EF4-FFF2-40B4-BE49-F238E27FC236}">
                      <a16:creationId xmlns:a16="http://schemas.microsoft.com/office/drawing/2014/main" xmlns="" id="{1E5D741E-4372-4E8F-A37F-D32FBB144D64}"/>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9" name="타원 98">
                  <a:extLst>
                    <a:ext uri="{FF2B5EF4-FFF2-40B4-BE49-F238E27FC236}">
                      <a16:creationId xmlns:a16="http://schemas.microsoft.com/office/drawing/2014/main" xmlns="" id="{6FA90761-16DB-4D6E-8EB1-E74C27FDB860}"/>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0" name="타원 99">
                  <a:extLst>
                    <a:ext uri="{FF2B5EF4-FFF2-40B4-BE49-F238E27FC236}">
                      <a16:creationId xmlns:a16="http://schemas.microsoft.com/office/drawing/2014/main" xmlns="" id="{2141FBB4-A851-4DE6-8DCC-6D397804FA90}"/>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1" name="타원 100">
                  <a:extLst>
                    <a:ext uri="{FF2B5EF4-FFF2-40B4-BE49-F238E27FC236}">
                      <a16:creationId xmlns:a16="http://schemas.microsoft.com/office/drawing/2014/main" xmlns="" id="{C11E7478-EB94-403A-AAC2-BD77DEC4DDBB}"/>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2" name="타원 101">
                  <a:extLst>
                    <a:ext uri="{FF2B5EF4-FFF2-40B4-BE49-F238E27FC236}">
                      <a16:creationId xmlns:a16="http://schemas.microsoft.com/office/drawing/2014/main" xmlns="" id="{D94EE9D7-09F7-4F02-B53F-D31FB514A2D8}"/>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3" name="타원 102">
                  <a:extLst>
                    <a:ext uri="{FF2B5EF4-FFF2-40B4-BE49-F238E27FC236}">
                      <a16:creationId xmlns:a16="http://schemas.microsoft.com/office/drawing/2014/main" xmlns="" id="{0BB78836-9FE4-4C17-8B29-CF290FF01480}"/>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4" name="타원 103">
                  <a:extLst>
                    <a:ext uri="{FF2B5EF4-FFF2-40B4-BE49-F238E27FC236}">
                      <a16:creationId xmlns:a16="http://schemas.microsoft.com/office/drawing/2014/main" xmlns="" id="{09E02017-4952-4F00-B086-A8B099A22ECF}"/>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5" name="타원 104">
                  <a:extLst>
                    <a:ext uri="{FF2B5EF4-FFF2-40B4-BE49-F238E27FC236}">
                      <a16:creationId xmlns:a16="http://schemas.microsoft.com/office/drawing/2014/main" xmlns="" id="{DD00296F-E51C-443D-8BE3-F2BBB8B5D432}"/>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6" name="타원 105">
                  <a:extLst>
                    <a:ext uri="{FF2B5EF4-FFF2-40B4-BE49-F238E27FC236}">
                      <a16:creationId xmlns:a16="http://schemas.microsoft.com/office/drawing/2014/main" xmlns="" id="{AD4AE805-8EBA-4920-BFFF-171F7F304A8A}"/>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7" name="타원 106">
                  <a:extLst>
                    <a:ext uri="{FF2B5EF4-FFF2-40B4-BE49-F238E27FC236}">
                      <a16:creationId xmlns:a16="http://schemas.microsoft.com/office/drawing/2014/main" xmlns="" id="{FD2F9613-573A-4489-9A71-15DF9A4D0916}"/>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8" name="타원 107">
                  <a:extLst>
                    <a:ext uri="{FF2B5EF4-FFF2-40B4-BE49-F238E27FC236}">
                      <a16:creationId xmlns:a16="http://schemas.microsoft.com/office/drawing/2014/main" xmlns="" id="{6EC86BF0-19F1-40FD-BA37-9D72E3574A2B}"/>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9" name="타원 108">
                  <a:extLst>
                    <a:ext uri="{FF2B5EF4-FFF2-40B4-BE49-F238E27FC236}">
                      <a16:creationId xmlns:a16="http://schemas.microsoft.com/office/drawing/2014/main" xmlns="" id="{7870294F-2AC7-4AC5-A2C7-AE673502E91C}"/>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0" name="타원 109">
                  <a:extLst>
                    <a:ext uri="{FF2B5EF4-FFF2-40B4-BE49-F238E27FC236}">
                      <a16:creationId xmlns:a16="http://schemas.microsoft.com/office/drawing/2014/main" xmlns="" id="{70105E48-5657-4E18-91BF-2F6C5A070C28}"/>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1" name="타원 110">
                  <a:extLst>
                    <a:ext uri="{FF2B5EF4-FFF2-40B4-BE49-F238E27FC236}">
                      <a16:creationId xmlns:a16="http://schemas.microsoft.com/office/drawing/2014/main" xmlns="" id="{9A4A739E-5E45-41AB-8897-3F73D8D7D2E0}"/>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2" name="타원 111">
                  <a:extLst>
                    <a:ext uri="{FF2B5EF4-FFF2-40B4-BE49-F238E27FC236}">
                      <a16:creationId xmlns:a16="http://schemas.microsoft.com/office/drawing/2014/main" xmlns="" id="{8C743A7F-EA1F-4F31-BA5B-2D70B832E66C}"/>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3" name="타원 112">
                  <a:extLst>
                    <a:ext uri="{FF2B5EF4-FFF2-40B4-BE49-F238E27FC236}">
                      <a16:creationId xmlns:a16="http://schemas.microsoft.com/office/drawing/2014/main" xmlns="" id="{79184AF5-4F9B-4AEE-95E6-C33658E1DC9A}"/>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4" name="타원 113">
                  <a:extLst>
                    <a:ext uri="{FF2B5EF4-FFF2-40B4-BE49-F238E27FC236}">
                      <a16:creationId xmlns:a16="http://schemas.microsoft.com/office/drawing/2014/main" xmlns="" id="{8E019F50-EFEB-4B7D-B372-2DFAE0C069AE}"/>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5" name="타원 114">
                  <a:extLst>
                    <a:ext uri="{FF2B5EF4-FFF2-40B4-BE49-F238E27FC236}">
                      <a16:creationId xmlns:a16="http://schemas.microsoft.com/office/drawing/2014/main" xmlns="" id="{AF730F70-B2BC-4782-930F-88EABCC60BF6}"/>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6" name="타원 115">
                  <a:extLst>
                    <a:ext uri="{FF2B5EF4-FFF2-40B4-BE49-F238E27FC236}">
                      <a16:creationId xmlns:a16="http://schemas.microsoft.com/office/drawing/2014/main" xmlns="" id="{1C3C3EEB-9752-40C4-9362-667966EE3ED7}"/>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7" name="타원 116">
                  <a:extLst>
                    <a:ext uri="{FF2B5EF4-FFF2-40B4-BE49-F238E27FC236}">
                      <a16:creationId xmlns:a16="http://schemas.microsoft.com/office/drawing/2014/main" xmlns="" id="{76FB9859-8EF9-4B03-94DF-F22BD3CEF4B3}"/>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8" name="직선 화살표 연결선 117">
                  <a:extLst>
                    <a:ext uri="{FF2B5EF4-FFF2-40B4-BE49-F238E27FC236}">
                      <a16:creationId xmlns:a16="http://schemas.microsoft.com/office/drawing/2014/main" xmlns="" id="{4C8F0273-69E1-4FC0-AEB8-0BD62F30A408}"/>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xmlns="" id="{8588531D-8F12-403C-B67D-9C7B10FC2E3F}"/>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a:latin typeface="Cambria Math" panose="02040503050406030204" pitchFamily="18" charset="0"/>
                                  <a:ea typeface="Cambria Math" panose="02040503050406030204" pitchFamily="18" charset="0"/>
                                </a:rPr>
                                <m:t>𝟏</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a:latin typeface="Cambria Math" panose="02040503050406030204" pitchFamily="18" charset="0"/>
                                  <a:ea typeface="Cambria Math" panose="02040503050406030204" pitchFamily="18" charset="0"/>
                                </a:rPr>
                                <m:t>𝟏</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 700" panose="020B0803030303020204" pitchFamily="34" charset="0"/>
                      <a:ea typeface="SamsungOne 700" panose="020B0803030303020204" pitchFamily="34" charset="0"/>
                    </a:endParaRPr>
                  </a:p>
                </p:txBody>
              </p:sp>
            </mc:Choice>
            <mc:Fallback xmlns="">
              <p:sp>
                <p:nvSpPr>
                  <p:cNvPr id="89" name="TextBox 88">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8"/>
                    <a:stretch>
                      <a:fillRect/>
                    </a:stretch>
                  </a:blipFill>
                </p:spPr>
                <p:txBody>
                  <a:bodyPr/>
                  <a:lstStyle/>
                  <a:p>
                    <a:r>
                      <a:rPr lang="ko-KR" altLang="en-US">
                        <a:noFill/>
                      </a:rPr>
                      <a:t> </a:t>
                    </a:r>
                  </a:p>
                </p:txBody>
              </p:sp>
            </mc:Fallback>
          </mc:AlternateContent>
        </p:grpSp>
        <p:grpSp>
          <p:nvGrpSpPr>
            <p:cNvPr id="31" name="그룹 30">
              <a:extLst>
                <a:ext uri="{FF2B5EF4-FFF2-40B4-BE49-F238E27FC236}">
                  <a16:creationId xmlns:a16="http://schemas.microsoft.com/office/drawing/2014/main" xmlns="" id="{C3C61D2B-2C8D-40E2-86DA-CA5B45180C88}"/>
                </a:ext>
              </a:extLst>
            </p:cNvPr>
            <p:cNvGrpSpPr/>
            <p:nvPr/>
          </p:nvGrpSpPr>
          <p:grpSpPr>
            <a:xfrm>
              <a:off x="5569472" y="3157711"/>
              <a:ext cx="1993598" cy="1934963"/>
              <a:chOff x="2276414" y="3032451"/>
              <a:chExt cx="1993598" cy="1934963"/>
            </a:xfrm>
          </p:grpSpPr>
          <p:grpSp>
            <p:nvGrpSpPr>
              <p:cNvPr id="32" name="그룹 31">
                <a:extLst>
                  <a:ext uri="{FF2B5EF4-FFF2-40B4-BE49-F238E27FC236}">
                    <a16:creationId xmlns:a16="http://schemas.microsoft.com/office/drawing/2014/main" xmlns="" id="{893BAF57-BAED-47DE-AF35-2BFF2344575F}"/>
                  </a:ext>
                </a:extLst>
              </p:cNvPr>
              <p:cNvGrpSpPr/>
              <p:nvPr/>
            </p:nvGrpSpPr>
            <p:grpSpPr>
              <a:xfrm>
                <a:off x="2276414" y="3032451"/>
                <a:ext cx="1993598" cy="1934963"/>
                <a:chOff x="6880016" y="2179877"/>
                <a:chExt cx="2300364" cy="2232707"/>
              </a:xfrm>
            </p:grpSpPr>
            <p:sp>
              <p:nvSpPr>
                <p:cNvPr id="48" name="타원 47">
                  <a:extLst>
                    <a:ext uri="{FF2B5EF4-FFF2-40B4-BE49-F238E27FC236}">
                      <a16:creationId xmlns:a16="http://schemas.microsoft.com/office/drawing/2014/main" xmlns="" id="{AE244497-5957-423F-A69C-CFFD04D600EE}"/>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F8C69E04-47DE-4E36-83F1-0086128FC2EC}"/>
                        </a:ext>
                      </a:extLst>
                    </p:cNvPr>
                    <p:cNvSpPr txBox="1"/>
                    <p:nvPr/>
                  </p:nvSpPr>
                  <p:spPr>
                    <a:xfrm>
                      <a:off x="8448874" y="2179877"/>
                      <a:ext cx="731506"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𝑆𝑎𝑚𝑝𝑙𝑒</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F8C69E04-47DE-4E36-83F1-0086128FC2EC}"/>
                        </a:ext>
                      </a:extLst>
                    </p:cNvPr>
                    <p:cNvSpPr txBox="1">
                      <a:spLocks noRot="1" noChangeAspect="1" noMove="1" noResize="1" noEditPoints="1" noAdjustHandles="1" noChangeArrowheads="1" noChangeShapeType="1" noTextEdit="1"/>
                    </p:cNvSpPr>
                    <p:nvPr/>
                  </p:nvSpPr>
                  <p:spPr>
                    <a:xfrm>
                      <a:off x="8448874" y="2179877"/>
                      <a:ext cx="731506" cy="248596"/>
                    </a:xfrm>
                    <a:prstGeom prst="rect">
                      <a:avLst/>
                    </a:prstGeom>
                    <a:blipFill>
                      <a:blip r:embed="rId6"/>
                      <a:stretch>
                        <a:fillRect l="-1923"/>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xmlns="" id="{29F6A8FB-F8E7-4907-8998-EF8090E4A4F2}"/>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CE12F360-6C71-47A4-8FC7-445E5664AD53}"/>
                        </a:ext>
                      </a:extLst>
                    </p:cNvPr>
                    <p:cNvSpPr txBox="1"/>
                    <p:nvPr/>
                  </p:nvSpPr>
                  <p:spPr>
                    <a:xfrm>
                      <a:off x="7282117" y="4163988"/>
                      <a:ext cx="1076357"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𝑃𝑜𝑝𝑢𝑙𝑎𝑡𝑖𝑜𝑛</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51" name="TextBox 50">
                      <a:extLst>
                        <a:ext uri="{FF2B5EF4-FFF2-40B4-BE49-F238E27FC236}">
                          <a16:creationId xmlns:a16="http://schemas.microsoft.com/office/drawing/2014/main" id="{CE12F360-6C71-47A4-8FC7-445E5664AD53}"/>
                        </a:ext>
                      </a:extLst>
                    </p:cNvPr>
                    <p:cNvSpPr txBox="1">
                      <a:spLocks noRot="1" noChangeAspect="1" noMove="1" noResize="1" noEditPoints="1" noAdjustHandles="1" noChangeArrowheads="1" noChangeShapeType="1" noTextEdit="1"/>
                    </p:cNvSpPr>
                    <p:nvPr/>
                  </p:nvSpPr>
                  <p:spPr>
                    <a:xfrm>
                      <a:off x="7282117" y="4163988"/>
                      <a:ext cx="1076357" cy="248596"/>
                    </a:xfrm>
                    <a:prstGeom prst="rect">
                      <a:avLst/>
                    </a:prstGeom>
                    <a:blipFill>
                      <a:blip r:embed="rId7"/>
                      <a:stretch>
                        <a:fillRect l="-654"/>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xmlns="" id="{7954C4E1-5016-4038-821E-E9DBBEC5749A}"/>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3" name="타원 52">
                  <a:extLst>
                    <a:ext uri="{FF2B5EF4-FFF2-40B4-BE49-F238E27FC236}">
                      <a16:creationId xmlns:a16="http://schemas.microsoft.com/office/drawing/2014/main" xmlns="" id="{53723D23-3081-4CAB-B682-1AA47AFD600C}"/>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4" name="타원 53">
                  <a:extLst>
                    <a:ext uri="{FF2B5EF4-FFF2-40B4-BE49-F238E27FC236}">
                      <a16:creationId xmlns:a16="http://schemas.microsoft.com/office/drawing/2014/main" xmlns="" id="{2A819E1E-818C-4382-8D43-D7A5760D5F2A}"/>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5" name="타원 54">
                  <a:extLst>
                    <a:ext uri="{FF2B5EF4-FFF2-40B4-BE49-F238E27FC236}">
                      <a16:creationId xmlns:a16="http://schemas.microsoft.com/office/drawing/2014/main" xmlns="" id="{DC5B1C5C-1E4E-4BC9-984C-A1050A663D53}"/>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6" name="타원 55">
                  <a:extLst>
                    <a:ext uri="{FF2B5EF4-FFF2-40B4-BE49-F238E27FC236}">
                      <a16:creationId xmlns:a16="http://schemas.microsoft.com/office/drawing/2014/main" xmlns="" id="{54C1A964-8AAE-4B67-B9EF-25C7CB435DC6}"/>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7" name="타원 56">
                  <a:extLst>
                    <a:ext uri="{FF2B5EF4-FFF2-40B4-BE49-F238E27FC236}">
                      <a16:creationId xmlns:a16="http://schemas.microsoft.com/office/drawing/2014/main" xmlns="" id="{F552CA5F-95B8-4F21-BC9B-A57C90E976B6}"/>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8" name="타원 57">
                  <a:extLst>
                    <a:ext uri="{FF2B5EF4-FFF2-40B4-BE49-F238E27FC236}">
                      <a16:creationId xmlns:a16="http://schemas.microsoft.com/office/drawing/2014/main" xmlns="" id="{569F622D-4FE3-450D-AFF4-4E09331CF7FC}"/>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9" name="타원 58">
                  <a:extLst>
                    <a:ext uri="{FF2B5EF4-FFF2-40B4-BE49-F238E27FC236}">
                      <a16:creationId xmlns:a16="http://schemas.microsoft.com/office/drawing/2014/main" xmlns="" id="{1E0AD41D-4806-4E60-A2FC-7B36EF08B828}"/>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0" name="타원 59">
                  <a:extLst>
                    <a:ext uri="{FF2B5EF4-FFF2-40B4-BE49-F238E27FC236}">
                      <a16:creationId xmlns:a16="http://schemas.microsoft.com/office/drawing/2014/main" xmlns="" id="{8234240B-3C7C-47F8-94E8-F85B891EB2D9}"/>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1" name="타원 60">
                  <a:extLst>
                    <a:ext uri="{FF2B5EF4-FFF2-40B4-BE49-F238E27FC236}">
                      <a16:creationId xmlns:a16="http://schemas.microsoft.com/office/drawing/2014/main" xmlns="" id="{058B0488-C592-4165-A236-C0A1BC28F6CE}"/>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2" name="타원 61">
                  <a:extLst>
                    <a:ext uri="{FF2B5EF4-FFF2-40B4-BE49-F238E27FC236}">
                      <a16:creationId xmlns:a16="http://schemas.microsoft.com/office/drawing/2014/main" xmlns="" id="{F0943A51-56D1-45BC-B932-4A221A2DE079}"/>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3" name="타원 62">
                  <a:extLst>
                    <a:ext uri="{FF2B5EF4-FFF2-40B4-BE49-F238E27FC236}">
                      <a16:creationId xmlns:a16="http://schemas.microsoft.com/office/drawing/2014/main" xmlns="" id="{0D562391-4C01-4C1A-BD38-93C451E146C3}"/>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4" name="타원 63">
                  <a:extLst>
                    <a:ext uri="{FF2B5EF4-FFF2-40B4-BE49-F238E27FC236}">
                      <a16:creationId xmlns:a16="http://schemas.microsoft.com/office/drawing/2014/main" xmlns="" id="{173DE420-C9B6-4676-9E0A-4554815A3E57}"/>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5" name="타원 64">
                  <a:extLst>
                    <a:ext uri="{FF2B5EF4-FFF2-40B4-BE49-F238E27FC236}">
                      <a16:creationId xmlns:a16="http://schemas.microsoft.com/office/drawing/2014/main" xmlns="" id="{291ECCFA-B1AF-43AA-B772-F31A70544291}"/>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6" name="타원 65">
                  <a:extLst>
                    <a:ext uri="{FF2B5EF4-FFF2-40B4-BE49-F238E27FC236}">
                      <a16:creationId xmlns:a16="http://schemas.microsoft.com/office/drawing/2014/main" xmlns="" id="{99B55DD8-33DF-4042-B6C1-D08731F3A312}"/>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7" name="타원 66">
                  <a:extLst>
                    <a:ext uri="{FF2B5EF4-FFF2-40B4-BE49-F238E27FC236}">
                      <a16:creationId xmlns:a16="http://schemas.microsoft.com/office/drawing/2014/main" xmlns="" id="{18F8FA4E-8E7F-4000-B41C-8E01C7030F5F}"/>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8" name="타원 67">
                  <a:extLst>
                    <a:ext uri="{FF2B5EF4-FFF2-40B4-BE49-F238E27FC236}">
                      <a16:creationId xmlns:a16="http://schemas.microsoft.com/office/drawing/2014/main" xmlns="" id="{2D13295E-9604-4D64-AFBC-FC1C2E426760}"/>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0" name="타원 69">
                  <a:extLst>
                    <a:ext uri="{FF2B5EF4-FFF2-40B4-BE49-F238E27FC236}">
                      <a16:creationId xmlns:a16="http://schemas.microsoft.com/office/drawing/2014/main" xmlns="" id="{8E26DFA7-0F79-4719-9909-5A7FCD675FDD}"/>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5" name="타원 74">
                  <a:extLst>
                    <a:ext uri="{FF2B5EF4-FFF2-40B4-BE49-F238E27FC236}">
                      <a16:creationId xmlns:a16="http://schemas.microsoft.com/office/drawing/2014/main" xmlns="" id="{8E3A0A0D-A2B7-4442-8ADE-D7C72BDD3F29}"/>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6" name="타원 75">
                  <a:extLst>
                    <a:ext uri="{FF2B5EF4-FFF2-40B4-BE49-F238E27FC236}">
                      <a16:creationId xmlns:a16="http://schemas.microsoft.com/office/drawing/2014/main" xmlns="" id="{1AA3B37F-F282-4818-B68A-D81F7C5B41C7}"/>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7" name="타원 76">
                  <a:extLst>
                    <a:ext uri="{FF2B5EF4-FFF2-40B4-BE49-F238E27FC236}">
                      <a16:creationId xmlns:a16="http://schemas.microsoft.com/office/drawing/2014/main" xmlns="" id="{D8AE1A70-F8F0-4535-9464-9A9B26B1F89C}"/>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8" name="타원 77">
                  <a:extLst>
                    <a:ext uri="{FF2B5EF4-FFF2-40B4-BE49-F238E27FC236}">
                      <a16:creationId xmlns:a16="http://schemas.microsoft.com/office/drawing/2014/main" xmlns="" id="{57C76FE5-F5CC-482C-B1CA-714A0098B47C}"/>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9" name="타원 78">
                  <a:extLst>
                    <a:ext uri="{FF2B5EF4-FFF2-40B4-BE49-F238E27FC236}">
                      <a16:creationId xmlns:a16="http://schemas.microsoft.com/office/drawing/2014/main" xmlns="" id="{6FDAFB3D-E7A9-43C1-AF68-F82FC6CFD083}"/>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0" name="타원 79">
                  <a:extLst>
                    <a:ext uri="{FF2B5EF4-FFF2-40B4-BE49-F238E27FC236}">
                      <a16:creationId xmlns:a16="http://schemas.microsoft.com/office/drawing/2014/main" xmlns="" id="{6C81310A-058E-4331-ADDD-287EB55B98E4}"/>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1" name="타원 80">
                  <a:extLst>
                    <a:ext uri="{FF2B5EF4-FFF2-40B4-BE49-F238E27FC236}">
                      <a16:creationId xmlns:a16="http://schemas.microsoft.com/office/drawing/2014/main" xmlns="" id="{5B350309-476A-469E-B815-D01E2755AAAD}"/>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2" name="타원 81">
                  <a:extLst>
                    <a:ext uri="{FF2B5EF4-FFF2-40B4-BE49-F238E27FC236}">
                      <a16:creationId xmlns:a16="http://schemas.microsoft.com/office/drawing/2014/main" xmlns="" id="{ACF7ADC7-F4B2-42DA-B0AA-1D93D5529062}"/>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3" name="타원 82">
                  <a:extLst>
                    <a:ext uri="{FF2B5EF4-FFF2-40B4-BE49-F238E27FC236}">
                      <a16:creationId xmlns:a16="http://schemas.microsoft.com/office/drawing/2014/main" xmlns="" id="{5DAE0E1E-3041-4843-95BA-5C0FF68E4054}"/>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화살표 연결선 83">
                  <a:extLst>
                    <a:ext uri="{FF2B5EF4-FFF2-40B4-BE49-F238E27FC236}">
                      <a16:creationId xmlns:a16="http://schemas.microsoft.com/office/drawing/2014/main" xmlns="" id="{8B25E358-FED1-4DDF-B812-69C2BD987E0B}"/>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xmlns="" id="{88001FD8-BEC8-41C0-856D-F153943AED92}"/>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𝟐</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smtClean="0">
                                  <a:latin typeface="Cambria Math" panose="02040503050406030204" pitchFamily="18" charset="0"/>
                                  <a:ea typeface="Cambria Math" panose="02040503050406030204" pitchFamily="18" charset="0"/>
                                </a:rPr>
                                <m:t>𝟐</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 700" panose="020B0803030303020204" pitchFamily="34" charset="0"/>
                      <a:ea typeface="SamsungOne 700" panose="020B0803030303020204" pitchFamily="34" charset="0"/>
                    </a:endParaRPr>
                  </a:p>
                </p:txBody>
              </p:sp>
            </mc:Choice>
            <mc:Fallback xmlns="">
              <p:sp>
                <p:nvSpPr>
                  <p:cNvPr id="92" name="TextBox 91">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9"/>
                    <a:stretch>
                      <a:fillRect/>
                    </a:stretch>
                  </a:blipFill>
                </p:spPr>
                <p:txBody>
                  <a:bodyPr/>
                  <a:lstStyle/>
                  <a:p>
                    <a:r>
                      <a:rPr lang="ko-KR" altLang="en-US">
                        <a:noFill/>
                      </a:rPr>
                      <a:t> </a:t>
                    </a:r>
                  </a:p>
                </p:txBody>
              </p:sp>
            </mc:Fallback>
          </mc:AlternateContent>
        </p:grpSp>
      </p:grpSp>
      <p:sp>
        <p:nvSpPr>
          <p:cNvPr id="123" name="직사각형 122">
            <a:extLst>
              <a:ext uri="{FF2B5EF4-FFF2-40B4-BE49-F238E27FC236}">
                <a16:creationId xmlns:a16="http://schemas.microsoft.com/office/drawing/2014/main" xmlns="" id="{DD01F4C0-EED5-4A4A-B458-D50AE91826E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Independent two sample t-test</a:t>
            </a:r>
          </a:p>
        </p:txBody>
      </p:sp>
    </p:spTree>
    <p:extLst>
      <p:ext uri="{BB962C8B-B14F-4D97-AF65-F5344CB8AC3E}">
        <p14:creationId xmlns:p14="http://schemas.microsoft.com/office/powerpoint/2010/main" val="26262112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Right tail test</a:t>
            </a:r>
          </a:p>
        </p:txBody>
      </p:sp>
      <mc:AlternateContent xmlns:mc="http://schemas.openxmlformats.org/markup-compatibility/2006" xmlns:a14="http://schemas.microsoft.com/office/drawing/2010/main">
        <mc:Choice Requires="a14">
          <p:sp>
            <p:nvSpPr>
              <p:cNvPr id="123" name="내용 개체 틀 2">
                <a:extLst>
                  <a:ext uri="{FF2B5EF4-FFF2-40B4-BE49-F238E27FC236}">
                    <a16:creationId xmlns:a16="http://schemas.microsoft.com/office/drawing/2014/main" xmlns="" id="{CCAA37FA-665A-4254-92FF-EC6F39A677A8}"/>
                  </a:ext>
                </a:extLst>
              </p:cNvPr>
              <p:cNvSpPr txBox="1">
                <a:spLocks/>
              </p:cNvSpPr>
              <p:nvPr/>
            </p:nvSpPr>
            <p:spPr>
              <a:xfrm>
                <a:off x="847725" y="2042965"/>
                <a:ext cx="3239591" cy="713016"/>
              </a:xfrm>
              <a:prstGeom prst="rect">
                <a:avLst/>
              </a:prstGeom>
              <a:solidFill>
                <a:srgbClr val="F2F2F2"/>
              </a:solidFill>
            </p:spPr>
            <p:txBody>
              <a:bodyPr wrap="square">
                <a:spAutoFit/>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0">
                  <a:lnSpc>
                    <a:spcPct val="100000"/>
                  </a:lnSpc>
                  <a:buNone/>
                </a:pPr>
                <a14:m>
                  <m:oMath xmlns:m="http://schemas.openxmlformats.org/officeDocument/2006/math">
                    <m:sSub>
                      <m:sSubPr>
                        <m:ctrlPr>
                          <a:rPr lang="en-US" altLang="ko-KR" sz="1600" i="1" smtClean="0">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en-US" altLang="ko-KR" sz="1600" i="1">
                        <a:solidFill>
                          <a:srgbClr val="FF0000"/>
                        </a:solidFill>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0</m:t>
                    </m:r>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6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a:t>
                </a:r>
              </a:p>
              <a:p>
                <a:pPr marL="0" indent="0" latinLnBrk="0">
                  <a:lnSpc>
                    <a:spcPct val="100000"/>
                  </a:lnSpc>
                  <a:buNone/>
                </a:pP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𝐻</m:t>
                        </m:r>
                      </m:e>
                      <m:sub>
                        <m:r>
                          <a:rPr lang="en-US" altLang="ko-KR" sz="1600" i="1">
                            <a:latin typeface="Cambria Math" panose="02040503050406030204" pitchFamily="18" charset="0"/>
                            <a:cs typeface="Times New Roman" panose="02020603050405020304" pitchFamily="18" charset="0"/>
                          </a:rPr>
                          <m:t>1</m:t>
                        </m:r>
                      </m:sub>
                    </m:sSub>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en-US" altLang="ko-KR" sz="1600" i="1">
                        <a:solidFill>
                          <a:srgbClr val="FF0000"/>
                        </a:solidFill>
                        <a:latin typeface="Cambria Math" panose="02040503050406030204" pitchFamily="18" charset="0"/>
                        <a:cs typeface="Times New Roman" panose="02020603050405020304" pitchFamily="18" charset="0"/>
                      </a:rPr>
                      <m:t>&gt;</m:t>
                    </m:r>
                    <m:r>
                      <a:rPr lang="en-US" altLang="ko-KR" sz="1600" i="1">
                        <a:latin typeface="Cambria Math" panose="02040503050406030204" pitchFamily="18" charset="0"/>
                        <a:cs typeface="Times New Roman" panose="02020603050405020304" pitchFamily="18" charset="0"/>
                      </a:rPr>
                      <m:t>0</m:t>
                    </m:r>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6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solidFill>
                          <a:srgbClr val="FF0000"/>
                        </a:solidFill>
                        <a:latin typeface="Cambria Math" panose="02040503050406030204" pitchFamily="18" charset="0"/>
                        <a:cs typeface="Times New Roman" panose="02020603050405020304" pitchFamily="18" charset="0"/>
                      </a:rPr>
                      <m:t>&gt;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23" name="내용 개체 틀 2">
                <a:extLst>
                  <a:ext uri="{FF2B5EF4-FFF2-40B4-BE49-F238E27FC236}">
                    <a16:creationId xmlns:a16="http://schemas.microsoft.com/office/drawing/2014/main" id="{CCAA37FA-665A-4254-92FF-EC6F39A677A8}"/>
                  </a:ext>
                </a:extLst>
              </p:cNvPr>
              <p:cNvSpPr txBox="1">
                <a:spLocks noRot="1" noChangeAspect="1" noMove="1" noResize="1" noEditPoints="1" noAdjustHandles="1" noChangeArrowheads="1" noChangeShapeType="1" noTextEdit="1"/>
              </p:cNvSpPr>
              <p:nvPr/>
            </p:nvSpPr>
            <p:spPr>
              <a:xfrm>
                <a:off x="847725" y="2042965"/>
                <a:ext cx="3239591" cy="713016"/>
              </a:xfrm>
              <a:prstGeom prst="rect">
                <a:avLst/>
              </a:prstGeom>
              <a:blipFill>
                <a:blip r:embed="rId3"/>
                <a:stretch>
                  <a:fillRect/>
                </a:stretch>
              </a:blipFill>
            </p:spPr>
            <p:txBody>
              <a:bodyPr/>
              <a:lstStyle/>
              <a:p>
                <a:r>
                  <a:rPr lang="ko-KR" altLang="en-US">
                    <a:noFill/>
                  </a:rPr>
                  <a:t> </a:t>
                </a:r>
              </a:p>
            </p:txBody>
          </p:sp>
        </mc:Fallback>
      </mc:AlternateContent>
      <p:sp>
        <p:nvSpPr>
          <p:cNvPr id="124" name="직사각형 123">
            <a:extLst>
              <a:ext uri="{FF2B5EF4-FFF2-40B4-BE49-F238E27FC236}">
                <a16:creationId xmlns:a16="http://schemas.microsoft.com/office/drawing/2014/main" xmlns="" id="{3FE5F508-D742-481B-8880-08B5F9DE134C}"/>
              </a:ext>
            </a:extLst>
          </p:cNvPr>
          <p:cNvSpPr/>
          <p:nvPr/>
        </p:nvSpPr>
        <p:spPr>
          <a:xfrm>
            <a:off x="675071" y="287081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Left tail test</a:t>
            </a:r>
          </a:p>
        </p:txBody>
      </p:sp>
      <mc:AlternateContent xmlns:mc="http://schemas.openxmlformats.org/markup-compatibility/2006" xmlns:a14="http://schemas.microsoft.com/office/drawing/2010/main">
        <mc:Choice Requires="a14">
          <p:sp>
            <p:nvSpPr>
              <p:cNvPr id="125" name="내용 개체 틀 2">
                <a:extLst>
                  <a:ext uri="{FF2B5EF4-FFF2-40B4-BE49-F238E27FC236}">
                    <a16:creationId xmlns:a16="http://schemas.microsoft.com/office/drawing/2014/main" xmlns="" id="{FBF00DDD-68C5-41AE-B57C-8F699B97ABFF}"/>
                  </a:ext>
                </a:extLst>
              </p:cNvPr>
              <p:cNvSpPr txBox="1">
                <a:spLocks/>
              </p:cNvSpPr>
              <p:nvPr/>
            </p:nvSpPr>
            <p:spPr>
              <a:xfrm>
                <a:off x="847725" y="3212976"/>
                <a:ext cx="3239591" cy="713016"/>
              </a:xfrm>
              <a:prstGeom prst="rect">
                <a:avLst/>
              </a:prstGeom>
              <a:solidFill>
                <a:srgbClr val="F2F2F2"/>
              </a:solidFill>
            </p:spPr>
            <p:txBody>
              <a:bodyPr wrap="square">
                <a:spAutoFit/>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00000"/>
                  </a:lnSpc>
                  <a:buNone/>
                </a:pP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𝐻</m:t>
                        </m:r>
                      </m:e>
                      <m:sub>
                        <m:r>
                          <a:rPr lang="en-US" altLang="ko-KR" sz="1600" i="1">
                            <a:latin typeface="Cambria Math" panose="02040503050406030204" pitchFamily="18" charset="0"/>
                            <a:cs typeface="Times New Roman" panose="02020603050405020304" pitchFamily="18" charset="0"/>
                          </a:rPr>
                          <m:t>0</m:t>
                        </m:r>
                      </m:sub>
                    </m:sSub>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ko-KR" altLang="en-US" sz="1600" i="1">
                        <a:solidFill>
                          <a:srgbClr val="FF0000"/>
                        </a:solidFill>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0</m:t>
                    </m:r>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6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ko-KR" altLang="en-US"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endPar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p>
                <a:pPr marL="0" indent="0" algn="just" latinLnBrk="0">
                  <a:lnSpc>
                    <a:spcPct val="100000"/>
                  </a:lnSpc>
                  <a:buNone/>
                </a:pP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𝐻</m:t>
                        </m:r>
                      </m:e>
                      <m:sub>
                        <m:r>
                          <a:rPr lang="en-US" altLang="ko-KR" sz="1600" i="1">
                            <a:latin typeface="Cambria Math" panose="02040503050406030204" pitchFamily="18" charset="0"/>
                            <a:cs typeface="Times New Roman" panose="02020603050405020304" pitchFamily="18" charset="0"/>
                          </a:rPr>
                          <m:t>1</m:t>
                        </m:r>
                      </m:sub>
                    </m:sSub>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en-US" altLang="ko-KR" sz="1600" i="1">
                        <a:solidFill>
                          <a:srgbClr val="FF0000"/>
                        </a:solidFill>
                        <a:latin typeface="Cambria Math" panose="02040503050406030204" pitchFamily="18" charset="0"/>
                        <a:cs typeface="Times New Roman" panose="02020603050405020304" pitchFamily="18" charset="0"/>
                      </a:rPr>
                      <m:t>&lt;</m:t>
                    </m:r>
                    <m:r>
                      <a:rPr lang="en-US" altLang="ko-KR" sz="1600" i="1">
                        <a:latin typeface="Cambria Math" panose="02040503050406030204" pitchFamily="18" charset="0"/>
                        <a:cs typeface="Times New Roman" panose="02020603050405020304" pitchFamily="18" charset="0"/>
                      </a:rPr>
                      <m:t>0</m:t>
                    </m:r>
                  </m:oMath>
                </a14:m>
                <a:r>
                  <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6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solidFill>
                          <a:srgbClr val="FF0000"/>
                        </a:solidFill>
                        <a:latin typeface="Cambria Math" panose="02040503050406030204" pitchFamily="18" charset="0"/>
                        <a:cs typeface="Times New Roman" panose="02020603050405020304" pitchFamily="18" charset="0"/>
                      </a:rPr>
                      <m:t>&lt;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25" name="내용 개체 틀 2">
                <a:extLst>
                  <a:ext uri="{FF2B5EF4-FFF2-40B4-BE49-F238E27FC236}">
                    <a16:creationId xmlns:a16="http://schemas.microsoft.com/office/drawing/2014/main" id="{FBF00DDD-68C5-41AE-B57C-8F699B97ABFF}"/>
                  </a:ext>
                </a:extLst>
              </p:cNvPr>
              <p:cNvSpPr txBox="1">
                <a:spLocks noRot="1" noChangeAspect="1" noMove="1" noResize="1" noEditPoints="1" noAdjustHandles="1" noChangeArrowheads="1" noChangeShapeType="1" noTextEdit="1"/>
              </p:cNvSpPr>
              <p:nvPr/>
            </p:nvSpPr>
            <p:spPr>
              <a:xfrm>
                <a:off x="847725" y="3212976"/>
                <a:ext cx="3239591" cy="713016"/>
              </a:xfrm>
              <a:prstGeom prst="rect">
                <a:avLst/>
              </a:prstGeom>
              <a:blipFill>
                <a:blip r:embed="rId4"/>
                <a:stretch>
                  <a:fillRect/>
                </a:stretch>
              </a:blipFill>
            </p:spPr>
            <p:txBody>
              <a:bodyPr/>
              <a:lstStyle/>
              <a:p>
                <a:r>
                  <a:rPr lang="ko-KR" altLang="en-US">
                    <a:noFill/>
                  </a:rPr>
                  <a:t> </a:t>
                </a:r>
              </a:p>
            </p:txBody>
          </p:sp>
        </mc:Fallback>
      </mc:AlternateContent>
      <p:sp>
        <p:nvSpPr>
          <p:cNvPr id="126" name="직사각형 125">
            <a:extLst>
              <a:ext uri="{FF2B5EF4-FFF2-40B4-BE49-F238E27FC236}">
                <a16:creationId xmlns:a16="http://schemas.microsoft.com/office/drawing/2014/main" xmlns="" id="{A81FC5FD-B4D2-4EA4-935A-2DF653F4B6ED}"/>
              </a:ext>
            </a:extLst>
          </p:cNvPr>
          <p:cNvSpPr/>
          <p:nvPr/>
        </p:nvSpPr>
        <p:spPr>
          <a:xfrm>
            <a:off x="675071" y="405522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tail test</a:t>
            </a:r>
          </a:p>
        </p:txBody>
      </p:sp>
      <mc:AlternateContent xmlns:mc="http://schemas.openxmlformats.org/markup-compatibility/2006" xmlns:a14="http://schemas.microsoft.com/office/drawing/2010/main">
        <mc:Choice Requires="a14">
          <p:sp>
            <p:nvSpPr>
              <p:cNvPr id="127" name="내용 개체 틀 2">
                <a:extLst>
                  <a:ext uri="{FF2B5EF4-FFF2-40B4-BE49-F238E27FC236}">
                    <a16:creationId xmlns:a16="http://schemas.microsoft.com/office/drawing/2014/main" xmlns="" id="{84944175-9EF0-4112-AA0A-7A2B9DFCC326}"/>
                  </a:ext>
                </a:extLst>
              </p:cNvPr>
              <p:cNvSpPr txBox="1">
                <a:spLocks/>
              </p:cNvSpPr>
              <p:nvPr/>
            </p:nvSpPr>
            <p:spPr>
              <a:xfrm>
                <a:off x="847725" y="4397379"/>
                <a:ext cx="3239591" cy="713016"/>
              </a:xfrm>
              <a:prstGeom prst="rect">
                <a:avLst/>
              </a:prstGeom>
              <a:solidFill>
                <a:srgbClr val="F2F2F2"/>
              </a:solidFill>
            </p:spPr>
            <p:txBody>
              <a:bodyPr wrap="square">
                <a:spAutoFit/>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00000"/>
                  </a:lnSpc>
                  <a:buNone/>
                </a:pP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𝐻</m:t>
                        </m:r>
                      </m:e>
                      <m:sub>
                        <m:r>
                          <a:rPr lang="en-US" altLang="ko-KR" sz="1600" i="1">
                            <a:latin typeface="Cambria Math" panose="02040503050406030204" pitchFamily="18" charset="0"/>
                            <a:cs typeface="Times New Roman" panose="02020603050405020304" pitchFamily="18" charset="0"/>
                          </a:rPr>
                          <m:t>0</m:t>
                        </m:r>
                      </m:sub>
                    </m:sSub>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en-US" altLang="ko-KR" sz="1600" i="1">
                        <a:solidFill>
                          <a:srgbClr val="FF0000"/>
                        </a:solidFill>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0</m:t>
                    </m:r>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6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endParaRPr>
              </a:p>
              <a:p>
                <a:pPr marL="0" indent="0" algn="just" latinLnBrk="0">
                  <a:lnSpc>
                    <a:spcPct val="100000"/>
                  </a:lnSpc>
                  <a:buNone/>
                </a:pP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𝐻</m:t>
                        </m:r>
                      </m:e>
                      <m:sub>
                        <m:r>
                          <a:rPr lang="en-US" altLang="ko-KR" sz="1600" i="1">
                            <a:latin typeface="Cambria Math" panose="02040503050406030204" pitchFamily="18" charset="0"/>
                            <a:cs typeface="Times New Roman" panose="02020603050405020304" pitchFamily="18" charset="0"/>
                          </a:rPr>
                          <m:t>1</m:t>
                        </m:r>
                      </m:sub>
                    </m:sSub>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ko-KR" altLang="en-US" sz="1600" i="1">
                        <a:solidFill>
                          <a:srgbClr val="FF0000"/>
                        </a:solidFill>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0</m:t>
                    </m:r>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6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ko-KR" altLang="en-US"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a:t>
                </a:r>
              </a:p>
            </p:txBody>
          </p:sp>
        </mc:Choice>
        <mc:Fallback xmlns="">
          <p:sp>
            <p:nvSpPr>
              <p:cNvPr id="127" name="내용 개체 틀 2">
                <a:extLst>
                  <a:ext uri="{FF2B5EF4-FFF2-40B4-BE49-F238E27FC236}">
                    <a16:creationId xmlns:a16="http://schemas.microsoft.com/office/drawing/2014/main" id="{84944175-9EF0-4112-AA0A-7A2B9DFCC326}"/>
                  </a:ext>
                </a:extLst>
              </p:cNvPr>
              <p:cNvSpPr txBox="1">
                <a:spLocks noRot="1" noChangeAspect="1" noMove="1" noResize="1" noEditPoints="1" noAdjustHandles="1" noChangeArrowheads="1" noChangeShapeType="1" noTextEdit="1"/>
              </p:cNvSpPr>
              <p:nvPr/>
            </p:nvSpPr>
            <p:spPr>
              <a:xfrm>
                <a:off x="847725" y="4397379"/>
                <a:ext cx="3239591" cy="713016"/>
              </a:xfrm>
              <a:prstGeom prst="rect">
                <a:avLst/>
              </a:prstGeom>
              <a:blipFill>
                <a:blip r:embed="rId5"/>
                <a:stretch>
                  <a:fillRect/>
                </a:stretch>
              </a:blipFill>
            </p:spPr>
            <p:txBody>
              <a:bodyPr/>
              <a:lstStyle/>
              <a:p>
                <a:r>
                  <a:rPr lang="ko-KR" altLang="en-US">
                    <a:noFill/>
                  </a:rPr>
                  <a:t> </a:t>
                </a:r>
              </a:p>
            </p:txBody>
          </p:sp>
        </mc:Fallback>
      </mc:AlternateContent>
      <p:sp>
        <p:nvSpPr>
          <p:cNvPr id="128" name="TextBox 127">
            <a:extLst>
              <a:ext uri="{FF2B5EF4-FFF2-40B4-BE49-F238E27FC236}">
                <a16:creationId xmlns:a16="http://schemas.microsoft.com/office/drawing/2014/main" xmlns="" id="{F58AE8A1-5B8F-4EAB-B570-BB6DE6DEB084}"/>
              </a:ext>
            </a:extLst>
          </p:cNvPr>
          <p:cNvSpPr txBox="1"/>
          <p:nvPr/>
        </p:nvSpPr>
        <p:spPr>
          <a:xfrm>
            <a:off x="5329316" y="2996952"/>
            <a:ext cx="3145392" cy="11574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lumMod val="85000"/>
                    <a:lumOff val="15000"/>
                  </a:prstClr>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dirty="0">
                <a:solidFill>
                  <a:schemeClr val="tx1">
                    <a:lumMod val="85000"/>
                    <a:lumOff val="15000"/>
                  </a:schemeClr>
                </a:solidFill>
                <a:ea typeface="SamsungOne 400" panose="020B0503030303020204" pitchFamily="34" charset="0"/>
                <a:cs typeface="Times New Roman" panose="02020603050405020304" pitchFamily="18" charset="0"/>
              </a:rPr>
              <a:t>You should consider two cases:</a:t>
            </a:r>
          </a:p>
          <a:p>
            <a:pPr algn="l"/>
            <a:endParaRPr lang="en-US" altLang="ko-KR" dirty="0">
              <a:solidFill>
                <a:schemeClr val="tx1">
                  <a:lumMod val="85000"/>
                  <a:lumOff val="15000"/>
                </a:schemeClr>
              </a:solidFill>
              <a:ea typeface="SamsungOne 400" panose="020B0503030303020204" pitchFamily="34" charset="0"/>
              <a:cs typeface="Times New Roman" panose="02020603050405020304" pitchFamily="18" charset="0"/>
            </a:endParaRPr>
          </a:p>
          <a:p>
            <a:pPr algn="l"/>
            <a:r>
              <a:rPr lang="en-US" altLang="ko-KR" dirty="0">
                <a:solidFill>
                  <a:schemeClr val="tx1">
                    <a:lumMod val="85000"/>
                    <a:lumOff val="15000"/>
                  </a:schemeClr>
                </a:solidFill>
                <a:ea typeface="SamsungOne 400" panose="020B0503030303020204" pitchFamily="34" charset="0"/>
                <a:cs typeface="Times New Roman" panose="02020603050405020304" pitchFamily="18" charset="0"/>
              </a:rPr>
              <a:t>1) Equal variances.</a:t>
            </a:r>
          </a:p>
          <a:p>
            <a:pPr algn="l"/>
            <a:r>
              <a:rPr lang="en-US" altLang="ko-KR" dirty="0">
                <a:solidFill>
                  <a:schemeClr val="tx1">
                    <a:lumMod val="85000"/>
                    <a:lumOff val="15000"/>
                  </a:schemeClr>
                </a:solidFill>
                <a:ea typeface="SamsungOne 400" panose="020B0503030303020204" pitchFamily="34" charset="0"/>
                <a:cs typeface="Times New Roman" panose="02020603050405020304" pitchFamily="18" charset="0"/>
              </a:rPr>
              <a:t>2) Unequal variances.</a:t>
            </a:r>
          </a:p>
        </p:txBody>
      </p:sp>
      <p:pic>
        <p:nvPicPr>
          <p:cNvPr id="129" name="그림 128">
            <a:extLst>
              <a:ext uri="{FF2B5EF4-FFF2-40B4-BE49-F238E27FC236}">
                <a16:creationId xmlns:a16="http://schemas.microsoft.com/office/drawing/2014/main" xmlns="" id="{1D2B6021-EA41-4248-A449-E566C32A8AB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9764" y="3866523"/>
            <a:ext cx="432048" cy="432048"/>
          </a:xfrm>
          <a:prstGeom prst="rect">
            <a:avLst/>
          </a:prstGeom>
        </p:spPr>
      </p:pic>
      <p:sp>
        <p:nvSpPr>
          <p:cNvPr id="18" name="직사각형 17">
            <a:extLst>
              <a:ext uri="{FF2B5EF4-FFF2-40B4-BE49-F238E27FC236}">
                <a16:creationId xmlns:a16="http://schemas.microsoft.com/office/drawing/2014/main" xmlns="" id="{03C05B70-1BE5-4F34-A8D1-F4FC62AF7B7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Independent two sample t-test</a:t>
            </a:r>
          </a:p>
        </p:txBody>
      </p:sp>
    </p:spTree>
    <p:extLst>
      <p:ext uri="{BB962C8B-B14F-4D97-AF65-F5344CB8AC3E}">
        <p14:creationId xmlns:p14="http://schemas.microsoft.com/office/powerpoint/2010/main" val="18482054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two populations and two samples. There is “one on one” pairing.</a:t>
            </a:r>
          </a:p>
        </p:txBody>
      </p:sp>
      <p:grpSp>
        <p:nvGrpSpPr>
          <p:cNvPr id="2" name="그룹 1">
            <a:extLst>
              <a:ext uri="{FF2B5EF4-FFF2-40B4-BE49-F238E27FC236}">
                <a16:creationId xmlns:a16="http://schemas.microsoft.com/office/drawing/2014/main" xmlns="" id="{A13555C0-5E82-44D6-993B-1A618B172542}"/>
              </a:ext>
            </a:extLst>
          </p:cNvPr>
          <p:cNvGrpSpPr/>
          <p:nvPr/>
        </p:nvGrpSpPr>
        <p:grpSpPr>
          <a:xfrm>
            <a:off x="2500373" y="2345172"/>
            <a:ext cx="4944347" cy="2487984"/>
            <a:chOff x="2618720" y="3157711"/>
            <a:chExt cx="4944347" cy="2487984"/>
          </a:xfrm>
        </p:grpSpPr>
        <p:grpSp>
          <p:nvGrpSpPr>
            <p:cNvPr id="16" name="그룹 15">
              <a:extLst>
                <a:ext uri="{FF2B5EF4-FFF2-40B4-BE49-F238E27FC236}">
                  <a16:creationId xmlns:a16="http://schemas.microsoft.com/office/drawing/2014/main" xmlns="" id="{282F8936-5E12-46FA-A804-2E08E3D87881}"/>
                </a:ext>
              </a:extLst>
            </p:cNvPr>
            <p:cNvGrpSpPr/>
            <p:nvPr/>
          </p:nvGrpSpPr>
          <p:grpSpPr>
            <a:xfrm>
              <a:off x="3879169" y="4711200"/>
              <a:ext cx="2144486" cy="934495"/>
              <a:chOff x="3652383" y="4585940"/>
              <a:chExt cx="2144486" cy="934495"/>
            </a:xfrm>
          </p:grpSpPr>
          <p:grpSp>
            <p:nvGrpSpPr>
              <p:cNvPr id="17" name="Group 22">
                <a:extLst>
                  <a:ext uri="{FF2B5EF4-FFF2-40B4-BE49-F238E27FC236}">
                    <a16:creationId xmlns:a16="http://schemas.microsoft.com/office/drawing/2014/main" xmlns="" id="{6E11CC5C-49E9-46ED-826E-163AA60E0B1B}"/>
                  </a:ext>
                </a:extLst>
              </p:cNvPr>
              <p:cNvGrpSpPr/>
              <p:nvPr/>
            </p:nvGrpSpPr>
            <p:grpSpPr>
              <a:xfrm>
                <a:off x="3868845" y="4585940"/>
                <a:ext cx="1711563" cy="595657"/>
                <a:chOff x="5239823" y="4716237"/>
                <a:chExt cx="2091774" cy="675273"/>
              </a:xfrm>
            </p:grpSpPr>
            <p:cxnSp>
              <p:nvCxnSpPr>
                <p:cNvPr id="19" name="Straight Arrow Connector 26">
                  <a:extLst>
                    <a:ext uri="{FF2B5EF4-FFF2-40B4-BE49-F238E27FC236}">
                      <a16:creationId xmlns:a16="http://schemas.microsoft.com/office/drawing/2014/main" xmlns="" id="{7AF5B347-CAA1-4428-BB5A-10B5C1292D13}"/>
                    </a:ext>
                  </a:extLst>
                </p:cNvPr>
                <p:cNvCxnSpPr>
                  <a:cxnSpLocks/>
                </p:cNvCxnSpPr>
                <p:nvPr/>
              </p:nvCxnSpPr>
              <p:spPr>
                <a:xfrm flipH="1" flipV="1">
                  <a:off x="5239823" y="4716237"/>
                  <a:ext cx="994468" cy="67527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24">
                  <a:extLst>
                    <a:ext uri="{FF2B5EF4-FFF2-40B4-BE49-F238E27FC236}">
                      <a16:creationId xmlns:a16="http://schemas.microsoft.com/office/drawing/2014/main" xmlns="" id="{9D2439B3-5EDE-406F-9534-0E0BE40908F8}"/>
                    </a:ext>
                  </a:extLst>
                </p:cNvPr>
                <p:cNvCxnSpPr>
                  <a:cxnSpLocks/>
                </p:cNvCxnSpPr>
                <p:nvPr/>
              </p:nvCxnSpPr>
              <p:spPr>
                <a:xfrm flipV="1">
                  <a:off x="6234291" y="4747409"/>
                  <a:ext cx="1097306" cy="644101"/>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xmlns="" id="{D6F0B514-43E8-4F85-B926-6C3460BEEEA9}"/>
                  </a:ext>
                </a:extLst>
              </p:cNvPr>
              <p:cNvSpPr txBox="1"/>
              <p:nvPr/>
            </p:nvSpPr>
            <p:spPr>
              <a:xfrm>
                <a:off x="3652383" y="5181881"/>
                <a:ext cx="2144486" cy="338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lumMod val="85000"/>
                        <a:lumOff val="15000"/>
                      </a:prstClr>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One on one pairing</a:t>
                </a:r>
              </a:p>
            </p:txBody>
          </p:sp>
        </p:grpSp>
        <p:grpSp>
          <p:nvGrpSpPr>
            <p:cNvPr id="21" name="그룹 20">
              <a:extLst>
                <a:ext uri="{FF2B5EF4-FFF2-40B4-BE49-F238E27FC236}">
                  <a16:creationId xmlns:a16="http://schemas.microsoft.com/office/drawing/2014/main" xmlns="" id="{9C03A4D6-5214-460E-93E6-44889BA9A4F2}"/>
                </a:ext>
              </a:extLst>
            </p:cNvPr>
            <p:cNvGrpSpPr/>
            <p:nvPr/>
          </p:nvGrpSpPr>
          <p:grpSpPr>
            <a:xfrm>
              <a:off x="2618720" y="3157711"/>
              <a:ext cx="4944347" cy="1934963"/>
              <a:chOff x="2618720" y="3157711"/>
              <a:chExt cx="4944347" cy="1934963"/>
            </a:xfrm>
          </p:grpSpPr>
          <p:grpSp>
            <p:nvGrpSpPr>
              <p:cNvPr id="22" name="그룹 21">
                <a:extLst>
                  <a:ext uri="{FF2B5EF4-FFF2-40B4-BE49-F238E27FC236}">
                    <a16:creationId xmlns:a16="http://schemas.microsoft.com/office/drawing/2014/main" xmlns="" id="{1AB861E5-D164-457A-BF65-96F6809F2842}"/>
                  </a:ext>
                </a:extLst>
              </p:cNvPr>
              <p:cNvGrpSpPr/>
              <p:nvPr/>
            </p:nvGrpSpPr>
            <p:grpSpPr>
              <a:xfrm>
                <a:off x="2618720" y="3196001"/>
                <a:ext cx="1641905" cy="1896673"/>
                <a:chOff x="2276414" y="3070741"/>
                <a:chExt cx="1641905" cy="1896673"/>
              </a:xfrm>
            </p:grpSpPr>
            <p:grpSp>
              <p:nvGrpSpPr>
                <p:cNvPr id="60" name="그룹 59">
                  <a:extLst>
                    <a:ext uri="{FF2B5EF4-FFF2-40B4-BE49-F238E27FC236}">
                      <a16:creationId xmlns:a16="http://schemas.microsoft.com/office/drawing/2014/main" xmlns="" id="{269E67F5-C67B-43C8-A259-7FB20EF53204}"/>
                    </a:ext>
                  </a:extLst>
                </p:cNvPr>
                <p:cNvGrpSpPr/>
                <p:nvPr/>
              </p:nvGrpSpPr>
              <p:grpSpPr>
                <a:xfrm>
                  <a:off x="2276414" y="3070741"/>
                  <a:ext cx="1641905" cy="1896673"/>
                  <a:chOff x="6880016" y="2224059"/>
                  <a:chExt cx="1894554" cy="2188525"/>
                </a:xfrm>
              </p:grpSpPr>
              <p:sp>
                <p:nvSpPr>
                  <p:cNvPr id="62" name="타원 61">
                    <a:extLst>
                      <a:ext uri="{FF2B5EF4-FFF2-40B4-BE49-F238E27FC236}">
                        <a16:creationId xmlns:a16="http://schemas.microsoft.com/office/drawing/2014/main" xmlns="" id="{03A3B8FA-C9C3-46F7-8211-47230806502A}"/>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xmlns="" id="{CBFF6D57-F886-4123-8B61-9E4C124A0BAF}"/>
                      </a:ext>
                    </a:extLst>
                  </p:cNvPr>
                  <p:cNvSpPr/>
                  <p:nvPr/>
                </p:nvSpPr>
                <p:spPr>
                  <a:xfrm>
                    <a:off x="7883294" y="2489509"/>
                    <a:ext cx="70757" cy="72000"/>
                  </a:xfrm>
                  <a:prstGeom prst="ellipse">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xmlns="" id="{D219D1E4-07D5-4CD5-8F20-6BB9F5C0ED2A}"/>
                          </a:ext>
                        </a:extLst>
                      </p:cNvPr>
                      <p:cNvSpPr txBox="1"/>
                      <p:nvPr/>
                    </p:nvSpPr>
                    <p:spPr>
                      <a:xfrm>
                        <a:off x="7282117" y="4163988"/>
                        <a:ext cx="1076357"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𝑃𝑜𝑝𝑢𝑙𝑎𝑡𝑖𝑜𝑛</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64" name="TextBox 63">
                        <a:extLst>
                          <a:ext uri="{FF2B5EF4-FFF2-40B4-BE49-F238E27FC236}">
                            <a16:creationId xmlns:a16="http://schemas.microsoft.com/office/drawing/2014/main" id="{D219D1E4-07D5-4CD5-8F20-6BB9F5C0ED2A}"/>
                          </a:ext>
                        </a:extLst>
                      </p:cNvPr>
                      <p:cNvSpPr txBox="1">
                        <a:spLocks noRot="1" noChangeAspect="1" noMove="1" noResize="1" noEditPoints="1" noAdjustHandles="1" noChangeArrowheads="1" noChangeShapeType="1" noTextEdit="1"/>
                      </p:cNvSpPr>
                      <p:nvPr/>
                    </p:nvSpPr>
                    <p:spPr>
                      <a:xfrm>
                        <a:off x="7282117" y="4163988"/>
                        <a:ext cx="1076357" cy="248596"/>
                      </a:xfrm>
                      <a:prstGeom prst="rect">
                        <a:avLst/>
                      </a:prstGeom>
                      <a:blipFill>
                        <a:blip r:embed="rId3"/>
                        <a:stretch>
                          <a:fillRect l="-654"/>
                        </a:stretch>
                      </a:blipFill>
                    </p:spPr>
                    <p:txBody>
                      <a:bodyPr/>
                      <a:lstStyle/>
                      <a:p>
                        <a:r>
                          <a:rPr lang="ko-KR" altLang="en-US">
                            <a:noFill/>
                          </a:rPr>
                          <a:t> </a:t>
                        </a:r>
                      </a:p>
                    </p:txBody>
                  </p:sp>
                </mc:Fallback>
              </mc:AlternateContent>
              <p:sp>
                <p:nvSpPr>
                  <p:cNvPr id="65" name="타원 64">
                    <a:extLst>
                      <a:ext uri="{FF2B5EF4-FFF2-40B4-BE49-F238E27FC236}">
                        <a16:creationId xmlns:a16="http://schemas.microsoft.com/office/drawing/2014/main" xmlns="" id="{6AEB91B2-3C76-460B-9FE4-7C5D95EF3A21}"/>
                      </a:ext>
                    </a:extLst>
                  </p:cNvPr>
                  <p:cNvSpPr/>
                  <p:nvPr/>
                </p:nvSpPr>
                <p:spPr>
                  <a:xfrm>
                    <a:off x="8176552" y="2612051"/>
                    <a:ext cx="70757" cy="7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6" name="타원 65">
                    <a:extLst>
                      <a:ext uri="{FF2B5EF4-FFF2-40B4-BE49-F238E27FC236}">
                        <a16:creationId xmlns:a16="http://schemas.microsoft.com/office/drawing/2014/main" xmlns="" id="{44EE87ED-67A6-4070-B935-F993021620C1}"/>
                      </a:ext>
                    </a:extLst>
                  </p:cNvPr>
                  <p:cNvSpPr/>
                  <p:nvPr/>
                </p:nvSpPr>
                <p:spPr>
                  <a:xfrm>
                    <a:off x="8176552" y="2842887"/>
                    <a:ext cx="70757" cy="720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7" name="타원 66">
                    <a:extLst>
                      <a:ext uri="{FF2B5EF4-FFF2-40B4-BE49-F238E27FC236}">
                        <a16:creationId xmlns:a16="http://schemas.microsoft.com/office/drawing/2014/main" xmlns="" id="{25C11E6D-5AF3-4722-A820-58600FD5D9D6}"/>
                      </a:ext>
                    </a:extLst>
                  </p:cNvPr>
                  <p:cNvSpPr/>
                  <p:nvPr/>
                </p:nvSpPr>
                <p:spPr>
                  <a:xfrm>
                    <a:off x="8462270" y="2973423"/>
                    <a:ext cx="70757" cy="720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8" name="타원 67">
                    <a:extLst>
                      <a:ext uri="{FF2B5EF4-FFF2-40B4-BE49-F238E27FC236}">
                        <a16:creationId xmlns:a16="http://schemas.microsoft.com/office/drawing/2014/main" xmlns="" id="{58109D0A-FE84-4503-9DC2-70F044BA3774}"/>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0" name="타원 69">
                    <a:extLst>
                      <a:ext uri="{FF2B5EF4-FFF2-40B4-BE49-F238E27FC236}">
                        <a16:creationId xmlns:a16="http://schemas.microsoft.com/office/drawing/2014/main" xmlns="" id="{E7C4356D-E0CF-4D0D-9D92-B7D42B427B84}"/>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4" name="타원 73">
                    <a:extLst>
                      <a:ext uri="{FF2B5EF4-FFF2-40B4-BE49-F238E27FC236}">
                        <a16:creationId xmlns:a16="http://schemas.microsoft.com/office/drawing/2014/main" xmlns="" id="{232702F4-36C2-4AD7-9420-07BF3AE86B92}"/>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5" name="타원 74">
                    <a:extLst>
                      <a:ext uri="{FF2B5EF4-FFF2-40B4-BE49-F238E27FC236}">
                        <a16:creationId xmlns:a16="http://schemas.microsoft.com/office/drawing/2014/main" xmlns="" id="{F74DB4EF-C84A-4C08-AF99-9D9ABEB70EA4}"/>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6" name="타원 75">
                    <a:extLst>
                      <a:ext uri="{FF2B5EF4-FFF2-40B4-BE49-F238E27FC236}">
                        <a16:creationId xmlns:a16="http://schemas.microsoft.com/office/drawing/2014/main" xmlns="" id="{30160CB6-565D-471D-A7E9-FADDE0CB64A9}"/>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7" name="타원 76">
                    <a:extLst>
                      <a:ext uri="{FF2B5EF4-FFF2-40B4-BE49-F238E27FC236}">
                        <a16:creationId xmlns:a16="http://schemas.microsoft.com/office/drawing/2014/main" xmlns="" id="{AE0B7521-2C64-4436-BA04-F5C75CF44112}"/>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8" name="타원 77">
                    <a:extLst>
                      <a:ext uri="{FF2B5EF4-FFF2-40B4-BE49-F238E27FC236}">
                        <a16:creationId xmlns:a16="http://schemas.microsoft.com/office/drawing/2014/main" xmlns="" id="{20859F59-528C-4DF1-8237-D74838C3BB21}"/>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9" name="타원 78">
                    <a:extLst>
                      <a:ext uri="{FF2B5EF4-FFF2-40B4-BE49-F238E27FC236}">
                        <a16:creationId xmlns:a16="http://schemas.microsoft.com/office/drawing/2014/main" xmlns="" id="{92FCA830-94E1-43CE-A4D2-3AD4AB8BF673}"/>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0" name="타원 79">
                    <a:extLst>
                      <a:ext uri="{FF2B5EF4-FFF2-40B4-BE49-F238E27FC236}">
                        <a16:creationId xmlns:a16="http://schemas.microsoft.com/office/drawing/2014/main" xmlns="" id="{A409CF6C-9CB5-4016-8721-98626C418600}"/>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1" name="타원 80">
                    <a:extLst>
                      <a:ext uri="{FF2B5EF4-FFF2-40B4-BE49-F238E27FC236}">
                        <a16:creationId xmlns:a16="http://schemas.microsoft.com/office/drawing/2014/main" xmlns="" id="{B46E8770-72BD-4650-B7AD-B326E6E110F5}"/>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2" name="타원 81">
                    <a:extLst>
                      <a:ext uri="{FF2B5EF4-FFF2-40B4-BE49-F238E27FC236}">
                        <a16:creationId xmlns:a16="http://schemas.microsoft.com/office/drawing/2014/main" xmlns="" id="{5531FA10-51A6-4881-A879-58BAD1CB3594}"/>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3" name="타원 82">
                    <a:extLst>
                      <a:ext uri="{FF2B5EF4-FFF2-40B4-BE49-F238E27FC236}">
                        <a16:creationId xmlns:a16="http://schemas.microsoft.com/office/drawing/2014/main" xmlns="" id="{30B9D613-D2E5-4A87-A827-6BD2D6044921}"/>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4" name="타원 83">
                    <a:extLst>
                      <a:ext uri="{FF2B5EF4-FFF2-40B4-BE49-F238E27FC236}">
                        <a16:creationId xmlns:a16="http://schemas.microsoft.com/office/drawing/2014/main" xmlns="" id="{6AB58001-0A74-4F6B-9ECD-851FA715F726}"/>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5" name="타원 84">
                    <a:extLst>
                      <a:ext uri="{FF2B5EF4-FFF2-40B4-BE49-F238E27FC236}">
                        <a16:creationId xmlns:a16="http://schemas.microsoft.com/office/drawing/2014/main" xmlns="" id="{C6CA4350-7B4F-4730-ABF8-47474AB95599}"/>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6" name="타원 85">
                    <a:extLst>
                      <a:ext uri="{FF2B5EF4-FFF2-40B4-BE49-F238E27FC236}">
                        <a16:creationId xmlns:a16="http://schemas.microsoft.com/office/drawing/2014/main" xmlns="" id="{6C689804-C8B6-4C7B-B05E-3182B8A74AF9}"/>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7" name="타원 86">
                    <a:extLst>
                      <a:ext uri="{FF2B5EF4-FFF2-40B4-BE49-F238E27FC236}">
                        <a16:creationId xmlns:a16="http://schemas.microsoft.com/office/drawing/2014/main" xmlns="" id="{D1D42015-E045-4599-A2E4-5099E2D26A83}"/>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8" name="타원 87">
                    <a:extLst>
                      <a:ext uri="{FF2B5EF4-FFF2-40B4-BE49-F238E27FC236}">
                        <a16:creationId xmlns:a16="http://schemas.microsoft.com/office/drawing/2014/main" xmlns="" id="{D541CC00-EBBB-42EA-8535-8D6CA684A1EA}"/>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9" name="타원 88">
                    <a:extLst>
                      <a:ext uri="{FF2B5EF4-FFF2-40B4-BE49-F238E27FC236}">
                        <a16:creationId xmlns:a16="http://schemas.microsoft.com/office/drawing/2014/main" xmlns="" id="{60DC4A83-AD1C-4078-B9BF-284DA980142A}"/>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0" name="타원 89">
                    <a:extLst>
                      <a:ext uri="{FF2B5EF4-FFF2-40B4-BE49-F238E27FC236}">
                        <a16:creationId xmlns:a16="http://schemas.microsoft.com/office/drawing/2014/main" xmlns="" id="{D60A1420-058C-4CCB-8B6D-1B7AEAFC43A7}"/>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1" name="타원 90">
                    <a:extLst>
                      <a:ext uri="{FF2B5EF4-FFF2-40B4-BE49-F238E27FC236}">
                        <a16:creationId xmlns:a16="http://schemas.microsoft.com/office/drawing/2014/main" xmlns="" id="{4B6CB475-6781-4F84-BE0C-83750AAD5B8A}"/>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2" name="타원 91">
                    <a:extLst>
                      <a:ext uri="{FF2B5EF4-FFF2-40B4-BE49-F238E27FC236}">
                        <a16:creationId xmlns:a16="http://schemas.microsoft.com/office/drawing/2014/main" xmlns="" id="{BEFBA8BB-7B89-429B-9C27-80759E28318A}"/>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3" name="타원 92">
                    <a:extLst>
                      <a:ext uri="{FF2B5EF4-FFF2-40B4-BE49-F238E27FC236}">
                        <a16:creationId xmlns:a16="http://schemas.microsoft.com/office/drawing/2014/main" xmlns="" id="{0DAD9573-0BFA-4907-AD1C-B0DAE34CA221}"/>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4" name="타원 93">
                    <a:extLst>
                      <a:ext uri="{FF2B5EF4-FFF2-40B4-BE49-F238E27FC236}">
                        <a16:creationId xmlns:a16="http://schemas.microsoft.com/office/drawing/2014/main" xmlns="" id="{EFAF3A78-B258-4D2D-A6C4-761E2663C68E}"/>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xmlns="" id="{FD5715D7-F62E-4794-92CC-3AE710133BD8}"/>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a:latin typeface="Cambria Math" panose="02040503050406030204" pitchFamily="18" charset="0"/>
                                    <a:ea typeface="Cambria Math" panose="02040503050406030204" pitchFamily="18" charset="0"/>
                                  </a:rPr>
                                  <m:t>𝟏</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a:latin typeface="Cambria Math" panose="02040503050406030204" pitchFamily="18" charset="0"/>
                                    <a:ea typeface="Cambria Math" panose="02040503050406030204" pitchFamily="18" charset="0"/>
                                  </a:rPr>
                                  <m:t>𝟏</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 700" panose="020B0803030303020204" pitchFamily="34" charset="0"/>
                        <a:ea typeface="SamsungOne 700" panose="020B0803030303020204" pitchFamily="34" charset="0"/>
                      </a:endParaRPr>
                    </a:p>
                  </p:txBody>
                </p:sp>
              </mc:Choice>
              <mc:Fallback xmlns="">
                <p:sp>
                  <p:nvSpPr>
                    <p:cNvPr id="45" name="TextBox 44">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4"/>
                      <a:stretch>
                        <a:fillRect/>
                      </a:stretch>
                    </a:blipFill>
                  </p:spPr>
                  <p:txBody>
                    <a:bodyPr/>
                    <a:lstStyle/>
                    <a:p>
                      <a:r>
                        <a:rPr lang="ko-KR" altLang="en-US">
                          <a:noFill/>
                        </a:rPr>
                        <a:t> </a:t>
                      </a:r>
                    </a:p>
                  </p:txBody>
                </p:sp>
              </mc:Fallback>
            </mc:AlternateContent>
          </p:grpSp>
          <p:grpSp>
            <p:nvGrpSpPr>
              <p:cNvPr id="26" name="그룹 25">
                <a:extLst>
                  <a:ext uri="{FF2B5EF4-FFF2-40B4-BE49-F238E27FC236}">
                    <a16:creationId xmlns:a16="http://schemas.microsoft.com/office/drawing/2014/main" xmlns="" id="{0F456125-C196-4B3A-8F69-4021EB8700DE}"/>
                  </a:ext>
                </a:extLst>
              </p:cNvPr>
              <p:cNvGrpSpPr/>
              <p:nvPr/>
            </p:nvGrpSpPr>
            <p:grpSpPr>
              <a:xfrm>
                <a:off x="5569470" y="3157711"/>
                <a:ext cx="1993597" cy="1934963"/>
                <a:chOff x="2276412" y="3032451"/>
                <a:chExt cx="1993597" cy="1934963"/>
              </a:xfrm>
            </p:grpSpPr>
            <p:grpSp>
              <p:nvGrpSpPr>
                <p:cNvPr id="27" name="그룹 26">
                  <a:extLst>
                    <a:ext uri="{FF2B5EF4-FFF2-40B4-BE49-F238E27FC236}">
                      <a16:creationId xmlns:a16="http://schemas.microsoft.com/office/drawing/2014/main" xmlns="" id="{A40CFD47-A11E-46A4-A79C-7B8085922887}"/>
                    </a:ext>
                  </a:extLst>
                </p:cNvPr>
                <p:cNvGrpSpPr/>
                <p:nvPr/>
              </p:nvGrpSpPr>
              <p:grpSpPr>
                <a:xfrm>
                  <a:off x="2276412" y="3032451"/>
                  <a:ext cx="1993597" cy="1934963"/>
                  <a:chOff x="6880016" y="2179877"/>
                  <a:chExt cx="2300364" cy="2232707"/>
                </a:xfrm>
              </p:grpSpPr>
              <p:sp>
                <p:nvSpPr>
                  <p:cNvPr id="29" name="타원 28">
                    <a:extLst>
                      <a:ext uri="{FF2B5EF4-FFF2-40B4-BE49-F238E27FC236}">
                        <a16:creationId xmlns:a16="http://schemas.microsoft.com/office/drawing/2014/main" xmlns="" id="{DDC81BF4-ACB7-468F-A3D6-03AE9B4B9B21}"/>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7E29B269-C56C-4536-A654-0F6C4AAC2886}"/>
                          </a:ext>
                        </a:extLst>
                      </p:cNvPr>
                      <p:cNvSpPr txBox="1"/>
                      <p:nvPr/>
                    </p:nvSpPr>
                    <p:spPr>
                      <a:xfrm>
                        <a:off x="8448873" y="2179877"/>
                        <a:ext cx="731507"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𝑆𝑎𝑚𝑝𝑙𝑒</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E29B269-C56C-4536-A654-0F6C4AAC2886}"/>
                          </a:ext>
                        </a:extLst>
                      </p:cNvPr>
                      <p:cNvSpPr txBox="1">
                        <a:spLocks noRot="1" noChangeAspect="1" noMove="1" noResize="1" noEditPoints="1" noAdjustHandles="1" noChangeArrowheads="1" noChangeShapeType="1" noTextEdit="1"/>
                      </p:cNvSpPr>
                      <p:nvPr/>
                    </p:nvSpPr>
                    <p:spPr>
                      <a:xfrm>
                        <a:off x="8448873" y="2179877"/>
                        <a:ext cx="731507" cy="248596"/>
                      </a:xfrm>
                      <a:prstGeom prst="rect">
                        <a:avLst/>
                      </a:prstGeom>
                      <a:blipFill>
                        <a:blip r:embed="rId5"/>
                        <a:stretch>
                          <a:fillRect l="-962"/>
                        </a:stretch>
                      </a:blipFill>
                    </p:spPr>
                    <p:txBody>
                      <a:bodyPr/>
                      <a:lstStyle/>
                      <a:p>
                        <a:r>
                          <a:rPr lang="ko-KR" altLang="en-US">
                            <a:noFill/>
                          </a:rPr>
                          <a:t> </a:t>
                        </a:r>
                      </a:p>
                    </p:txBody>
                  </p:sp>
                </mc:Fallback>
              </mc:AlternateContent>
              <p:sp>
                <p:nvSpPr>
                  <p:cNvPr id="31" name="타원 30">
                    <a:extLst>
                      <a:ext uri="{FF2B5EF4-FFF2-40B4-BE49-F238E27FC236}">
                        <a16:creationId xmlns:a16="http://schemas.microsoft.com/office/drawing/2014/main" xmlns="" id="{83D8768B-B0C4-4B7B-B658-5EC3D0ACF765}"/>
                      </a:ext>
                    </a:extLst>
                  </p:cNvPr>
                  <p:cNvSpPr/>
                  <p:nvPr/>
                </p:nvSpPr>
                <p:spPr>
                  <a:xfrm>
                    <a:off x="7883294" y="2489509"/>
                    <a:ext cx="70757" cy="72000"/>
                  </a:xfrm>
                  <a:prstGeom prst="ellipse">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01A300E9-FA52-4225-AA42-2B7CFE249DDA}"/>
                          </a:ext>
                        </a:extLst>
                      </p:cNvPr>
                      <p:cNvSpPr txBox="1"/>
                      <p:nvPr/>
                    </p:nvSpPr>
                    <p:spPr>
                      <a:xfrm>
                        <a:off x="7282116" y="4163988"/>
                        <a:ext cx="1076358"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𝑃𝑜𝑝𝑢𝑙𝑎𝑡𝑖𝑜𝑛</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1A300E9-FA52-4225-AA42-2B7CFE249DDA}"/>
                          </a:ext>
                        </a:extLst>
                      </p:cNvPr>
                      <p:cNvSpPr txBox="1">
                        <a:spLocks noRot="1" noChangeAspect="1" noMove="1" noResize="1" noEditPoints="1" noAdjustHandles="1" noChangeArrowheads="1" noChangeShapeType="1" noTextEdit="1"/>
                      </p:cNvSpPr>
                      <p:nvPr/>
                    </p:nvSpPr>
                    <p:spPr>
                      <a:xfrm>
                        <a:off x="7282116" y="4163988"/>
                        <a:ext cx="1076358" cy="248596"/>
                      </a:xfrm>
                      <a:prstGeom prst="rect">
                        <a:avLst/>
                      </a:prstGeom>
                      <a:blipFill>
                        <a:blip r:embed="rId6"/>
                        <a:stretch>
                          <a:fillRect/>
                        </a:stretch>
                      </a:blipFill>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xmlns="" id="{43F3577D-D2B2-436B-8813-F107C2E4897F}"/>
                      </a:ext>
                    </a:extLst>
                  </p:cNvPr>
                  <p:cNvSpPr/>
                  <p:nvPr/>
                </p:nvSpPr>
                <p:spPr>
                  <a:xfrm>
                    <a:off x="8176552" y="2612051"/>
                    <a:ext cx="70757" cy="7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4" name="타원 33">
                    <a:extLst>
                      <a:ext uri="{FF2B5EF4-FFF2-40B4-BE49-F238E27FC236}">
                        <a16:creationId xmlns:a16="http://schemas.microsoft.com/office/drawing/2014/main" xmlns="" id="{FAB92F6C-3EC3-485C-BA91-B9D4FB43D20E}"/>
                      </a:ext>
                    </a:extLst>
                  </p:cNvPr>
                  <p:cNvSpPr/>
                  <p:nvPr/>
                </p:nvSpPr>
                <p:spPr>
                  <a:xfrm>
                    <a:off x="8176552" y="2842887"/>
                    <a:ext cx="70757" cy="720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5" name="타원 34">
                    <a:extLst>
                      <a:ext uri="{FF2B5EF4-FFF2-40B4-BE49-F238E27FC236}">
                        <a16:creationId xmlns:a16="http://schemas.microsoft.com/office/drawing/2014/main" xmlns="" id="{BB9D43F4-5AB8-4A9A-A73F-BDBB47B0661A}"/>
                      </a:ext>
                    </a:extLst>
                  </p:cNvPr>
                  <p:cNvSpPr/>
                  <p:nvPr/>
                </p:nvSpPr>
                <p:spPr>
                  <a:xfrm>
                    <a:off x="8462270" y="2973423"/>
                    <a:ext cx="70757" cy="720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6" name="타원 35">
                    <a:extLst>
                      <a:ext uri="{FF2B5EF4-FFF2-40B4-BE49-F238E27FC236}">
                        <a16:creationId xmlns:a16="http://schemas.microsoft.com/office/drawing/2014/main" xmlns="" id="{68EB6340-154C-4BA7-8CC3-149DB99C57F5}"/>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7" name="타원 36">
                    <a:extLst>
                      <a:ext uri="{FF2B5EF4-FFF2-40B4-BE49-F238E27FC236}">
                        <a16:creationId xmlns:a16="http://schemas.microsoft.com/office/drawing/2014/main" xmlns="" id="{4D9E9600-6F88-40CE-B9D8-C9BAE48D1591}"/>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8" name="타원 37">
                    <a:extLst>
                      <a:ext uri="{FF2B5EF4-FFF2-40B4-BE49-F238E27FC236}">
                        <a16:creationId xmlns:a16="http://schemas.microsoft.com/office/drawing/2014/main" xmlns="" id="{B47B461E-8804-4014-8CAA-9A23465051A8}"/>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9" name="타원 38">
                    <a:extLst>
                      <a:ext uri="{FF2B5EF4-FFF2-40B4-BE49-F238E27FC236}">
                        <a16:creationId xmlns:a16="http://schemas.microsoft.com/office/drawing/2014/main" xmlns="" id="{45C93202-0306-45D4-9838-0EE2D74BF3EE}"/>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0" name="타원 39">
                    <a:extLst>
                      <a:ext uri="{FF2B5EF4-FFF2-40B4-BE49-F238E27FC236}">
                        <a16:creationId xmlns:a16="http://schemas.microsoft.com/office/drawing/2014/main" xmlns="" id="{9C7E4016-9F36-419C-9D90-CC82127C3907}"/>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1" name="타원 40">
                    <a:extLst>
                      <a:ext uri="{FF2B5EF4-FFF2-40B4-BE49-F238E27FC236}">
                        <a16:creationId xmlns:a16="http://schemas.microsoft.com/office/drawing/2014/main" xmlns="" id="{B433A74B-1919-44C3-857C-D57686B2FA7D}"/>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2" name="타원 41">
                    <a:extLst>
                      <a:ext uri="{FF2B5EF4-FFF2-40B4-BE49-F238E27FC236}">
                        <a16:creationId xmlns:a16="http://schemas.microsoft.com/office/drawing/2014/main" xmlns="" id="{BC7816C2-E407-4997-92D9-602ECDDF0539}"/>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3" name="타원 42">
                    <a:extLst>
                      <a:ext uri="{FF2B5EF4-FFF2-40B4-BE49-F238E27FC236}">
                        <a16:creationId xmlns:a16="http://schemas.microsoft.com/office/drawing/2014/main" xmlns="" id="{BDF58DC7-7388-4CFC-9301-54E3CA8265E5}"/>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4" name="타원 43">
                    <a:extLst>
                      <a:ext uri="{FF2B5EF4-FFF2-40B4-BE49-F238E27FC236}">
                        <a16:creationId xmlns:a16="http://schemas.microsoft.com/office/drawing/2014/main" xmlns="" id="{04A81205-469F-4C5D-B396-937255E651DF}"/>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5" name="타원 44">
                    <a:extLst>
                      <a:ext uri="{FF2B5EF4-FFF2-40B4-BE49-F238E27FC236}">
                        <a16:creationId xmlns:a16="http://schemas.microsoft.com/office/drawing/2014/main" xmlns="" id="{AD4C4CCA-6611-4DFC-9026-1D7D5052EAEC}"/>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6" name="타원 45">
                    <a:extLst>
                      <a:ext uri="{FF2B5EF4-FFF2-40B4-BE49-F238E27FC236}">
                        <a16:creationId xmlns:a16="http://schemas.microsoft.com/office/drawing/2014/main" xmlns="" id="{D88B7AFD-5F0A-4B92-BA8E-39659D0B974E}"/>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7" name="타원 46">
                    <a:extLst>
                      <a:ext uri="{FF2B5EF4-FFF2-40B4-BE49-F238E27FC236}">
                        <a16:creationId xmlns:a16="http://schemas.microsoft.com/office/drawing/2014/main" xmlns="" id="{FC5EBF4D-0E42-4995-BB31-C24F4215780E}"/>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8" name="타원 47">
                    <a:extLst>
                      <a:ext uri="{FF2B5EF4-FFF2-40B4-BE49-F238E27FC236}">
                        <a16:creationId xmlns:a16="http://schemas.microsoft.com/office/drawing/2014/main" xmlns="" id="{2A918334-2DC8-4B2D-8756-991895C8617D}"/>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9" name="타원 48">
                    <a:extLst>
                      <a:ext uri="{FF2B5EF4-FFF2-40B4-BE49-F238E27FC236}">
                        <a16:creationId xmlns:a16="http://schemas.microsoft.com/office/drawing/2014/main" xmlns="" id="{91C85697-D9EE-478D-87C0-460AC4F3EAEA}"/>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0" name="타원 49">
                    <a:extLst>
                      <a:ext uri="{FF2B5EF4-FFF2-40B4-BE49-F238E27FC236}">
                        <a16:creationId xmlns:a16="http://schemas.microsoft.com/office/drawing/2014/main" xmlns="" id="{051332E7-3B71-4B17-B26A-140742021B67}"/>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1" name="타원 50">
                    <a:extLst>
                      <a:ext uri="{FF2B5EF4-FFF2-40B4-BE49-F238E27FC236}">
                        <a16:creationId xmlns:a16="http://schemas.microsoft.com/office/drawing/2014/main" xmlns="" id="{75DD73C7-2DD0-49D9-9672-1F763B707070}"/>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2" name="타원 51">
                    <a:extLst>
                      <a:ext uri="{FF2B5EF4-FFF2-40B4-BE49-F238E27FC236}">
                        <a16:creationId xmlns:a16="http://schemas.microsoft.com/office/drawing/2014/main" xmlns="" id="{5C72A0D3-FDA8-4B00-9DD1-7D4E972EFBC9}"/>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3" name="타원 52">
                    <a:extLst>
                      <a:ext uri="{FF2B5EF4-FFF2-40B4-BE49-F238E27FC236}">
                        <a16:creationId xmlns:a16="http://schemas.microsoft.com/office/drawing/2014/main" xmlns="" id="{F7DB5E39-B9EB-4382-84E3-7A98810BE78C}"/>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4" name="타원 53">
                    <a:extLst>
                      <a:ext uri="{FF2B5EF4-FFF2-40B4-BE49-F238E27FC236}">
                        <a16:creationId xmlns:a16="http://schemas.microsoft.com/office/drawing/2014/main" xmlns="" id="{34682B81-4B49-4297-8EC7-D4DBEA0DA57D}"/>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5" name="타원 54">
                    <a:extLst>
                      <a:ext uri="{FF2B5EF4-FFF2-40B4-BE49-F238E27FC236}">
                        <a16:creationId xmlns:a16="http://schemas.microsoft.com/office/drawing/2014/main" xmlns="" id="{A73A6699-973E-48D3-8776-5E6F230B02F7}"/>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6" name="타원 55">
                    <a:extLst>
                      <a:ext uri="{FF2B5EF4-FFF2-40B4-BE49-F238E27FC236}">
                        <a16:creationId xmlns:a16="http://schemas.microsoft.com/office/drawing/2014/main" xmlns="" id="{4BA374D1-BE21-463E-9FBA-C828CE9EEE75}"/>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7" name="타원 56">
                    <a:extLst>
                      <a:ext uri="{FF2B5EF4-FFF2-40B4-BE49-F238E27FC236}">
                        <a16:creationId xmlns:a16="http://schemas.microsoft.com/office/drawing/2014/main" xmlns="" id="{6FB90B66-FD0A-4899-A915-6A1C9D80B22F}"/>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8" name="타원 57">
                    <a:extLst>
                      <a:ext uri="{FF2B5EF4-FFF2-40B4-BE49-F238E27FC236}">
                        <a16:creationId xmlns:a16="http://schemas.microsoft.com/office/drawing/2014/main" xmlns="" id="{045A6F45-9CA3-47FD-A21E-2B773603E75B}"/>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9" name="직선 화살표 연결선 58">
                    <a:extLst>
                      <a:ext uri="{FF2B5EF4-FFF2-40B4-BE49-F238E27FC236}">
                        <a16:creationId xmlns:a16="http://schemas.microsoft.com/office/drawing/2014/main" xmlns="" id="{D8B0A1F6-2D35-4876-BDEE-6B5252BC7AAC}"/>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xmlns="" id="{DD49ED93-27BF-4910-B7EB-D43D37EF9608}"/>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𝟐</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smtClean="0">
                                    <a:latin typeface="Cambria Math" panose="02040503050406030204" pitchFamily="18" charset="0"/>
                                    <a:ea typeface="Cambria Math" panose="02040503050406030204" pitchFamily="18" charset="0"/>
                                  </a:rPr>
                                  <m:t>𝟐</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 700" panose="020B0803030303020204" pitchFamily="34" charset="0"/>
                        <a:ea typeface="SamsungOne 700" panose="020B0803030303020204" pitchFamily="34" charset="0"/>
                      </a:endParaRPr>
                    </a:p>
                  </p:txBody>
                </p:sp>
              </mc:Choice>
              <mc:Fallback xmlns="">
                <p:sp>
                  <p:nvSpPr>
                    <p:cNvPr id="81" name="TextBox 80">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7"/>
                      <a:stretch>
                        <a:fillRect/>
                      </a:stretch>
                    </a:blipFill>
                  </p:spPr>
                  <p:txBody>
                    <a:bodyPr/>
                    <a:lstStyle/>
                    <a:p>
                      <a:r>
                        <a:rPr lang="ko-KR" altLang="en-US">
                          <a:noFill/>
                        </a:rPr>
                        <a:t> </a:t>
                      </a:r>
                    </a:p>
                  </p:txBody>
                </p:sp>
              </mc:Fallback>
            </mc:AlternateContent>
          </p:grpSp>
        </p:grpSp>
        <p:cxnSp>
          <p:nvCxnSpPr>
            <p:cNvPr id="95" name="직선 연결선 94">
              <a:extLst>
                <a:ext uri="{FF2B5EF4-FFF2-40B4-BE49-F238E27FC236}">
                  <a16:creationId xmlns:a16="http://schemas.microsoft.com/office/drawing/2014/main" xmlns="" id="{298357E1-8EDA-496F-9AD4-11E8972A326C}"/>
                </a:ext>
              </a:extLst>
            </p:cNvPr>
            <p:cNvCxnSpPr>
              <a:stCxn id="63" idx="6"/>
              <a:endCxn id="31" idx="2"/>
            </p:cNvCxnSpPr>
            <p:nvPr/>
          </p:nvCxnSpPr>
          <p:spPr>
            <a:xfrm>
              <a:off x="3549525" y="3457251"/>
              <a:ext cx="2889431" cy="0"/>
            </a:xfrm>
            <a:prstGeom prst="line">
              <a:avLst/>
            </a:prstGeom>
            <a:ln>
              <a:solidFill>
                <a:srgbClr val="FFB546"/>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xmlns="" id="{FF0CB273-2C7B-471C-A062-D6A97414AD8C}"/>
                </a:ext>
              </a:extLst>
            </p:cNvPr>
            <p:cNvCxnSpPr>
              <a:stCxn id="65" idx="6"/>
              <a:endCxn id="33" idx="2"/>
            </p:cNvCxnSpPr>
            <p:nvPr/>
          </p:nvCxnSpPr>
          <p:spPr>
            <a:xfrm>
              <a:off x="3803676" y="3563451"/>
              <a:ext cx="2889431"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xmlns="" id="{B1C6F9C4-2057-40AB-BBC2-0234DA382506}"/>
                </a:ext>
              </a:extLst>
            </p:cNvPr>
            <p:cNvCxnSpPr>
              <a:stCxn id="66" idx="6"/>
              <a:endCxn id="34" idx="2"/>
            </p:cNvCxnSpPr>
            <p:nvPr/>
          </p:nvCxnSpPr>
          <p:spPr>
            <a:xfrm>
              <a:off x="3803676" y="3763504"/>
              <a:ext cx="2889431" cy="0"/>
            </a:xfrm>
            <a:prstGeom prst="line">
              <a:avLst/>
            </a:prstGeom>
            <a:ln>
              <a:solidFill>
                <a:srgbClr val="00B3E3"/>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xmlns="" id="{D2D303E6-68B0-4BC7-96FD-A880B374D088}"/>
                </a:ext>
              </a:extLst>
            </p:cNvPr>
            <p:cNvCxnSpPr>
              <a:cxnSpLocks/>
              <a:stCxn id="67" idx="6"/>
              <a:endCxn id="35" idx="2"/>
            </p:cNvCxnSpPr>
            <p:nvPr/>
          </p:nvCxnSpPr>
          <p:spPr>
            <a:xfrm>
              <a:off x="4051292" y="3876632"/>
              <a:ext cx="2889431" cy="0"/>
            </a:xfrm>
            <a:prstGeom prst="line">
              <a:avLst/>
            </a:prstGeom>
            <a:ln>
              <a:solidFill>
                <a:srgbClr val="FF4337"/>
              </a:solidFill>
            </a:ln>
          </p:spPr>
          <p:style>
            <a:lnRef idx="1">
              <a:schemeClr val="accent1"/>
            </a:lnRef>
            <a:fillRef idx="0">
              <a:schemeClr val="accent1"/>
            </a:fillRef>
            <a:effectRef idx="0">
              <a:schemeClr val="accent1"/>
            </a:effectRef>
            <a:fontRef idx="minor">
              <a:schemeClr val="tx1"/>
            </a:fontRef>
          </p:style>
        </p:cxnSp>
        <p:grpSp>
          <p:nvGrpSpPr>
            <p:cNvPr id="99" name="그룹 98">
              <a:extLst>
                <a:ext uri="{FF2B5EF4-FFF2-40B4-BE49-F238E27FC236}">
                  <a16:creationId xmlns:a16="http://schemas.microsoft.com/office/drawing/2014/main" xmlns="" id="{BA69987A-6001-49CC-9425-AE067275DED8}"/>
                </a:ext>
              </a:extLst>
            </p:cNvPr>
            <p:cNvGrpSpPr/>
            <p:nvPr/>
          </p:nvGrpSpPr>
          <p:grpSpPr>
            <a:xfrm>
              <a:off x="3966709" y="3157711"/>
              <a:ext cx="645608" cy="387559"/>
              <a:chOff x="3966709" y="3157711"/>
              <a:chExt cx="645608" cy="387559"/>
            </a:xfrm>
          </p:grpSpPr>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xmlns="" id="{C3DFDE2E-ABB9-4862-AFA6-21D8E7807203}"/>
                      </a:ext>
                    </a:extLst>
                  </p:cNvPr>
                  <p:cNvSpPr txBox="1"/>
                  <p:nvPr/>
                </p:nvSpPr>
                <p:spPr>
                  <a:xfrm>
                    <a:off x="3978361" y="3157711"/>
                    <a:ext cx="633956" cy="215444"/>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𝑆𝑎𝑚𝑝𝑙𝑒</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100" name="TextBox 99">
                    <a:extLst>
                      <a:ext uri="{FF2B5EF4-FFF2-40B4-BE49-F238E27FC236}">
                        <a16:creationId xmlns:a16="http://schemas.microsoft.com/office/drawing/2014/main" id="{C3DFDE2E-ABB9-4862-AFA6-21D8E7807203}"/>
                      </a:ext>
                    </a:extLst>
                  </p:cNvPr>
                  <p:cNvSpPr txBox="1">
                    <a:spLocks noRot="1" noChangeAspect="1" noMove="1" noResize="1" noEditPoints="1" noAdjustHandles="1" noChangeArrowheads="1" noChangeShapeType="1" noTextEdit="1"/>
                  </p:cNvSpPr>
                  <p:nvPr/>
                </p:nvSpPr>
                <p:spPr>
                  <a:xfrm>
                    <a:off x="3978361" y="3157711"/>
                    <a:ext cx="633956" cy="215444"/>
                  </a:xfrm>
                  <a:prstGeom prst="rect">
                    <a:avLst/>
                  </a:prstGeom>
                  <a:blipFill>
                    <a:blip r:embed="rId5"/>
                    <a:stretch>
                      <a:fillRect l="-962"/>
                    </a:stretch>
                  </a:blipFill>
                </p:spPr>
                <p:txBody>
                  <a:bodyPr/>
                  <a:lstStyle/>
                  <a:p>
                    <a:r>
                      <a:rPr lang="ko-KR" altLang="en-US">
                        <a:noFill/>
                      </a:rPr>
                      <a:t> </a:t>
                    </a:r>
                  </a:p>
                </p:txBody>
              </p:sp>
            </mc:Fallback>
          </mc:AlternateContent>
          <p:cxnSp>
            <p:nvCxnSpPr>
              <p:cNvPr id="101" name="직선 화살표 연결선 100">
                <a:extLst>
                  <a:ext uri="{FF2B5EF4-FFF2-40B4-BE49-F238E27FC236}">
                    <a16:creationId xmlns:a16="http://schemas.microsoft.com/office/drawing/2014/main" xmlns="" id="{BBD3624A-8D3A-4142-B7CD-2193D3B68882}"/>
                  </a:ext>
                </a:extLst>
              </p:cNvPr>
              <p:cNvCxnSpPr/>
              <p:nvPr/>
            </p:nvCxnSpPr>
            <p:spPr>
              <a:xfrm flipH="1">
                <a:off x="3966709" y="3362503"/>
                <a:ext cx="182767" cy="182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2" name="그룹 101">
            <a:extLst>
              <a:ext uri="{FF2B5EF4-FFF2-40B4-BE49-F238E27FC236}">
                <a16:creationId xmlns:a16="http://schemas.microsoft.com/office/drawing/2014/main" xmlns="" id="{BFF0B401-7B5F-47A9-B2AB-A101D2B63A45}"/>
              </a:ext>
            </a:extLst>
          </p:cNvPr>
          <p:cNvGrpSpPr/>
          <p:nvPr/>
        </p:nvGrpSpPr>
        <p:grpSpPr>
          <a:xfrm>
            <a:off x="846956" y="5163884"/>
            <a:ext cx="7308261" cy="345461"/>
            <a:chOff x="903506" y="2429380"/>
            <a:chExt cx="7308261" cy="345461"/>
          </a:xfrm>
        </p:grpSpPr>
        <p:sp>
          <p:nvSpPr>
            <p:cNvPr id="103" name="사각형: 둥근 모서리 2">
              <a:extLst>
                <a:ext uri="{FF2B5EF4-FFF2-40B4-BE49-F238E27FC236}">
                  <a16:creationId xmlns:a16="http://schemas.microsoft.com/office/drawing/2014/main" xmlns="" id="{83073138-F1B0-4B54-818B-AF702B4D9B7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04" name="직사각형 103">
              <a:extLst>
                <a:ext uri="{FF2B5EF4-FFF2-40B4-BE49-F238E27FC236}">
                  <a16:creationId xmlns:a16="http://schemas.microsoft.com/office/drawing/2014/main" xmlns="" id="{4932B50D-B4C6-4CB8-9F64-7FDE6DF0320D}"/>
                </a:ext>
              </a:extLst>
            </p:cNvPr>
            <p:cNvSpPr/>
            <p:nvPr/>
          </p:nvSpPr>
          <p:spPr>
            <a:xfrm>
              <a:off x="1279004" y="2429380"/>
              <a:ext cx="693276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Change in the blood pressure of the same test subjects before and after taking a new drug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p:txBody>
        </p:sp>
      </p:grpSp>
      <p:sp>
        <p:nvSpPr>
          <p:cNvPr id="105" name="직사각형 104">
            <a:extLst>
              <a:ext uri="{FF2B5EF4-FFF2-40B4-BE49-F238E27FC236}">
                <a16:creationId xmlns:a16="http://schemas.microsoft.com/office/drawing/2014/main" xmlns="" id="{135D3A72-B1D5-4BBE-B9F2-B70732AA16D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Paired two sample t-test</a:t>
            </a:r>
          </a:p>
        </p:txBody>
      </p:sp>
    </p:spTree>
    <p:extLst>
      <p:ext uri="{BB962C8B-B14F-4D97-AF65-F5344CB8AC3E}">
        <p14:creationId xmlns:p14="http://schemas.microsoft.com/office/powerpoint/2010/main" val="11207410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2484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So far with the t-test, we had one or two groups (samples).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ANOVA can detect differences in the means of </a:t>
                </a:r>
                <a:r>
                  <a:rPr lang="en-US" altLang="ko-KR" sz="1300" dirty="0">
                    <a:solidFill>
                      <a:srgbClr val="FF0000"/>
                    </a:solidFill>
                    <a:latin typeface="SamsungOne 400" panose="020B0503030303020204" pitchFamily="34" charset="0"/>
                    <a:ea typeface="SamsungOne 400" panose="020B0503030303020204" pitchFamily="34" charset="0"/>
                  </a:rPr>
                  <a:t>two or more groups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Null hypothesis 		   </a:t>
                </a:r>
                <a14:m>
                  <m:oMath xmlns:m="http://schemas.openxmlformats.org/officeDocument/2006/math">
                    <m:sSub>
                      <m:sSubPr>
                        <m:ctrlP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𝑯</m:t>
                        </m:r>
                      </m:e>
                      <m:sub>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𝟎</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𝜇</a:t>
                </a:r>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1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𝜇</a:t>
                </a:r>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2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𝜇</a:t>
                </a:r>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3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Alternative hypothesis   </a:t>
                </a:r>
                <a14:m>
                  <m:oMath xmlns:m="http://schemas.openxmlformats.org/officeDocument/2006/math">
                    <m:sSub>
                      <m:sSubPr>
                        <m:ctrlPr>
                          <a:rPr lang="en-US" altLang="ko-KR" sz="1300" b="1"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3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𝑯</m:t>
                        </m:r>
                      </m:e>
                      <m:sub>
                        <m:r>
                          <a:rPr lang="en-US" altLang="ko-KR" sz="13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𝟏</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There is at least one case where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𝜇𝑖 ≠ 𝜇𝑗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Assumptions:  1) The distribution of the data is normal.</a:t>
                </a:r>
              </a:p>
              <a:p>
                <a:pPr marL="12446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The group variances are the same.</a:t>
                </a:r>
              </a:p>
              <a:p>
                <a:pPr marL="12446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The groups are independent from each other.</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 distribution is used to calculate the p-value.</a:t>
                </a:r>
              </a:p>
            </p:txBody>
          </p:sp>
        </mc:Choice>
        <mc:Fallback xmlns="">
          <p:sp>
            <p:nvSpPr>
              <p:cNvPr id="73" name="직사각형 72">
                <a:extLst>
                  <a:ext uri="{FF2B5EF4-FFF2-40B4-BE49-F238E27FC236}">
                    <a16:creationId xmlns="" xmlns:a16="http://schemas.microsoft.com/office/drawing/2014/main" xmlns:a14="http://schemas.microsoft.com/office/drawing/2010/main" id="{D0D7AC7A-EB2C-49C9-95ED-4196E2C12849}"/>
                  </a:ext>
                </a:extLst>
              </p:cNvPr>
              <p:cNvSpPr>
                <a:spLocks noRot="1" noChangeAspect="1" noMove="1" noResize="1" noEditPoints="1" noAdjustHandles="1" noChangeArrowheads="1" noChangeShapeType="1" noTextEdit="1"/>
              </p:cNvSpPr>
              <p:nvPr/>
            </p:nvSpPr>
            <p:spPr>
              <a:xfrm>
                <a:off x="675071" y="1700808"/>
                <a:ext cx="8632825" cy="2484893"/>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xmlns="" id="{64F6C03D-296D-405C-B623-A8533439213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Analysis of Variance (ANOVA)</a:t>
            </a:r>
          </a:p>
        </p:txBody>
      </p:sp>
    </p:spTree>
    <p:extLst>
      <p:ext uri="{BB962C8B-B14F-4D97-AF65-F5344CB8AC3E}">
        <p14:creationId xmlns:p14="http://schemas.microsoft.com/office/powerpoint/2010/main" val="17563363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#0207</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'ex_0207.ipynb’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3470380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Probability Rules</a:t>
            </a:r>
          </a:p>
        </p:txBody>
      </p:sp>
      <p:sp>
        <p:nvSpPr>
          <p:cNvPr id="40" name="직사각형 39">
            <a:extLst>
              <a:ext uri="{FF2B5EF4-FFF2-40B4-BE49-F238E27FC236}">
                <a16:creationId xmlns:a16="http://schemas.microsoft.com/office/drawing/2014/main" xmlns="" id="{3A76204B-18F3-4CF1-ACE4-AFDF6C8ED0B9}"/>
              </a:ext>
            </a:extLst>
          </p:cNvPr>
          <p:cNvSpPr/>
          <p:nvPr/>
        </p:nvSpPr>
        <p:spPr>
          <a:xfrm>
            <a:off x="673032" y="22194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arbitrary events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𝐵</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nvGrpSpPr>
          <p:cNvPr id="2" name="그룹 1">
            <a:extLst>
              <a:ext uri="{FF2B5EF4-FFF2-40B4-BE49-F238E27FC236}">
                <a16:creationId xmlns:a16="http://schemas.microsoft.com/office/drawing/2014/main" xmlns="" id="{82403F7D-3B1E-4911-8E9C-015E7B2AD0D3}"/>
              </a:ext>
            </a:extLst>
          </p:cNvPr>
          <p:cNvGrpSpPr/>
          <p:nvPr/>
        </p:nvGrpSpPr>
        <p:grpSpPr>
          <a:xfrm>
            <a:off x="4087006" y="2693138"/>
            <a:ext cx="4190541" cy="2067728"/>
            <a:chOff x="4087006" y="2693138"/>
            <a:chExt cx="4190541" cy="2067728"/>
          </a:xfrm>
        </p:grpSpPr>
        <p:sp>
          <p:nvSpPr>
            <p:cNvPr id="14" name="TextBox 13">
              <a:extLst>
                <a:ext uri="{FF2B5EF4-FFF2-40B4-BE49-F238E27FC236}">
                  <a16:creationId xmlns:a16="http://schemas.microsoft.com/office/drawing/2014/main" xmlns="" id="{A0F666FB-89DB-4504-97DD-AF3E2FBA0ED5}"/>
                </a:ext>
              </a:extLst>
            </p:cNvPr>
            <p:cNvSpPr txBox="1"/>
            <p:nvPr/>
          </p:nvSpPr>
          <p:spPr>
            <a:xfrm>
              <a:off x="6469218" y="2693138"/>
              <a:ext cx="1808329" cy="436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defPPr>
                <a:defRPr lang="en-US"/>
              </a:defPPr>
              <a:lvl1pPr lvl="0"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400" dirty="0"/>
                <a:t>“</a:t>
              </a:r>
              <a:r>
                <a:rPr lang="en-US" altLang="ko-KR" sz="1400" dirty="0">
                  <a:solidFill>
                    <a:srgbClr val="1429A0"/>
                  </a:solidFill>
                  <a:latin typeface="SamsungOne 700" panose="020B0803030303020204" pitchFamily="34" charset="0"/>
                  <a:ea typeface="SamsungOne 700" panose="020B0803030303020204" pitchFamily="34" charset="0"/>
                </a:rPr>
                <a:t>Sum rule</a:t>
              </a:r>
              <a:r>
                <a:rPr lang="en-US" altLang="ko-KR" sz="1400" dirty="0"/>
                <a:t>”</a:t>
              </a:r>
              <a:endParaRPr lang="ko-KR" altLang="en-US" sz="1400" dirty="0"/>
            </a:p>
          </p:txBody>
        </p:sp>
        <p:grpSp>
          <p:nvGrpSpPr>
            <p:cNvPr id="15" name="그룹 14">
              <a:extLst>
                <a:ext uri="{FF2B5EF4-FFF2-40B4-BE49-F238E27FC236}">
                  <a16:creationId xmlns:a16="http://schemas.microsoft.com/office/drawing/2014/main" xmlns="" id="{72C1FCB4-E757-4E87-9EFA-698B72D35654}"/>
                </a:ext>
              </a:extLst>
            </p:cNvPr>
            <p:cNvGrpSpPr/>
            <p:nvPr/>
          </p:nvGrpSpPr>
          <p:grpSpPr>
            <a:xfrm>
              <a:off x="4087006" y="3396421"/>
              <a:ext cx="1728813" cy="1364445"/>
              <a:chOff x="4087006" y="4367711"/>
              <a:chExt cx="1728813" cy="1364445"/>
            </a:xfrm>
          </p:grpSpPr>
          <p:sp>
            <p:nvSpPr>
              <p:cNvPr id="16" name="타원 15">
                <a:extLst>
                  <a:ext uri="{FF2B5EF4-FFF2-40B4-BE49-F238E27FC236}">
                    <a16:creationId xmlns:a16="http://schemas.microsoft.com/office/drawing/2014/main" xmlns="" id="{CB1DE106-BCDD-4EBF-A294-D4093BAD05B4}"/>
                  </a:ext>
                </a:extLst>
              </p:cNvPr>
              <p:cNvSpPr/>
              <p:nvPr/>
            </p:nvSpPr>
            <p:spPr>
              <a:xfrm>
                <a:off x="4735819" y="4652156"/>
                <a:ext cx="1080000" cy="1080000"/>
              </a:xfrm>
              <a:prstGeom prst="ellipse">
                <a:avLst/>
              </a:prstGeom>
              <a:solidFill>
                <a:srgbClr val="1429A0">
                  <a:alpha val="20000"/>
                </a:srgb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17" name="타원 16">
                <a:extLst>
                  <a:ext uri="{FF2B5EF4-FFF2-40B4-BE49-F238E27FC236}">
                    <a16:creationId xmlns:a16="http://schemas.microsoft.com/office/drawing/2014/main" xmlns="" id="{2E91C64C-26B5-4252-BED4-7552FBA0BFE5}"/>
                  </a:ext>
                </a:extLst>
              </p:cNvPr>
              <p:cNvSpPr/>
              <p:nvPr/>
            </p:nvSpPr>
            <p:spPr>
              <a:xfrm>
                <a:off x="4087006" y="4652156"/>
                <a:ext cx="1080000" cy="10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18" name="TextBox 17">
                <a:extLst>
                  <a:ext uri="{FF2B5EF4-FFF2-40B4-BE49-F238E27FC236}">
                    <a16:creationId xmlns:a16="http://schemas.microsoft.com/office/drawing/2014/main" xmlns="" id="{B31CF7C2-F261-4A0D-B91C-E388A5D06D3E}"/>
                  </a:ext>
                </a:extLst>
              </p:cNvPr>
              <p:cNvSpPr txBox="1"/>
              <p:nvPr/>
            </p:nvSpPr>
            <p:spPr>
              <a:xfrm>
                <a:off x="4087006" y="4367711"/>
                <a:ext cx="317462" cy="276999"/>
              </a:xfrm>
              <a:prstGeom prst="rect">
                <a:avLst/>
              </a:prstGeom>
              <a:noFill/>
            </p:spPr>
            <p:txBody>
              <a:bodyPr wrap="square" lIns="0" tIns="0" rIns="0" bIns="0" rtlCol="0">
                <a:spAutoFit/>
              </a:bodyPr>
              <a:lstStyle/>
              <a:p>
                <a:pPr algn="ctr"/>
                <a:r>
                  <a:rPr lang="en-US"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a:t>
                </a:r>
              </a:p>
            </p:txBody>
          </p:sp>
          <p:sp>
            <p:nvSpPr>
              <p:cNvPr id="19" name="TextBox 18">
                <a:extLst>
                  <a:ext uri="{FF2B5EF4-FFF2-40B4-BE49-F238E27FC236}">
                    <a16:creationId xmlns:a16="http://schemas.microsoft.com/office/drawing/2014/main" xmlns="" id="{BF45A6E0-30B2-4FE5-A0FC-4D3A444ADF2D}"/>
                  </a:ext>
                </a:extLst>
              </p:cNvPr>
              <p:cNvSpPr txBox="1"/>
              <p:nvPr/>
            </p:nvSpPr>
            <p:spPr>
              <a:xfrm>
                <a:off x="5498357" y="4367711"/>
                <a:ext cx="317462" cy="276999"/>
              </a:xfrm>
              <a:prstGeom prst="rect">
                <a:avLst/>
              </a:prstGeom>
              <a:noFill/>
            </p:spPr>
            <p:txBody>
              <a:bodyPr wrap="square" lIns="0" tIns="0" rIns="0" bIns="0" rtlCol="0">
                <a:spAutoFit/>
              </a:bodyPr>
              <a:lstStyle/>
              <a:p>
                <a:pPr algn="ctr"/>
                <a:r>
                  <a:rPr lang="en-US"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sp>
        <p:nvSpPr>
          <p:cNvPr id="21" name="직사각형 20">
            <a:extLst>
              <a:ext uri="{FF2B5EF4-FFF2-40B4-BE49-F238E27FC236}">
                <a16:creationId xmlns:a16="http://schemas.microsoft.com/office/drawing/2014/main" xmlns="" id="{9E9680E5-C3B8-4984-B843-DB147D359E2E}"/>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Sum of probabilities</a:t>
            </a:r>
          </a:p>
        </p:txBody>
      </p: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xmlns="" id="{B6FF4335-B159-4D13-84DC-4865D5426082}"/>
                  </a:ext>
                </a:extLst>
              </p:cNvPr>
              <p:cNvSpPr/>
              <p:nvPr/>
            </p:nvSpPr>
            <p:spPr>
              <a:xfrm>
                <a:off x="3161422" y="2674861"/>
                <a:ext cx="3579983" cy="461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just">
                  <a:lnSpc>
                    <a:spcPct val="150000"/>
                  </a:lnSpc>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27" name="직사각형 26">
                <a:extLst>
                  <a:ext uri="{FF2B5EF4-FFF2-40B4-BE49-F238E27FC236}">
                    <a16:creationId xmlns:a16="http://schemas.microsoft.com/office/drawing/2014/main" id="{B6FF4335-B159-4D13-84DC-4865D5426082}"/>
                  </a:ext>
                </a:extLst>
              </p:cNvPr>
              <p:cNvSpPr>
                <a:spLocks noRot="1" noChangeAspect="1" noMove="1" noResize="1" noEditPoints="1" noAdjustHandles="1" noChangeArrowheads="1" noChangeShapeType="1" noTextEdit="1"/>
              </p:cNvSpPr>
              <p:nvPr/>
            </p:nvSpPr>
            <p:spPr>
              <a:xfrm>
                <a:off x="3161422" y="2674861"/>
                <a:ext cx="3579983" cy="461665"/>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3201375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Hypothesis Test of the Frequencies</a:t>
            </a: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xmlns="" id="{3A76204B-18F3-4CF1-ACE4-AFDF6C8ED0B9}"/>
                  </a:ext>
                </a:extLst>
              </p:cNvPr>
              <p:cNvSpPr/>
              <p:nvPr/>
            </p:nvSpPr>
            <p:spPr>
              <a:xfrm>
                <a:off x="675071" y="2219443"/>
                <a:ext cx="8632825" cy="1576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way table or “frequency table” summarizes a categorical variable.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compares the observed frequencies with a given model (expected frequencies). </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Null hypothesis                 </a:t>
                </a:r>
                <a14:m>
                  <m:oMath xmlns:m="http://schemas.openxmlformats.org/officeDocument/2006/math">
                    <m:sSub>
                      <m:sSubPr>
                        <m:ctrlP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𝑯</m:t>
                        </m:r>
                      </m:e>
                      <m:sub>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𝟎</m:t>
                        </m:r>
                      </m:sub>
                    </m:sSub>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observed frequency table and the expected model agree.</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Alternative hypothesis   </a:t>
                </a:r>
                <a14:m>
                  <m:oMath xmlns:m="http://schemas.openxmlformats.org/officeDocument/2006/math">
                    <m:sSub>
                      <m:sSubPr>
                        <m:ctrlPr>
                          <a:rPr lang="en-US" altLang="ko-KR" sz="1400" b="1"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𝑯</m:t>
                        </m:r>
                      </m:e>
                      <m:sub>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𝟏</m:t>
                        </m:r>
                      </m:sub>
                    </m:sSub>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observed frequency table and the expected model are different.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also called the “goodness of fit test.”</a:t>
                </a:r>
              </a:p>
            </p:txBody>
          </p:sp>
        </mc:Choice>
        <mc:Fallback xmlns="">
          <p:sp>
            <p:nvSpPr>
              <p:cNvPr id="40" name="직사각형 39">
                <a:extLst>
                  <a:ext uri="{FF2B5EF4-FFF2-40B4-BE49-F238E27FC236}">
                    <a16:creationId xmlns="" xmlns:a16="http://schemas.microsoft.com/office/drawing/2014/main" xmlns:a14="http://schemas.microsoft.com/office/drawing/2010/main" id="{3A76204B-18F3-4CF1-ACE4-AFDF6C8ED0B9}"/>
                  </a:ext>
                </a:extLst>
              </p:cNvPr>
              <p:cNvSpPr>
                <a:spLocks noRot="1" noChangeAspect="1" noMove="1" noResize="1" noEditPoints="1" noAdjustHandles="1" noChangeArrowheads="1" noChangeShapeType="1" noTextEdit="1"/>
              </p:cNvSpPr>
              <p:nvPr/>
            </p:nvSpPr>
            <p:spPr>
              <a:xfrm>
                <a:off x="675071" y="2219443"/>
                <a:ext cx="8632825" cy="1576952"/>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xmlns="" id="{E24C1E5D-E6DE-46CE-A271-3F2AD43E9E01}"/>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Chi-squared test for one way table</a:t>
            </a:r>
          </a:p>
        </p:txBody>
      </p:sp>
    </p:spTree>
    <p:extLst>
      <p:ext uri="{BB962C8B-B14F-4D97-AF65-F5344CB8AC3E}">
        <p14:creationId xmlns:p14="http://schemas.microsoft.com/office/powerpoint/2010/main" val="3391058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test statistic is:</a:t>
            </a:r>
          </a:p>
        </p:txBody>
      </p:sp>
      <p:sp>
        <p:nvSpPr>
          <p:cNvPr id="9" name="직사각형 8">
            <a:extLst>
              <a:ext uri="{FF2B5EF4-FFF2-40B4-BE49-F238E27FC236}">
                <a16:creationId xmlns:a16="http://schemas.microsoft.com/office/drawing/2014/main" xmlns="" id="{04E42801-D997-4C75-868E-20F3DCFA21A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Chi-squared test for one way table</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xmlns="" id="{EA13E500-2C92-4A50-8838-B1F043CA6212}"/>
                  </a:ext>
                </a:extLst>
              </p:cNvPr>
              <p:cNvSpPr/>
              <p:nvPr/>
            </p:nvSpPr>
            <p:spPr>
              <a:xfrm>
                <a:off x="3454449" y="2111915"/>
                <a:ext cx="2993925" cy="892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𝑡𝑒𝑠𝑡</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𝑠𝑡𝑎𝑡𝑖𝑠𝑡𝑖𝑐</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𝑘</m:t>
                          </m:r>
                        </m:sup>
                        <m:e>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𝑂</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den>
                          </m:f>
                        </m:e>
                      </m:nary>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7" name="Rectangle 12">
                <a:extLst>
                  <a:ext uri="{FF2B5EF4-FFF2-40B4-BE49-F238E27FC236}">
                    <a16:creationId xmlns:a16="http://schemas.microsoft.com/office/drawing/2014/main" id="{EA13E500-2C92-4A50-8838-B1F043CA6212}"/>
                  </a:ext>
                </a:extLst>
              </p:cNvPr>
              <p:cNvSpPr>
                <a:spLocks noRot="1" noChangeAspect="1" noMove="1" noResize="1" noEditPoints="1" noAdjustHandles="1" noChangeArrowheads="1" noChangeShapeType="1" noTextEdit="1"/>
              </p:cNvSpPr>
              <p:nvPr/>
            </p:nvSpPr>
            <p:spPr>
              <a:xfrm>
                <a:off x="3454449" y="2111915"/>
                <a:ext cx="2993925" cy="892232"/>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xmlns="" id="{58C07B45-BF25-414C-95DC-0F85E3050BFF}"/>
                  </a:ext>
                </a:extLst>
              </p:cNvPr>
              <p:cNvSpPr/>
              <p:nvPr/>
            </p:nvSpPr>
            <p:spPr>
              <a:xfrm>
                <a:off x="675071" y="3212976"/>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are the expected frequencies, and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𝑂</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the observed frequencies.</a:t>
                </a:r>
              </a:p>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𝑘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number of categories or types.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test statistic follows the chi-square distribution of degree of freedom =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𝑘 −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a:t>
                </a:r>
              </a:p>
            </p:txBody>
          </p:sp>
        </mc:Choice>
        <mc:Fallback xmlns="">
          <p:sp>
            <p:nvSpPr>
              <p:cNvPr id="8" name="직사각형 7">
                <a:extLst>
                  <a:ext uri="{FF2B5EF4-FFF2-40B4-BE49-F238E27FC236}">
                    <a16:creationId xmlns="" xmlns:a16="http://schemas.microsoft.com/office/drawing/2014/main" xmlns:a14="http://schemas.microsoft.com/office/drawing/2010/main" id="{58C07B45-BF25-414C-95DC-0F85E3050BFF}"/>
                  </a:ext>
                </a:extLst>
              </p:cNvPr>
              <p:cNvSpPr>
                <a:spLocks noRot="1" noChangeAspect="1" noMove="1" noResize="1" noEditPoints="1" noAdjustHandles="1" noChangeArrowheads="1" noChangeShapeType="1" noTextEdit="1"/>
              </p:cNvSpPr>
              <p:nvPr/>
            </p:nvSpPr>
            <p:spPr>
              <a:xfrm>
                <a:off x="675071" y="3212976"/>
                <a:ext cx="8632825" cy="950755"/>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63945470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contingency table summarizes two categorical variables.</a:t>
            </a:r>
          </a:p>
        </p:txBody>
      </p:sp>
      <p:grpSp>
        <p:nvGrpSpPr>
          <p:cNvPr id="9" name="그룹 8">
            <a:extLst>
              <a:ext uri="{FF2B5EF4-FFF2-40B4-BE49-F238E27FC236}">
                <a16:creationId xmlns:a16="http://schemas.microsoft.com/office/drawing/2014/main" xmlns="" id="{4043A819-D658-45E6-83BC-13BC1866405A}"/>
              </a:ext>
            </a:extLst>
          </p:cNvPr>
          <p:cNvGrpSpPr/>
          <p:nvPr/>
        </p:nvGrpSpPr>
        <p:grpSpPr>
          <a:xfrm>
            <a:off x="846956" y="2060848"/>
            <a:ext cx="7308261" cy="345461"/>
            <a:chOff x="903506" y="2429380"/>
            <a:chExt cx="7308261" cy="345461"/>
          </a:xfrm>
        </p:grpSpPr>
        <p:sp>
          <p:nvSpPr>
            <p:cNvPr id="10" name="사각형: 둥근 모서리 2">
              <a:extLst>
                <a:ext uri="{FF2B5EF4-FFF2-40B4-BE49-F238E27FC236}">
                  <a16:creationId xmlns:a16="http://schemas.microsoft.com/office/drawing/2014/main" xmlns="" id="{A50F8255-A00D-48E7-A0E4-903D230390CB}"/>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D2A4EE48-731D-4230-84F6-A073C1A5C6B4}"/>
                </a:ext>
              </a:extLst>
            </p:cNvPr>
            <p:cNvSpPr/>
            <p:nvPr/>
          </p:nvSpPr>
          <p:spPr>
            <a:xfrm>
              <a:off x="1279004" y="2429380"/>
              <a:ext cx="693276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Confusion matrix (machine learning)</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p:txBody>
        </p:sp>
      </p:gr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xmlns="" id="{BD9F2FD5-6212-48CA-A2FC-024AEB54E4E3}"/>
                  </a:ext>
                </a:extLst>
              </p:cNvPr>
              <p:cNvSpPr/>
              <p:nvPr/>
            </p:nvSpPr>
            <p:spPr>
              <a:xfrm>
                <a:off x="675071" y="2481785"/>
                <a:ext cx="8632825" cy="1274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uses the frequencies to test the existence of relationship between two categorical variables. </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Null hypothesis                  </a:t>
                </a:r>
                <a14:m>
                  <m:oMath xmlns:m="http://schemas.openxmlformats.org/officeDocument/2006/math">
                    <m:sSub>
                      <m:sSubPr>
                        <m:ctrlP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𝑯</m:t>
                        </m:r>
                      </m:e>
                      <m:sub>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𝟎</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The categorical variables are independent. </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Alternative hypothesis    </a:t>
                </a:r>
                <a14:m>
                  <m:oMath xmlns:m="http://schemas.openxmlformats.org/officeDocument/2006/math">
                    <m:sSub>
                      <m:sSubPr>
                        <m:ctrlP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𝑯</m:t>
                        </m:r>
                      </m:e>
                      <m:sub>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𝟏</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The categorical variables are not independent.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also called the “independence test.”</a:t>
                </a:r>
              </a:p>
            </p:txBody>
          </p:sp>
        </mc:Choice>
        <mc:Fallback xmlns="">
          <p:sp>
            <p:nvSpPr>
              <p:cNvPr id="12" name="직사각형 11">
                <a:extLst>
                  <a:ext uri="{FF2B5EF4-FFF2-40B4-BE49-F238E27FC236}">
                    <a16:creationId xmlns="" xmlns:a16="http://schemas.microsoft.com/office/drawing/2014/main" xmlns:a14="http://schemas.microsoft.com/office/drawing/2010/main" id="{BD9F2FD5-6212-48CA-A2FC-024AEB54E4E3}"/>
                  </a:ext>
                </a:extLst>
              </p:cNvPr>
              <p:cNvSpPr>
                <a:spLocks noRot="1" noChangeAspect="1" noMove="1" noResize="1" noEditPoints="1" noAdjustHandles="1" noChangeArrowheads="1" noChangeShapeType="1" noTextEdit="1"/>
              </p:cNvSpPr>
              <p:nvPr/>
            </p:nvSpPr>
            <p:spPr>
              <a:xfrm>
                <a:off x="675071" y="2481785"/>
                <a:ext cx="8632825" cy="1274305"/>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3" name="직사각형 12">
            <a:extLst>
              <a:ext uri="{FF2B5EF4-FFF2-40B4-BE49-F238E27FC236}">
                <a16:creationId xmlns:a16="http://schemas.microsoft.com/office/drawing/2014/main" xmlns="" id="{50098ACA-E90F-4539-B3BE-56F8DD66FD9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Chi-squared test for two way table</a:t>
            </a:r>
          </a:p>
        </p:txBody>
      </p:sp>
    </p:spTree>
    <p:extLst>
      <p:ext uri="{BB962C8B-B14F-4D97-AF65-F5344CB8AC3E}">
        <p14:creationId xmlns:p14="http://schemas.microsoft.com/office/powerpoint/2010/main" val="4496219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test statistic is:</a:t>
            </a:r>
          </a:p>
        </p:txBody>
      </p:sp>
      <p:sp>
        <p:nvSpPr>
          <p:cNvPr id="9" name="직사각형 8">
            <a:extLst>
              <a:ext uri="{FF2B5EF4-FFF2-40B4-BE49-F238E27FC236}">
                <a16:creationId xmlns:a16="http://schemas.microsoft.com/office/drawing/2014/main" xmlns="" id="{3F89C44B-FC29-47AF-9466-18B9C980E13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Chi-squared test for two way table</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xmlns="" id="{BDA98925-0032-467C-AB1A-4C1D835F9568}"/>
                  </a:ext>
                </a:extLst>
              </p:cNvPr>
              <p:cNvSpPr/>
              <p:nvPr/>
            </p:nvSpPr>
            <p:spPr>
              <a:xfrm>
                <a:off x="3454449" y="2103420"/>
                <a:ext cx="3455269" cy="9092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𝑡𝑒𝑠𝑡</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𝑠𝑡𝑎𝑡𝑖𝑠𝑡𝑖𝑐</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𝑟</m:t>
                          </m:r>
                        </m:sup>
                        <m:e>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𝑗</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𝑐</m:t>
                              </m:r>
                            </m:sup>
                            <m:e>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𝑂</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𝑖𝑗</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𝑖𝑗</m:t>
                                              </m:r>
                                            </m:sub>
                                          </m:sSub>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𝑖𝑗</m:t>
                                      </m:r>
                                    </m:sub>
                                  </m:sSub>
                                </m:den>
                              </m:f>
                            </m:e>
                          </m:nary>
                        </m:e>
                      </m:nary>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7" name="Rectangle 12">
                <a:extLst>
                  <a:ext uri="{FF2B5EF4-FFF2-40B4-BE49-F238E27FC236}">
                    <a16:creationId xmlns:a16="http://schemas.microsoft.com/office/drawing/2014/main" id="{BDA98925-0032-467C-AB1A-4C1D835F9568}"/>
                  </a:ext>
                </a:extLst>
              </p:cNvPr>
              <p:cNvSpPr>
                <a:spLocks noRot="1" noChangeAspect="1" noMove="1" noResize="1" noEditPoints="1" noAdjustHandles="1" noChangeArrowheads="1" noChangeShapeType="1" noTextEdit="1"/>
              </p:cNvSpPr>
              <p:nvPr/>
            </p:nvSpPr>
            <p:spPr>
              <a:xfrm>
                <a:off x="3454449" y="2103420"/>
                <a:ext cx="3455269" cy="909223"/>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xmlns="" id="{FEB5823F-8675-45F7-9C20-E91DDF808480}"/>
                  </a:ext>
                </a:extLst>
              </p:cNvPr>
              <p:cNvSpPr/>
              <p:nvPr/>
            </p:nvSpPr>
            <p:spPr>
              <a:xfrm>
                <a:off x="675071" y="3212976"/>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are the expected frequencies, and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𝑂</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the observed frequencies.</a:t>
                </a:r>
              </a:p>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𝑟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number of rows, 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𝑐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number of columns in the two way table.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test statistic follows the chi-square distribution of degree of freedom =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𝑟 −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𝑐 −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a:t>
                </a:r>
              </a:p>
            </p:txBody>
          </p:sp>
        </mc:Choice>
        <mc:Fallback xmlns="">
          <p:sp>
            <p:nvSpPr>
              <p:cNvPr id="8" name="직사각형 7">
                <a:extLst>
                  <a:ext uri="{FF2B5EF4-FFF2-40B4-BE49-F238E27FC236}">
                    <a16:creationId xmlns="" xmlns:a16="http://schemas.microsoft.com/office/drawing/2014/main" xmlns:a14="http://schemas.microsoft.com/office/drawing/2010/main" id="{FEB5823F-8675-45F7-9C20-E91DDF808480}"/>
                  </a:ext>
                </a:extLst>
              </p:cNvPr>
              <p:cNvSpPr>
                <a:spLocks noRot="1" noChangeAspect="1" noMove="1" noResize="1" noEditPoints="1" noAdjustHandles="1" noChangeArrowheads="1" noChangeShapeType="1" noTextEdit="1"/>
              </p:cNvSpPr>
              <p:nvPr/>
            </p:nvSpPr>
            <p:spPr>
              <a:xfrm>
                <a:off x="675071" y="3212976"/>
                <a:ext cx="8632825" cy="950755"/>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472635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#0208</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'ex_0208.ipynb’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40370419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#0209</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'ex_0209.ipynb’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22720968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Hypothesis Test of the Variances</a:t>
            </a:r>
          </a:p>
        </p:txBody>
      </p:sp>
      <p:sp>
        <p:nvSpPr>
          <p:cNvPr id="40" name="직사각형 39">
            <a:extLst>
              <a:ext uri="{FF2B5EF4-FFF2-40B4-BE49-F238E27FC236}">
                <a16:creationId xmlns:a16="http://schemas.microsoft.com/office/drawing/2014/main" xmlns="" id="{3A76204B-18F3-4CF1-ACE4-AFDF6C8ED0B9}"/>
              </a:ext>
            </a:extLst>
          </p:cNvPr>
          <p:cNvSpPr/>
          <p:nvPr/>
        </p:nvSpPr>
        <p:spPr>
          <a:xfrm>
            <a:off x="675071" y="22194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is one population and one sample.</a:t>
            </a:r>
          </a:p>
        </p:txBody>
      </p:sp>
      <p:grpSp>
        <p:nvGrpSpPr>
          <p:cNvPr id="2" name="그룹 1">
            <a:extLst>
              <a:ext uri="{FF2B5EF4-FFF2-40B4-BE49-F238E27FC236}">
                <a16:creationId xmlns:a16="http://schemas.microsoft.com/office/drawing/2014/main" xmlns="" id="{5F1CC33B-2A1F-4D41-AA46-F68DCC1D0652}"/>
              </a:ext>
            </a:extLst>
          </p:cNvPr>
          <p:cNvGrpSpPr/>
          <p:nvPr/>
        </p:nvGrpSpPr>
        <p:grpSpPr>
          <a:xfrm>
            <a:off x="2483551" y="2852936"/>
            <a:ext cx="4914133" cy="1981505"/>
            <a:chOff x="3000085" y="2661132"/>
            <a:chExt cx="4914133" cy="1981505"/>
          </a:xfrm>
        </p:grpSpPr>
        <p:grpSp>
          <p:nvGrpSpPr>
            <p:cNvPr id="16" name="Group 7">
              <a:extLst>
                <a:ext uri="{FF2B5EF4-FFF2-40B4-BE49-F238E27FC236}">
                  <a16:creationId xmlns:a16="http://schemas.microsoft.com/office/drawing/2014/main" xmlns="" id="{585E88B5-0766-4864-B7FD-B1C49258C55B}"/>
                </a:ext>
              </a:extLst>
            </p:cNvPr>
            <p:cNvGrpSpPr/>
            <p:nvPr/>
          </p:nvGrpSpPr>
          <p:grpSpPr>
            <a:xfrm>
              <a:off x="4695675" y="3124345"/>
              <a:ext cx="3218543" cy="609309"/>
              <a:chOff x="7083126" y="4093645"/>
              <a:chExt cx="3782747" cy="584775"/>
            </a:xfrm>
          </p:grpSpPr>
          <p:cxnSp>
            <p:nvCxnSpPr>
              <p:cNvPr id="30" name="Straight Arrow Connector 9">
                <a:extLst>
                  <a:ext uri="{FF2B5EF4-FFF2-40B4-BE49-F238E27FC236}">
                    <a16:creationId xmlns:a16="http://schemas.microsoft.com/office/drawing/2014/main" xmlns="" id="{B9BED509-FC7F-4745-A726-BF421ED9511A}"/>
                  </a:ext>
                </a:extLst>
              </p:cNvPr>
              <p:cNvCxnSpPr>
                <a:cxnSpLocks/>
                <a:stCxn id="31" idx="1"/>
              </p:cNvCxnSpPr>
              <p:nvPr/>
            </p:nvCxnSpPr>
            <p:spPr>
              <a:xfrm flipH="1">
                <a:off x="7083126" y="4344721"/>
                <a:ext cx="1101106" cy="333699"/>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E808E61B-70B1-4A45-903C-A9F79793BEE6}"/>
                      </a:ext>
                    </a:extLst>
                  </p:cNvPr>
                  <p:cNvSpPr txBox="1"/>
                  <p:nvPr/>
                </p:nvSpPr>
                <p:spPr>
                  <a:xfrm>
                    <a:off x="8184232" y="4093645"/>
                    <a:ext cx="2681641" cy="5612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prstClr val="black">
                            <a:lumMod val="85000"/>
                            <a:lumOff val="15000"/>
                          </a:prstClr>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600" dirty="0">
                        <a:ea typeface="SamsungOne 400" panose="020B0503030303020204" pitchFamily="34" charset="0"/>
                        <a:cs typeface="Times New Roman" panose="02020603050405020304" pitchFamily="18" charset="0"/>
                      </a:rPr>
                      <a:t>Compare </a:t>
                    </a:r>
                    <a14:m>
                      <m:oMath xmlns:m="http://schemas.openxmlformats.org/officeDocument/2006/math">
                        <m:sSup>
                          <m:sSupPr>
                            <m:ctrlPr>
                              <a:rPr lang="en-US" altLang="ko-KR" sz="1600" i="1" dirty="0" smtClean="0">
                                <a:solidFill>
                                  <a:srgbClr val="FF0000"/>
                                </a:solidFill>
                                <a:latin typeface="Cambria Math" panose="02040503050406030204" pitchFamily="18" charset="0"/>
                                <a:cs typeface="Times New Roman" panose="02020603050405020304" pitchFamily="18" charset="0"/>
                              </a:rPr>
                            </m:ctrlPr>
                          </m:sSupPr>
                          <m:e>
                            <m:r>
                              <a:rPr lang="ko-KR" altLang="en-US" sz="1600" i="1" dirty="0">
                                <a:solidFill>
                                  <a:srgbClr val="FF0000"/>
                                </a:solidFill>
                                <a:latin typeface="Cambria Math" panose="02040503050406030204" pitchFamily="18" charset="0"/>
                                <a:cs typeface="Times New Roman" panose="02020603050405020304" pitchFamily="18" charset="0"/>
                              </a:rPr>
                              <m:t>𝜎</m:t>
                            </m:r>
                          </m:e>
                          <m:sup>
                            <m:r>
                              <a:rPr lang="en-US" altLang="ko-KR" sz="1600" i="1" dirty="0">
                                <a:solidFill>
                                  <a:srgbClr val="FF0000"/>
                                </a:solidFill>
                                <a:latin typeface="Cambria Math" panose="02040503050406030204" pitchFamily="18" charset="0"/>
                                <a:cs typeface="Times New Roman" panose="02020603050405020304" pitchFamily="18" charset="0"/>
                              </a:rPr>
                              <m:t>2</m:t>
                            </m:r>
                          </m:sup>
                        </m:sSup>
                      </m:oMath>
                    </a14:m>
                    <a:r>
                      <a:rPr lang="en-US" altLang="ko-KR" sz="1600" dirty="0">
                        <a:solidFill>
                          <a:srgbClr val="FF0000"/>
                        </a:solidFill>
                        <a:ea typeface="SamsungOne 400" panose="020B0503030303020204" pitchFamily="34" charset="0"/>
                        <a:cs typeface="Times New Roman" panose="02020603050405020304" pitchFamily="18" charset="0"/>
                      </a:rPr>
                      <a:t> </a:t>
                    </a:r>
                    <a:r>
                      <a:rPr lang="en-US" altLang="ko-KR" sz="1600" dirty="0">
                        <a:ea typeface="SamsungOne 400" panose="020B0503030303020204" pitchFamily="34" charset="0"/>
                        <a:cs typeface="Times New Roman" panose="02020603050405020304" pitchFamily="18" charset="0"/>
                      </a:rPr>
                      <a:t>with a specified number </a:t>
                    </a:r>
                    <a14:m>
                      <m:oMath xmlns:m="http://schemas.openxmlformats.org/officeDocument/2006/math">
                        <m:sSup>
                          <m:sSupPr>
                            <m:ctrlPr>
                              <a:rPr lang="en-US" altLang="ko-KR" sz="1600" i="1" dirty="0">
                                <a:solidFill>
                                  <a:srgbClr val="FF0000"/>
                                </a:solidFill>
                                <a:latin typeface="Cambria Math" panose="02040503050406030204" pitchFamily="18" charset="0"/>
                                <a:cs typeface="Times New Roman" panose="02020603050405020304" pitchFamily="18" charset="0"/>
                              </a:rPr>
                            </m:ctrlPr>
                          </m:sSupPr>
                          <m:e>
                            <m:sSub>
                              <m:sSubPr>
                                <m:ctrlPr>
                                  <a:rPr lang="en-US" altLang="ko-KR" sz="1600" i="1" dirty="0">
                                    <a:solidFill>
                                      <a:srgbClr val="FF0000"/>
                                    </a:solidFill>
                                    <a:latin typeface="Cambria Math" panose="02040503050406030204" pitchFamily="18" charset="0"/>
                                    <a:cs typeface="Times New Roman" panose="02020603050405020304" pitchFamily="18" charset="0"/>
                                  </a:rPr>
                                </m:ctrlPr>
                              </m:sSubPr>
                              <m:e>
                                <m:r>
                                  <a:rPr lang="ko-KR" altLang="en-US" sz="1600" i="1" dirty="0">
                                    <a:solidFill>
                                      <a:srgbClr val="FF0000"/>
                                    </a:solidFill>
                                    <a:latin typeface="Cambria Math" panose="02040503050406030204" pitchFamily="18" charset="0"/>
                                    <a:cs typeface="Times New Roman" panose="02020603050405020304" pitchFamily="18" charset="0"/>
                                  </a:rPr>
                                  <m:t>𝜎</m:t>
                                </m:r>
                              </m:e>
                              <m:sub>
                                <m:r>
                                  <a:rPr lang="en-US" altLang="ko-KR" sz="1600" i="1" dirty="0">
                                    <a:solidFill>
                                      <a:srgbClr val="FF0000"/>
                                    </a:solidFill>
                                    <a:latin typeface="Cambria Math" panose="02040503050406030204" pitchFamily="18" charset="0"/>
                                    <a:cs typeface="Times New Roman" panose="02020603050405020304" pitchFamily="18" charset="0"/>
                                  </a:rPr>
                                  <m:t>0</m:t>
                                </m:r>
                              </m:sub>
                            </m:sSub>
                          </m:e>
                          <m:sup>
                            <m:r>
                              <a:rPr lang="en-US" altLang="ko-KR" sz="1600" i="1" dirty="0">
                                <a:solidFill>
                                  <a:srgbClr val="FF0000"/>
                                </a:solidFill>
                                <a:latin typeface="Cambria Math" panose="02040503050406030204" pitchFamily="18" charset="0"/>
                                <a:cs typeface="Times New Roman" panose="02020603050405020304" pitchFamily="18" charset="0"/>
                              </a:rPr>
                              <m:t>2</m:t>
                            </m:r>
                          </m:sup>
                        </m:sSup>
                      </m:oMath>
                    </a14:m>
                    <a:r>
                      <a:rPr lang="en-US" altLang="ko-KR" sz="1600" dirty="0">
                        <a:ea typeface="SamsungOne 400" panose="020B0503030303020204" pitchFamily="34" charset="0"/>
                        <a:cs typeface="Times New Roman" panose="02020603050405020304" pitchFamily="18" charset="0"/>
                      </a:rPr>
                      <a:t>.</a:t>
                    </a:r>
                  </a:p>
                </p:txBody>
              </p:sp>
            </mc:Choice>
            <mc:Fallback xmlns="">
              <p:sp>
                <p:nvSpPr>
                  <p:cNvPr id="31" name="TextBox 30">
                    <a:extLst>
                      <a:ext uri="{FF2B5EF4-FFF2-40B4-BE49-F238E27FC236}">
                        <a16:creationId xmlns:a16="http://schemas.microsoft.com/office/drawing/2014/main" id="{E808E61B-70B1-4A45-903C-A9F79793BEE6}"/>
                      </a:ext>
                    </a:extLst>
                  </p:cNvPr>
                  <p:cNvSpPr txBox="1">
                    <a:spLocks noRot="1" noChangeAspect="1" noMove="1" noResize="1" noEditPoints="1" noAdjustHandles="1" noChangeArrowheads="1" noChangeShapeType="1" noTextEdit="1"/>
                  </p:cNvSpPr>
                  <p:nvPr/>
                </p:nvSpPr>
                <p:spPr>
                  <a:xfrm>
                    <a:off x="8184232" y="4093645"/>
                    <a:ext cx="2681641" cy="561229"/>
                  </a:xfrm>
                  <a:prstGeom prst="rect">
                    <a:avLst/>
                  </a:prstGeom>
                  <a:blipFill>
                    <a:blip r:embed="rId3"/>
                    <a:stretch>
                      <a:fillRect t="-8046" b="-19540"/>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9B66A8C1-280F-4FE1-8CD6-296448934D8D}"/>
                    </a:ext>
                  </a:extLst>
                </p:cNvPr>
                <p:cNvSpPr txBox="1"/>
                <p:nvPr/>
              </p:nvSpPr>
              <p:spPr>
                <a:xfrm>
                  <a:off x="4944828" y="2661132"/>
                  <a:ext cx="708759" cy="296941"/>
                </a:xfrm>
                <a:prstGeom prst="rect">
                  <a:avLst/>
                </a:prstGeom>
                <a:solidFill>
                  <a:schemeClr val="bg1"/>
                </a:solid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300" b="1" i="1">
                                <a:latin typeface="Cambria Math" panose="02040503050406030204" pitchFamily="18" charset="0"/>
                                <a:ea typeface="Cambria Math" panose="02040503050406030204" pitchFamily="18" charset="0"/>
                              </a:rPr>
                            </m:ctrlPr>
                          </m:accPr>
                          <m:e>
                            <m:r>
                              <a:rPr lang="en-US" sz="1300" b="1" i="1">
                                <a:latin typeface="Cambria Math" panose="02040503050406030204" pitchFamily="18" charset="0"/>
                                <a:ea typeface="Cambria Math" panose="02040503050406030204" pitchFamily="18" charset="0"/>
                              </a:rPr>
                              <m:t>𝑿</m:t>
                            </m:r>
                          </m:e>
                        </m:acc>
                        <m:r>
                          <a:rPr lang="en-US" sz="1300" b="1" i="1">
                            <a:latin typeface="Cambria Math" panose="02040503050406030204" pitchFamily="18" charset="0"/>
                            <a:ea typeface="Cambria Math" panose="02040503050406030204" pitchFamily="18" charset="0"/>
                          </a:rPr>
                          <m:t>, </m:t>
                        </m:r>
                        <m:sSup>
                          <m:sSupPr>
                            <m:ctrlPr>
                              <a:rPr lang="en-US" sz="1300" b="1" i="1">
                                <a:latin typeface="Cambria Math" panose="02040503050406030204" pitchFamily="18" charset="0"/>
                                <a:ea typeface="Cambria Math" panose="02040503050406030204" pitchFamily="18" charset="0"/>
                              </a:rPr>
                            </m:ctrlPr>
                          </m:sSupPr>
                          <m:e>
                            <m:r>
                              <a:rPr lang="en-US" sz="1300" b="1" i="1">
                                <a:latin typeface="Cambria Math" panose="02040503050406030204" pitchFamily="18" charset="0"/>
                                <a:ea typeface="Cambria Math" panose="02040503050406030204" pitchFamily="18" charset="0"/>
                              </a:rPr>
                              <m:t>𝒔</m:t>
                            </m:r>
                          </m:e>
                          <m:sup>
                            <m:r>
                              <a:rPr lang="en-US" sz="1300" b="1" i="1">
                                <a:latin typeface="Cambria Math" panose="02040503050406030204" pitchFamily="18" charset="0"/>
                                <a:ea typeface="Cambria Math" panose="02040503050406030204" pitchFamily="18" charset="0"/>
                              </a:rPr>
                              <m:t>𝟐</m:t>
                            </m:r>
                          </m:sup>
                        </m:sSup>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𝒏</m:t>
                        </m:r>
                      </m:oMath>
                    </m:oMathPara>
                  </a14:m>
                  <a:endParaRPr lang="en-US" sz="1300" b="1" dirty="0">
                    <a:latin typeface="SamsungOne 400" panose="020B0503030303020204" pitchFamily="34" charset="0"/>
                    <a:ea typeface="SamsungOne 400" panose="020B0503030303020204" pitchFamily="34" charset="0"/>
                  </a:endParaRPr>
                </a:p>
              </p:txBody>
            </p:sp>
          </mc:Choice>
          <mc:Fallback xmlns="">
            <p:sp>
              <p:nvSpPr>
                <p:cNvPr id="32" name="TextBox 31">
                  <a:extLst>
                    <a:ext uri="{FF2B5EF4-FFF2-40B4-BE49-F238E27FC236}">
                      <a16:creationId xmlns:a16="http://schemas.microsoft.com/office/drawing/2014/main" id="{9B66A8C1-280F-4FE1-8CD6-296448934D8D}"/>
                    </a:ext>
                  </a:extLst>
                </p:cNvPr>
                <p:cNvSpPr txBox="1">
                  <a:spLocks noRot="1" noChangeAspect="1" noMove="1" noResize="1" noEditPoints="1" noAdjustHandles="1" noChangeArrowheads="1" noChangeShapeType="1" noTextEdit="1"/>
                </p:cNvSpPr>
                <p:nvPr/>
              </p:nvSpPr>
              <p:spPr>
                <a:xfrm>
                  <a:off x="4944828" y="2661132"/>
                  <a:ext cx="708759" cy="296941"/>
                </a:xfrm>
                <a:prstGeom prst="rect">
                  <a:avLst/>
                </a:prstGeom>
                <a:blipFill>
                  <a:blip r:embed="rId4"/>
                  <a:stretch>
                    <a:fillRect/>
                  </a:stretch>
                </a:blipFill>
              </p:spPr>
              <p:txBody>
                <a:bodyPr/>
                <a:lstStyle/>
                <a:p>
                  <a:r>
                    <a:rPr lang="ko-KR" altLang="en-US">
                      <a:noFill/>
                    </a:rPr>
                    <a:t> </a:t>
                  </a:r>
                </a:p>
              </p:txBody>
            </p:sp>
          </mc:Fallback>
        </mc:AlternateContent>
        <p:grpSp>
          <p:nvGrpSpPr>
            <p:cNvPr id="33" name="그룹 32">
              <a:extLst>
                <a:ext uri="{FF2B5EF4-FFF2-40B4-BE49-F238E27FC236}">
                  <a16:creationId xmlns:a16="http://schemas.microsoft.com/office/drawing/2014/main" xmlns="" id="{B4B569A8-9B0C-45B4-A67C-CBAD27A7DE8B}"/>
                </a:ext>
              </a:extLst>
            </p:cNvPr>
            <p:cNvGrpSpPr/>
            <p:nvPr/>
          </p:nvGrpSpPr>
          <p:grpSpPr>
            <a:xfrm>
              <a:off x="3000085" y="2707674"/>
              <a:ext cx="1993599" cy="1934963"/>
              <a:chOff x="6880016" y="2179877"/>
              <a:chExt cx="2300366" cy="2232707"/>
            </a:xfrm>
          </p:grpSpPr>
          <p:sp>
            <p:nvSpPr>
              <p:cNvPr id="34" name="타원 33">
                <a:extLst>
                  <a:ext uri="{FF2B5EF4-FFF2-40B4-BE49-F238E27FC236}">
                    <a16:creationId xmlns:a16="http://schemas.microsoft.com/office/drawing/2014/main" xmlns="" id="{082424FE-32E3-4EC8-B7EE-BAC8F96A1C72}"/>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16D475FB-25D0-415B-9E11-8435761A513F}"/>
                      </a:ext>
                    </a:extLst>
                  </p:cNvPr>
                  <p:cNvSpPr txBox="1"/>
                  <p:nvPr/>
                </p:nvSpPr>
                <p:spPr>
                  <a:xfrm>
                    <a:off x="8448875" y="2179877"/>
                    <a:ext cx="731507"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𝑆𝑎𝑚𝑝𝑙𝑒</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16D475FB-25D0-415B-9E11-8435761A513F}"/>
                      </a:ext>
                    </a:extLst>
                  </p:cNvPr>
                  <p:cNvSpPr txBox="1">
                    <a:spLocks noRot="1" noChangeAspect="1" noMove="1" noResize="1" noEditPoints="1" noAdjustHandles="1" noChangeArrowheads="1" noChangeShapeType="1" noTextEdit="1"/>
                  </p:cNvSpPr>
                  <p:nvPr/>
                </p:nvSpPr>
                <p:spPr>
                  <a:xfrm>
                    <a:off x="8448875" y="2179877"/>
                    <a:ext cx="731507" cy="248596"/>
                  </a:xfrm>
                  <a:prstGeom prst="rect">
                    <a:avLst/>
                  </a:prstGeom>
                  <a:blipFill>
                    <a:blip r:embed="rId5"/>
                    <a:stretch>
                      <a:fillRect l="-962"/>
                    </a:stretch>
                  </a:blipFill>
                </p:spPr>
                <p:txBody>
                  <a:bodyPr/>
                  <a:lstStyle/>
                  <a:p>
                    <a:r>
                      <a:rPr lang="ko-KR" altLang="en-US">
                        <a:noFill/>
                      </a:rPr>
                      <a:t> </a:t>
                    </a:r>
                  </a:p>
                </p:txBody>
              </p:sp>
            </mc:Fallback>
          </mc:AlternateContent>
          <p:sp>
            <p:nvSpPr>
              <p:cNvPr id="36" name="타원 35">
                <a:extLst>
                  <a:ext uri="{FF2B5EF4-FFF2-40B4-BE49-F238E27FC236}">
                    <a16:creationId xmlns:a16="http://schemas.microsoft.com/office/drawing/2014/main" xmlns="" id="{8721C935-2A03-4339-B921-1BE063A4E55E}"/>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A5C0A5B3-FDDE-4AAB-965E-013A0FB58AAC}"/>
                      </a:ext>
                    </a:extLst>
                  </p:cNvPr>
                  <p:cNvSpPr txBox="1"/>
                  <p:nvPr/>
                </p:nvSpPr>
                <p:spPr>
                  <a:xfrm>
                    <a:off x="7282118" y="4163988"/>
                    <a:ext cx="1076357"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𝑃𝑜𝑝𝑢𝑙𝑎𝑡𝑖𝑜𝑛</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A5C0A5B3-FDDE-4AAB-965E-013A0FB58AAC}"/>
                      </a:ext>
                    </a:extLst>
                  </p:cNvPr>
                  <p:cNvSpPr txBox="1">
                    <a:spLocks noRot="1" noChangeAspect="1" noMove="1" noResize="1" noEditPoints="1" noAdjustHandles="1" noChangeArrowheads="1" noChangeShapeType="1" noTextEdit="1"/>
                  </p:cNvSpPr>
                  <p:nvPr/>
                </p:nvSpPr>
                <p:spPr>
                  <a:xfrm>
                    <a:off x="7282118" y="4163988"/>
                    <a:ext cx="1076357" cy="248596"/>
                  </a:xfrm>
                  <a:prstGeom prst="rect">
                    <a:avLst/>
                  </a:prstGeom>
                  <a:blipFill>
                    <a:blip r:embed="rId6"/>
                    <a:stretch>
                      <a:fillRect l="-654"/>
                    </a:stretch>
                  </a:blipFill>
                </p:spPr>
                <p:txBody>
                  <a:bodyPr/>
                  <a:lstStyle/>
                  <a:p>
                    <a:r>
                      <a:rPr lang="ko-KR" altLang="en-US">
                        <a:noFill/>
                      </a:rPr>
                      <a:t> </a:t>
                    </a:r>
                  </a:p>
                </p:txBody>
              </p:sp>
            </mc:Fallback>
          </mc:AlternateContent>
          <p:sp>
            <p:nvSpPr>
              <p:cNvPr id="38" name="타원 37">
                <a:extLst>
                  <a:ext uri="{FF2B5EF4-FFF2-40B4-BE49-F238E27FC236}">
                    <a16:creationId xmlns:a16="http://schemas.microsoft.com/office/drawing/2014/main" xmlns="" id="{D9621900-A1C3-4481-BB93-8E2C88014B72}"/>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39" name="타원 38">
                <a:extLst>
                  <a:ext uri="{FF2B5EF4-FFF2-40B4-BE49-F238E27FC236}">
                    <a16:creationId xmlns:a16="http://schemas.microsoft.com/office/drawing/2014/main" xmlns="" id="{ADE7FB1B-8146-47F6-A1F0-ADD108E14BD3}"/>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1" name="타원 40">
                <a:extLst>
                  <a:ext uri="{FF2B5EF4-FFF2-40B4-BE49-F238E27FC236}">
                    <a16:creationId xmlns:a16="http://schemas.microsoft.com/office/drawing/2014/main" xmlns="" id="{4DDA4C2A-BB84-44AE-A2E9-527306885C46}"/>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2" name="타원 41">
                <a:extLst>
                  <a:ext uri="{FF2B5EF4-FFF2-40B4-BE49-F238E27FC236}">
                    <a16:creationId xmlns:a16="http://schemas.microsoft.com/office/drawing/2014/main" xmlns="" id="{3F94D512-619E-463B-96A1-E6454A6A1158}"/>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3" name="타원 42">
                <a:extLst>
                  <a:ext uri="{FF2B5EF4-FFF2-40B4-BE49-F238E27FC236}">
                    <a16:creationId xmlns:a16="http://schemas.microsoft.com/office/drawing/2014/main" xmlns="" id="{3DD83A8C-177A-40CD-BECE-9EFB39BE7B0A}"/>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4" name="타원 43">
                <a:extLst>
                  <a:ext uri="{FF2B5EF4-FFF2-40B4-BE49-F238E27FC236}">
                    <a16:creationId xmlns:a16="http://schemas.microsoft.com/office/drawing/2014/main" xmlns="" id="{7230BEEF-9D0C-4305-86C4-5C5150CCC98C}"/>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5" name="타원 44">
                <a:extLst>
                  <a:ext uri="{FF2B5EF4-FFF2-40B4-BE49-F238E27FC236}">
                    <a16:creationId xmlns:a16="http://schemas.microsoft.com/office/drawing/2014/main" xmlns="" id="{8A06C422-8569-446A-A45E-E81416863210}"/>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6" name="타원 45">
                <a:extLst>
                  <a:ext uri="{FF2B5EF4-FFF2-40B4-BE49-F238E27FC236}">
                    <a16:creationId xmlns:a16="http://schemas.microsoft.com/office/drawing/2014/main" xmlns="" id="{ED40ED72-3877-4063-B7C1-38A19C1D5785}"/>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7" name="타원 46">
                <a:extLst>
                  <a:ext uri="{FF2B5EF4-FFF2-40B4-BE49-F238E27FC236}">
                    <a16:creationId xmlns:a16="http://schemas.microsoft.com/office/drawing/2014/main" xmlns="" id="{91B187C8-DEED-46AB-A8A2-5D2658EF1386}"/>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8" name="타원 47">
                <a:extLst>
                  <a:ext uri="{FF2B5EF4-FFF2-40B4-BE49-F238E27FC236}">
                    <a16:creationId xmlns:a16="http://schemas.microsoft.com/office/drawing/2014/main" xmlns="" id="{C120C63E-8CEF-4099-8F69-F2E9D91E3583}"/>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9" name="타원 48">
                <a:extLst>
                  <a:ext uri="{FF2B5EF4-FFF2-40B4-BE49-F238E27FC236}">
                    <a16:creationId xmlns:a16="http://schemas.microsoft.com/office/drawing/2014/main" xmlns="" id="{A222307B-81EA-4EC9-9B02-D50652CEDAC8}"/>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0" name="타원 49">
                <a:extLst>
                  <a:ext uri="{FF2B5EF4-FFF2-40B4-BE49-F238E27FC236}">
                    <a16:creationId xmlns:a16="http://schemas.microsoft.com/office/drawing/2014/main" xmlns="" id="{20B88CDE-F6D6-40DA-9272-5462C4DAA0ED}"/>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1" name="타원 50">
                <a:extLst>
                  <a:ext uri="{FF2B5EF4-FFF2-40B4-BE49-F238E27FC236}">
                    <a16:creationId xmlns:a16="http://schemas.microsoft.com/office/drawing/2014/main" xmlns="" id="{6D16B91A-1F1D-4D01-B022-9D3A65D3F76E}"/>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2" name="타원 51">
                <a:extLst>
                  <a:ext uri="{FF2B5EF4-FFF2-40B4-BE49-F238E27FC236}">
                    <a16:creationId xmlns:a16="http://schemas.microsoft.com/office/drawing/2014/main" xmlns="" id="{0A8F1F2F-897D-4DA7-8866-9B9B4B4A8765}"/>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3" name="타원 52">
                <a:extLst>
                  <a:ext uri="{FF2B5EF4-FFF2-40B4-BE49-F238E27FC236}">
                    <a16:creationId xmlns:a16="http://schemas.microsoft.com/office/drawing/2014/main" xmlns="" id="{D068EB27-B1AE-46EF-A485-8294178707E0}"/>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4" name="타원 53">
                <a:extLst>
                  <a:ext uri="{FF2B5EF4-FFF2-40B4-BE49-F238E27FC236}">
                    <a16:creationId xmlns:a16="http://schemas.microsoft.com/office/drawing/2014/main" xmlns="" id="{28FB25EF-AEED-43B7-B662-C4ECC3B7F343}"/>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5" name="타원 54">
                <a:extLst>
                  <a:ext uri="{FF2B5EF4-FFF2-40B4-BE49-F238E27FC236}">
                    <a16:creationId xmlns:a16="http://schemas.microsoft.com/office/drawing/2014/main" xmlns="" id="{E2DAE118-335D-4F02-81D1-816E1BFC5F9A}"/>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6" name="타원 55">
                <a:extLst>
                  <a:ext uri="{FF2B5EF4-FFF2-40B4-BE49-F238E27FC236}">
                    <a16:creationId xmlns:a16="http://schemas.microsoft.com/office/drawing/2014/main" xmlns="" id="{F9356182-92B6-43C5-90A5-3FE886F87EF2}"/>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7" name="타원 56">
                <a:extLst>
                  <a:ext uri="{FF2B5EF4-FFF2-40B4-BE49-F238E27FC236}">
                    <a16:creationId xmlns:a16="http://schemas.microsoft.com/office/drawing/2014/main" xmlns="" id="{F9BB7208-2817-48E2-9A3F-92B9C8C44AF8}"/>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8" name="타원 57">
                <a:extLst>
                  <a:ext uri="{FF2B5EF4-FFF2-40B4-BE49-F238E27FC236}">
                    <a16:creationId xmlns:a16="http://schemas.microsoft.com/office/drawing/2014/main" xmlns="" id="{D94E7741-4C6D-4E3E-8A7E-8CBD8BF5AF4C}"/>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9" name="타원 58">
                <a:extLst>
                  <a:ext uri="{FF2B5EF4-FFF2-40B4-BE49-F238E27FC236}">
                    <a16:creationId xmlns:a16="http://schemas.microsoft.com/office/drawing/2014/main" xmlns="" id="{BD7CCB10-6C8D-44B1-838F-0B6A357EA647}"/>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0" name="타원 59">
                <a:extLst>
                  <a:ext uri="{FF2B5EF4-FFF2-40B4-BE49-F238E27FC236}">
                    <a16:creationId xmlns:a16="http://schemas.microsoft.com/office/drawing/2014/main" xmlns="" id="{C9DBF723-B1E4-4CA7-A924-059CF4D9D419}"/>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1" name="타원 60">
                <a:extLst>
                  <a:ext uri="{FF2B5EF4-FFF2-40B4-BE49-F238E27FC236}">
                    <a16:creationId xmlns:a16="http://schemas.microsoft.com/office/drawing/2014/main" xmlns="" id="{BE24F282-65BB-402E-B1A0-DA8FA80BE00F}"/>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2" name="타원 61">
                <a:extLst>
                  <a:ext uri="{FF2B5EF4-FFF2-40B4-BE49-F238E27FC236}">
                    <a16:creationId xmlns:a16="http://schemas.microsoft.com/office/drawing/2014/main" xmlns="" id="{0810E6DD-8833-48AD-A833-C9BAA4755AB9}"/>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3" name="타원 62">
                <a:extLst>
                  <a:ext uri="{FF2B5EF4-FFF2-40B4-BE49-F238E27FC236}">
                    <a16:creationId xmlns:a16="http://schemas.microsoft.com/office/drawing/2014/main" xmlns="" id="{4162E807-3F7C-4DF2-A746-ECC68E56339B}"/>
                  </a:ext>
                </a:extLst>
              </p:cNvPr>
              <p:cNvSpPr/>
              <p:nvPr/>
            </p:nvSpPr>
            <p:spPr>
              <a:xfrm>
                <a:off x="7847940" y="36526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4" name="타원 63">
                <a:extLst>
                  <a:ext uri="{FF2B5EF4-FFF2-40B4-BE49-F238E27FC236}">
                    <a16:creationId xmlns:a16="http://schemas.microsoft.com/office/drawing/2014/main" xmlns="" id="{5A774DB5-1E4C-445B-B574-F778D50F0AFE}"/>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5" name="타원 64">
                <a:extLst>
                  <a:ext uri="{FF2B5EF4-FFF2-40B4-BE49-F238E27FC236}">
                    <a16:creationId xmlns:a16="http://schemas.microsoft.com/office/drawing/2014/main" xmlns="" id="{BDD82636-F424-4A34-9D38-E16E9F7BA0A1}"/>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6" name="타원 65">
                <a:extLst>
                  <a:ext uri="{FF2B5EF4-FFF2-40B4-BE49-F238E27FC236}">
                    <a16:creationId xmlns:a16="http://schemas.microsoft.com/office/drawing/2014/main" xmlns="" id="{88245E65-9598-4A39-923C-BD3906B45963}"/>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화살표 연결선 66">
                <a:extLst>
                  <a:ext uri="{FF2B5EF4-FFF2-40B4-BE49-F238E27FC236}">
                    <a16:creationId xmlns:a16="http://schemas.microsoft.com/office/drawing/2014/main" xmlns="" id="{8F68648C-9872-4661-8757-DB96BE14E361}"/>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xmlns="" id="{509961F0-A561-4B01-8B2B-0CAB4349D577}"/>
                    </a:ext>
                  </a:extLst>
                </p:cNvPr>
                <p:cNvSpPr txBox="1"/>
                <p:nvPr/>
              </p:nvSpPr>
              <p:spPr>
                <a:xfrm>
                  <a:off x="3390296" y="3474376"/>
                  <a:ext cx="711303" cy="470000"/>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
                      </m:oMathParaPr>
                      <m:oMath xmlns:m="http://schemas.openxmlformats.org/officeDocument/2006/math">
                        <m:r>
                          <a:rPr lang="en-US" sz="2400" b="1" i="1">
                            <a:latin typeface="Cambria Math" panose="02040503050406030204" pitchFamily="18" charset="0"/>
                            <a:ea typeface="Cambria Math" panose="02040503050406030204" pitchFamily="18" charset="0"/>
                          </a:rPr>
                          <m:t>𝝁</m:t>
                        </m:r>
                        <m:r>
                          <a:rPr lang="en-US" sz="2400" b="1" i="1">
                            <a:latin typeface="Cambria Math" panose="02040503050406030204" pitchFamily="18" charset="0"/>
                            <a:ea typeface="Cambria Math" panose="02040503050406030204" pitchFamily="18" charset="0"/>
                          </a:rPr>
                          <m:t>, </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𝝈</m:t>
                            </m:r>
                          </m:e>
                          <m:sup>
                            <m:r>
                              <a:rPr lang="en-US" sz="2400" b="1" i="1">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68" name="TextBox 67">
                  <a:extLst>
                    <a:ext uri="{FF2B5EF4-FFF2-40B4-BE49-F238E27FC236}">
                      <a16:creationId xmlns:a16="http://schemas.microsoft.com/office/drawing/2014/main" id="{509961F0-A561-4B01-8B2B-0CAB4349D577}"/>
                    </a:ext>
                  </a:extLst>
                </p:cNvPr>
                <p:cNvSpPr txBox="1">
                  <a:spLocks noRot="1" noChangeAspect="1" noMove="1" noResize="1" noEditPoints="1" noAdjustHandles="1" noChangeArrowheads="1" noChangeShapeType="1" noTextEdit="1"/>
                </p:cNvSpPr>
                <p:nvPr/>
              </p:nvSpPr>
              <p:spPr>
                <a:xfrm>
                  <a:off x="3390296" y="3474376"/>
                  <a:ext cx="711303" cy="470000"/>
                </a:xfrm>
                <a:prstGeom prst="rect">
                  <a:avLst/>
                </a:prstGeom>
                <a:blipFill>
                  <a:blip r:embed="rId7"/>
                  <a:stretch>
                    <a:fillRect r="-1709"/>
                  </a:stretch>
                </a:blipFill>
              </p:spPr>
              <p:txBody>
                <a:bodyPr/>
                <a:lstStyle/>
                <a:p>
                  <a:r>
                    <a:rPr lang="ko-KR" altLang="en-US">
                      <a:noFill/>
                    </a:rPr>
                    <a:t> </a:t>
                  </a:r>
                </a:p>
              </p:txBody>
            </p:sp>
          </mc:Fallback>
        </mc:AlternateContent>
      </p:grpSp>
      <p:sp>
        <p:nvSpPr>
          <p:cNvPr id="69" name="직사각형 68">
            <a:extLst>
              <a:ext uri="{FF2B5EF4-FFF2-40B4-BE49-F238E27FC236}">
                <a16:creationId xmlns:a16="http://schemas.microsoft.com/office/drawing/2014/main" xmlns="" id="{63ED1BEC-C96D-4D25-A959-DA723F625B38}"/>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One sample t-test</a:t>
            </a:r>
          </a:p>
        </p:txBody>
      </p:sp>
    </p:spTree>
    <p:extLst>
      <p:ext uri="{BB962C8B-B14F-4D97-AF65-F5344CB8AC3E}">
        <p14:creationId xmlns:p14="http://schemas.microsoft.com/office/powerpoint/2010/main" val="11170927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left tail test, right tail test, and two tail test. </a:t>
            </a:r>
            <a:r>
              <a:rPr lang="en-US" altLang="ko-KR" sz="14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Just like in t-test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test statistic is calculated as: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sample size).</a:t>
            </a:r>
          </a:p>
        </p:txBody>
      </p:sp>
      <p:sp>
        <p:nvSpPr>
          <p:cNvPr id="9" name="직사각형 8">
            <a:extLst>
              <a:ext uri="{FF2B5EF4-FFF2-40B4-BE49-F238E27FC236}">
                <a16:creationId xmlns:a16="http://schemas.microsoft.com/office/drawing/2014/main" xmlns="" id="{97E54314-06CF-4899-BFED-75B5DFB7E05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Chi-squared test of variance</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xmlns="" id="{AC2E6E00-B4BC-475F-8352-CE966510C296}"/>
                  </a:ext>
                </a:extLst>
              </p:cNvPr>
              <p:cNvSpPr/>
              <p:nvPr/>
            </p:nvSpPr>
            <p:spPr>
              <a:xfrm>
                <a:off x="3454449" y="2500769"/>
                <a:ext cx="2660564" cy="749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𝑡𝑒𝑠𝑡</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𝑠𝑡𝑎𝑡𝑖𝑠𝑡𝑖𝑐</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𝑆</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num>
                        <m:den>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bSup>
                        </m:den>
                      </m:f>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7" name="Rectangle 12">
                <a:extLst>
                  <a:ext uri="{FF2B5EF4-FFF2-40B4-BE49-F238E27FC236}">
                    <a16:creationId xmlns:a16="http://schemas.microsoft.com/office/drawing/2014/main" id="{AC2E6E00-B4BC-475F-8352-CE966510C296}"/>
                  </a:ext>
                </a:extLst>
              </p:cNvPr>
              <p:cNvSpPr>
                <a:spLocks noRot="1" noChangeAspect="1" noMove="1" noResize="1" noEditPoints="1" noAdjustHandles="1" noChangeArrowheads="1" noChangeShapeType="1" noTextEdit="1"/>
              </p:cNvSpPr>
              <p:nvPr/>
            </p:nvSpPr>
            <p:spPr>
              <a:xfrm>
                <a:off x="3454449" y="2500769"/>
                <a:ext cx="2660564" cy="749629"/>
              </a:xfrm>
              <a:prstGeom prst="rect">
                <a:avLst/>
              </a:prstGeom>
              <a:blipFill>
                <a:blip r:embed="rId4"/>
                <a:stretch>
                  <a:fillRect/>
                </a:stretch>
              </a:blipFill>
              <a:ln>
                <a:noFill/>
              </a:ln>
            </p:spPr>
            <p:txBody>
              <a:bodyPr/>
              <a:lstStyle/>
              <a:p>
                <a:r>
                  <a:rPr lang="ko-KR" altLang="en-US">
                    <a:noFill/>
                  </a:rPr>
                  <a:t> </a:t>
                </a:r>
              </a:p>
            </p:txBody>
          </p:sp>
        </mc:Fallback>
      </mc:AlternateContent>
      <p:sp>
        <p:nvSpPr>
          <p:cNvPr id="8" name="직사각형 7">
            <a:extLst>
              <a:ext uri="{FF2B5EF4-FFF2-40B4-BE49-F238E27FC236}">
                <a16:creationId xmlns:a16="http://schemas.microsoft.com/office/drawing/2014/main" xmlns="" id="{5830D8AE-C3E5-4A60-893F-87F316FB0DB0}"/>
              </a:ext>
            </a:extLst>
          </p:cNvPr>
          <p:cNvSpPr/>
          <p:nvPr/>
        </p:nvSpPr>
        <p:spPr>
          <a:xfrm>
            <a:off x="675071" y="342900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test statistic follows the chi-square distribution of degree of freedom =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a:t>
            </a:r>
          </a:p>
        </p:txBody>
      </p:sp>
    </p:spTree>
    <p:extLst>
      <p:ext uri="{BB962C8B-B14F-4D97-AF65-F5344CB8AC3E}">
        <p14:creationId xmlns:p14="http://schemas.microsoft.com/office/powerpoint/2010/main" val="40191741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#0210</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'ex_0210.ipynb’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18174357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two populations and two samples.</a:t>
            </a:r>
          </a:p>
        </p:txBody>
      </p:sp>
      <p:grpSp>
        <p:nvGrpSpPr>
          <p:cNvPr id="26" name="그룹 25">
            <a:extLst>
              <a:ext uri="{FF2B5EF4-FFF2-40B4-BE49-F238E27FC236}">
                <a16:creationId xmlns:a16="http://schemas.microsoft.com/office/drawing/2014/main" xmlns="" id="{D0CABD19-E42B-4B01-AD75-7083B8475746}"/>
              </a:ext>
            </a:extLst>
          </p:cNvPr>
          <p:cNvGrpSpPr/>
          <p:nvPr/>
        </p:nvGrpSpPr>
        <p:grpSpPr>
          <a:xfrm>
            <a:off x="2170092" y="2391599"/>
            <a:ext cx="5345042" cy="2549569"/>
            <a:chOff x="2618720" y="3096126"/>
            <a:chExt cx="5345042" cy="2549569"/>
          </a:xfrm>
        </p:grpSpPr>
        <p:grpSp>
          <p:nvGrpSpPr>
            <p:cNvPr id="27" name="그룹 26">
              <a:extLst>
                <a:ext uri="{FF2B5EF4-FFF2-40B4-BE49-F238E27FC236}">
                  <a16:creationId xmlns:a16="http://schemas.microsoft.com/office/drawing/2014/main" xmlns="" id="{12FCBBC8-397A-457C-BD0B-95F661F4979F}"/>
                </a:ext>
              </a:extLst>
            </p:cNvPr>
            <p:cNvGrpSpPr/>
            <p:nvPr/>
          </p:nvGrpSpPr>
          <p:grpSpPr>
            <a:xfrm>
              <a:off x="3797869" y="4711200"/>
              <a:ext cx="2307086" cy="934495"/>
              <a:chOff x="3571083" y="4585940"/>
              <a:chExt cx="2307086" cy="934495"/>
            </a:xfrm>
          </p:grpSpPr>
          <p:grpSp>
            <p:nvGrpSpPr>
              <p:cNvPr id="119" name="Group 22">
                <a:extLst>
                  <a:ext uri="{FF2B5EF4-FFF2-40B4-BE49-F238E27FC236}">
                    <a16:creationId xmlns:a16="http://schemas.microsoft.com/office/drawing/2014/main" xmlns="" id="{6038D522-7DB1-4F56-8041-8346A4D88505}"/>
                  </a:ext>
                </a:extLst>
              </p:cNvPr>
              <p:cNvGrpSpPr/>
              <p:nvPr/>
            </p:nvGrpSpPr>
            <p:grpSpPr>
              <a:xfrm>
                <a:off x="3868845" y="4585940"/>
                <a:ext cx="1711563" cy="595657"/>
                <a:chOff x="5239823" y="4716237"/>
                <a:chExt cx="2091774" cy="675273"/>
              </a:xfrm>
            </p:grpSpPr>
            <p:cxnSp>
              <p:nvCxnSpPr>
                <p:cNvPr id="121" name="Straight Arrow Connector 26">
                  <a:extLst>
                    <a:ext uri="{FF2B5EF4-FFF2-40B4-BE49-F238E27FC236}">
                      <a16:creationId xmlns:a16="http://schemas.microsoft.com/office/drawing/2014/main" xmlns="" id="{6BD88794-58C8-4933-A6BA-8DFF6623BA7C}"/>
                    </a:ext>
                  </a:extLst>
                </p:cNvPr>
                <p:cNvCxnSpPr>
                  <a:cxnSpLocks/>
                </p:cNvCxnSpPr>
                <p:nvPr/>
              </p:nvCxnSpPr>
              <p:spPr>
                <a:xfrm flipH="1" flipV="1">
                  <a:off x="5239823" y="4716237"/>
                  <a:ext cx="994468" cy="67527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24">
                  <a:extLst>
                    <a:ext uri="{FF2B5EF4-FFF2-40B4-BE49-F238E27FC236}">
                      <a16:creationId xmlns:a16="http://schemas.microsoft.com/office/drawing/2014/main" xmlns="" id="{0CF53548-0DE5-4BAE-A913-9F8D2C456D7B}"/>
                    </a:ext>
                  </a:extLst>
                </p:cNvPr>
                <p:cNvCxnSpPr>
                  <a:cxnSpLocks/>
                </p:cNvCxnSpPr>
                <p:nvPr/>
              </p:nvCxnSpPr>
              <p:spPr>
                <a:xfrm flipV="1">
                  <a:off x="6234291" y="4747409"/>
                  <a:ext cx="1097306" cy="644101"/>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xmlns="" id="{EE6F4BC7-E9A6-44D5-8377-615CD38C95A9}"/>
                      </a:ext>
                    </a:extLst>
                  </p:cNvPr>
                  <p:cNvSpPr txBox="1"/>
                  <p:nvPr/>
                </p:nvSpPr>
                <p:spPr>
                  <a:xfrm>
                    <a:off x="3571083" y="5181881"/>
                    <a:ext cx="2307086" cy="338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lumMod val="85000"/>
                            <a:lumOff val="15000"/>
                          </a:prstClr>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ea typeface="SamsungOne 400" panose="020B0503030303020204" pitchFamily="34" charset="0"/>
                        <a:cs typeface="Times New Roman" panose="02020603050405020304" pitchFamily="18" charset="0"/>
                      </a:rPr>
                      <a:t>Compare </a:t>
                    </a:r>
                    <a14:m>
                      <m:oMath xmlns:m="http://schemas.openxmlformats.org/officeDocument/2006/math">
                        <m:sSup>
                          <m:sSupPr>
                            <m:ctrlPr>
                              <a:rPr lang="en-US" altLang="ko-KR" i="1" dirty="0">
                                <a:solidFill>
                                  <a:srgbClr val="FF0000"/>
                                </a:solidFill>
                                <a:latin typeface="Cambria Math" panose="02040503050406030204" pitchFamily="18" charset="0"/>
                                <a:cs typeface="Times New Roman" panose="02020603050405020304" pitchFamily="18" charset="0"/>
                              </a:rPr>
                            </m:ctrlPr>
                          </m:sSupPr>
                          <m:e>
                            <m:sSub>
                              <m:sSubPr>
                                <m:ctrlPr>
                                  <a:rPr lang="en-US" altLang="ko-KR" i="1" dirty="0">
                                    <a:solidFill>
                                      <a:srgbClr val="FF0000"/>
                                    </a:solidFill>
                                    <a:latin typeface="Cambria Math" panose="02040503050406030204" pitchFamily="18" charset="0"/>
                                    <a:cs typeface="Times New Roman" panose="02020603050405020304" pitchFamily="18" charset="0"/>
                                  </a:rPr>
                                </m:ctrlPr>
                              </m:sSubPr>
                              <m:e>
                                <m:r>
                                  <a:rPr lang="ko-KR" altLang="en-US" i="1" dirty="0">
                                    <a:solidFill>
                                      <a:srgbClr val="FF0000"/>
                                    </a:solidFill>
                                    <a:latin typeface="Cambria Math" panose="02040503050406030204" pitchFamily="18" charset="0"/>
                                    <a:cs typeface="Times New Roman" panose="02020603050405020304" pitchFamily="18" charset="0"/>
                                  </a:rPr>
                                  <m:t>𝜎</m:t>
                                </m:r>
                              </m:e>
                              <m:sub>
                                <m:r>
                                  <a:rPr lang="en-US" altLang="ko-KR" i="1" dirty="0">
                                    <a:solidFill>
                                      <a:srgbClr val="FF0000"/>
                                    </a:solidFill>
                                    <a:latin typeface="Cambria Math" panose="02040503050406030204" pitchFamily="18" charset="0"/>
                                    <a:cs typeface="Times New Roman" panose="02020603050405020304" pitchFamily="18" charset="0"/>
                                  </a:rPr>
                                  <m:t>1</m:t>
                                </m:r>
                              </m:sub>
                            </m:sSub>
                          </m:e>
                          <m:sup>
                            <m:r>
                              <a:rPr lang="en-US" altLang="ko-KR" i="1" dirty="0">
                                <a:solidFill>
                                  <a:srgbClr val="FF0000"/>
                                </a:solidFill>
                                <a:latin typeface="Cambria Math" panose="02040503050406030204" pitchFamily="18" charset="0"/>
                                <a:cs typeface="Times New Roman" panose="02020603050405020304" pitchFamily="18" charset="0"/>
                              </a:rPr>
                              <m:t>2</m:t>
                            </m:r>
                          </m:sup>
                        </m:sSup>
                        <m:r>
                          <a:rPr lang="en-US" altLang="ko-KR" i="1" dirty="0">
                            <a:solidFill>
                              <a:srgbClr val="FF0000"/>
                            </a:solidFill>
                            <a:latin typeface="Cambria Math" panose="02040503050406030204" pitchFamily="18" charset="0"/>
                            <a:cs typeface="Times New Roman" panose="02020603050405020304" pitchFamily="18" charset="0"/>
                          </a:rPr>
                          <m:t> </m:t>
                        </m:r>
                      </m:oMath>
                    </a14:m>
                    <a:r>
                      <a:rPr lang="en-US" altLang="ko-KR" dirty="0">
                        <a:ea typeface="SamsungOne 400" panose="020B0503030303020204" pitchFamily="34" charset="0"/>
                        <a:cs typeface="Times New Roman" panose="02020603050405020304" pitchFamily="18" charset="0"/>
                      </a:rPr>
                      <a:t>with </a:t>
                    </a:r>
                    <a14:m>
                      <m:oMath xmlns:m="http://schemas.openxmlformats.org/officeDocument/2006/math">
                        <m:sSup>
                          <m:sSupPr>
                            <m:ctrlPr>
                              <a:rPr lang="en-US" altLang="ko-KR" i="1" dirty="0">
                                <a:solidFill>
                                  <a:srgbClr val="FF0000"/>
                                </a:solidFill>
                                <a:latin typeface="Cambria Math" panose="02040503050406030204" pitchFamily="18" charset="0"/>
                                <a:cs typeface="Times New Roman" panose="02020603050405020304" pitchFamily="18" charset="0"/>
                              </a:rPr>
                            </m:ctrlPr>
                          </m:sSupPr>
                          <m:e>
                            <m:sSub>
                              <m:sSubPr>
                                <m:ctrlPr>
                                  <a:rPr lang="en-US" altLang="ko-KR" i="1" dirty="0">
                                    <a:solidFill>
                                      <a:srgbClr val="FF0000"/>
                                    </a:solidFill>
                                    <a:latin typeface="Cambria Math" panose="02040503050406030204" pitchFamily="18" charset="0"/>
                                    <a:cs typeface="Times New Roman" panose="02020603050405020304" pitchFamily="18" charset="0"/>
                                  </a:rPr>
                                </m:ctrlPr>
                              </m:sSubPr>
                              <m:e>
                                <m:r>
                                  <a:rPr lang="ko-KR" altLang="en-US" i="1" dirty="0">
                                    <a:solidFill>
                                      <a:srgbClr val="FF0000"/>
                                    </a:solidFill>
                                    <a:latin typeface="Cambria Math" panose="02040503050406030204" pitchFamily="18" charset="0"/>
                                    <a:cs typeface="Times New Roman" panose="02020603050405020304" pitchFamily="18" charset="0"/>
                                  </a:rPr>
                                  <m:t>𝜎</m:t>
                                </m:r>
                              </m:e>
                              <m:sub>
                                <m:r>
                                  <a:rPr lang="en-US" altLang="ko-KR" i="1" dirty="0">
                                    <a:solidFill>
                                      <a:srgbClr val="FF0000"/>
                                    </a:solidFill>
                                    <a:latin typeface="Cambria Math" panose="02040503050406030204" pitchFamily="18" charset="0"/>
                                    <a:cs typeface="Times New Roman" panose="02020603050405020304" pitchFamily="18" charset="0"/>
                                  </a:rPr>
                                  <m:t>2</m:t>
                                </m:r>
                              </m:sub>
                            </m:sSub>
                          </m:e>
                          <m:sup>
                            <m:r>
                              <a:rPr lang="en-US" altLang="ko-KR" i="1" dirty="0">
                                <a:solidFill>
                                  <a:srgbClr val="FF0000"/>
                                </a:solidFill>
                                <a:latin typeface="Cambria Math" panose="02040503050406030204" pitchFamily="18" charset="0"/>
                                <a:cs typeface="Times New Roman" panose="02020603050405020304" pitchFamily="18" charset="0"/>
                              </a:rPr>
                              <m:t>2</m:t>
                            </m:r>
                          </m:sup>
                        </m:sSup>
                      </m:oMath>
                    </a14:m>
                    <a:r>
                      <a:rPr lang="en-US" altLang="ko-KR" dirty="0">
                        <a:ea typeface="SamsungOne 400" panose="020B0503030303020204" pitchFamily="34" charset="0"/>
                        <a:cs typeface="Times New Roman" panose="02020603050405020304" pitchFamily="18" charset="0"/>
                      </a:rPr>
                      <a:t>.</a:t>
                    </a:r>
                  </a:p>
                </p:txBody>
              </p:sp>
            </mc:Choice>
            <mc:Fallback xmlns="">
              <p:sp>
                <p:nvSpPr>
                  <p:cNvPr id="120" name="TextBox 119">
                    <a:extLst>
                      <a:ext uri="{FF2B5EF4-FFF2-40B4-BE49-F238E27FC236}">
                        <a16:creationId xmlns:a16="http://schemas.microsoft.com/office/drawing/2014/main" id="{EE6F4BC7-E9A6-44D5-8377-615CD38C95A9}"/>
                      </a:ext>
                    </a:extLst>
                  </p:cNvPr>
                  <p:cNvSpPr txBox="1">
                    <a:spLocks noRot="1" noChangeAspect="1" noMove="1" noResize="1" noEditPoints="1" noAdjustHandles="1" noChangeArrowheads="1" noChangeShapeType="1" noTextEdit="1"/>
                  </p:cNvSpPr>
                  <p:nvPr/>
                </p:nvSpPr>
                <p:spPr>
                  <a:xfrm>
                    <a:off x="3571083" y="5181881"/>
                    <a:ext cx="2307086" cy="338554"/>
                  </a:xfrm>
                  <a:prstGeom prst="rect">
                    <a:avLst/>
                  </a:prstGeom>
                  <a:blipFill>
                    <a:blip r:embed="rId3"/>
                    <a:stretch>
                      <a:fillRect t="-3509" b="-21053"/>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xmlns="" id="{E7036018-D098-47B2-AC27-2C946FE6D725}"/>
                    </a:ext>
                  </a:extLst>
                </p:cNvPr>
                <p:cNvSpPr txBox="1"/>
                <p:nvPr/>
              </p:nvSpPr>
              <p:spPr>
                <a:xfrm>
                  <a:off x="7505318" y="3096126"/>
                  <a:ext cx="458444" cy="537070"/>
                </a:xfrm>
                <a:prstGeom prst="rect">
                  <a:avLst/>
                </a:prstGeom>
                <a:solidFill>
                  <a:schemeClr val="bg1"/>
                </a:solidFill>
              </p:spPr>
              <p:txBody>
                <a:bodyPr wrap="square" rtlCol="0">
                  <a:spAutoFit/>
                </a:bodyPr>
                <a:lstStyle/>
                <a:p>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acc>
                            <m:accPr>
                              <m:chr m:val="̅"/>
                              <m:ctrlPr>
                                <a:rPr lang="en-US" sz="1400" b="1"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𝑿</m:t>
                              </m:r>
                            </m:e>
                          </m:acc>
                        </m:e>
                        <m:sub>
                          <m:r>
                            <a:rPr lang="en-US" sz="1400" b="1" i="1">
                              <a:latin typeface="Cambria Math" panose="02040503050406030204" pitchFamily="18" charset="0"/>
                              <a:ea typeface="Cambria Math" panose="02040503050406030204" pitchFamily="18" charset="0"/>
                            </a:rPr>
                            <m:t>𝟐</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𝒔</m:t>
                          </m:r>
                        </m:e>
                        <m:sub>
                          <m:r>
                            <a:rPr lang="en-US" sz="1400" b="1" i="1">
                              <a:latin typeface="Cambria Math" panose="02040503050406030204" pitchFamily="18" charset="0"/>
                              <a:ea typeface="Cambria Math" panose="02040503050406030204" pitchFamily="18" charset="0"/>
                            </a:rPr>
                            <m:t>𝟐</m:t>
                          </m:r>
                        </m:sub>
                        <m:sup>
                          <m:r>
                            <a:rPr lang="en-US" sz="1400" b="1" i="1">
                              <a:latin typeface="Cambria Math" panose="02040503050406030204" pitchFamily="18" charset="0"/>
                              <a:ea typeface="Cambria Math" panose="02040503050406030204" pitchFamily="18" charset="0"/>
                            </a:rPr>
                            <m:t>𝟐</m:t>
                          </m:r>
                        </m:sup>
                      </m:sSubSup>
                    </m:oMath>
                  </a14:m>
                  <a:r>
                    <a:rPr lang="en-US" sz="1400" b="1" dirty="0">
                      <a:latin typeface="SamsungOne 400" panose="020B0503030303020204" pitchFamily="34" charset="0"/>
                      <a:ea typeface="SamsungOne 400" panose="020B0503030303020204" pitchFamily="34" charset="0"/>
                    </a:rPr>
                    <a:t>,</a:t>
                  </a:r>
                  <a14:m>
                    <m:oMath xmlns:m="http://schemas.openxmlformats.org/officeDocument/2006/math">
                      <m:sSub>
                        <m:sSubPr>
                          <m:ctrlPr>
                            <a:rPr lang="en-US" sz="1400" b="1" i="1" dirty="0">
                              <a:latin typeface="Cambria Math" panose="02040503050406030204" pitchFamily="18" charset="0"/>
                            </a:rPr>
                          </m:ctrlPr>
                        </m:sSubPr>
                        <m:e>
                          <m:r>
                            <a:rPr lang="en-US" sz="1400" b="1" i="1" dirty="0">
                              <a:latin typeface="Cambria Math" panose="02040503050406030204" pitchFamily="18" charset="0"/>
                            </a:rPr>
                            <m:t>𝒏</m:t>
                          </m:r>
                        </m:e>
                        <m:sub>
                          <m:r>
                            <a:rPr lang="en-US" sz="1400" b="1" i="1" dirty="0">
                              <a:latin typeface="Cambria Math" panose="02040503050406030204" pitchFamily="18" charset="0"/>
                            </a:rPr>
                            <m:t>𝟐</m:t>
                          </m:r>
                        </m:sub>
                      </m:sSub>
                    </m:oMath>
                  </a14:m>
                  <a:endParaRPr lang="en-US" sz="1400" b="1" dirty="0">
                    <a:solidFill>
                      <a:srgbClr val="002060"/>
                    </a:solidFill>
                    <a:latin typeface="SamsungOne 400" panose="020B0503030303020204" pitchFamily="34" charset="0"/>
                    <a:ea typeface="SamsungOne 400" panose="020B0503030303020204" pitchFamily="34" charset="0"/>
                  </a:endParaRPr>
                </a:p>
              </p:txBody>
            </p:sp>
          </mc:Choice>
          <mc:Fallback xmlns="">
            <p:sp>
              <p:nvSpPr>
                <p:cNvPr id="28" name="TextBox 27">
                  <a:extLst>
                    <a:ext uri="{FF2B5EF4-FFF2-40B4-BE49-F238E27FC236}">
                      <a16:creationId xmlns:a16="http://schemas.microsoft.com/office/drawing/2014/main" id="{E7036018-D098-47B2-AC27-2C946FE6D725}"/>
                    </a:ext>
                  </a:extLst>
                </p:cNvPr>
                <p:cNvSpPr txBox="1">
                  <a:spLocks noRot="1" noChangeAspect="1" noMove="1" noResize="1" noEditPoints="1" noAdjustHandles="1" noChangeArrowheads="1" noChangeShapeType="1" noTextEdit="1"/>
                </p:cNvSpPr>
                <p:nvPr/>
              </p:nvSpPr>
              <p:spPr>
                <a:xfrm>
                  <a:off x="7505318" y="3096126"/>
                  <a:ext cx="458444" cy="537070"/>
                </a:xfrm>
                <a:prstGeom prst="rect">
                  <a:avLst/>
                </a:prstGeom>
                <a:blipFill>
                  <a:blip r:embed="rId4"/>
                  <a:stretch>
                    <a:fillRect l="-3947" r="-26316"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xmlns="" id="{5513BA5A-7AA1-4F2A-BD57-66CFB4ABA619}"/>
                    </a:ext>
                  </a:extLst>
                </p:cNvPr>
                <p:cNvSpPr txBox="1"/>
                <p:nvPr/>
              </p:nvSpPr>
              <p:spPr>
                <a:xfrm>
                  <a:off x="4534076" y="3096126"/>
                  <a:ext cx="458444" cy="537070"/>
                </a:xfrm>
                <a:prstGeom prst="rect">
                  <a:avLst/>
                </a:prstGeom>
                <a:solidFill>
                  <a:schemeClr val="bg1"/>
                </a:solidFill>
              </p:spPr>
              <p:txBody>
                <a:bodyPr wrap="square" rtlCol="0">
                  <a:spAutoFit/>
                </a:bodyPr>
                <a:lstStyle/>
                <a:p>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acc>
                            <m:accPr>
                              <m:chr m:val="̅"/>
                              <m:ctrlPr>
                                <a:rPr lang="en-US" sz="1400" b="1"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𝑿</m:t>
                              </m:r>
                            </m:e>
                          </m:acc>
                        </m:e>
                        <m:sub>
                          <m:r>
                            <a:rPr lang="en-US" sz="1400" b="1" i="1">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𝒔</m:t>
                          </m:r>
                        </m:e>
                        <m:sub>
                          <m:r>
                            <a:rPr lang="en-US" sz="1400" b="1" i="1">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oMath>
                  </a14:m>
                  <a:r>
                    <a:rPr lang="en-US" sz="1400" b="1" dirty="0">
                      <a:latin typeface="SamsungOne 400" panose="020B0503030303020204" pitchFamily="34" charset="0"/>
                      <a:ea typeface="SamsungOne 400" panose="020B0503030303020204" pitchFamily="34" charset="0"/>
                    </a:rPr>
                    <a:t>,</a:t>
                  </a:r>
                  <a14:m>
                    <m:oMath xmlns:m="http://schemas.openxmlformats.org/officeDocument/2006/math">
                      <m:sSub>
                        <m:sSubPr>
                          <m:ctrlPr>
                            <a:rPr lang="en-US" sz="1400" b="1" i="1" dirty="0">
                              <a:latin typeface="Cambria Math" panose="02040503050406030204" pitchFamily="18" charset="0"/>
                            </a:rPr>
                          </m:ctrlPr>
                        </m:sSubPr>
                        <m:e>
                          <m:r>
                            <a:rPr lang="en-US" sz="1400" b="1" i="1" dirty="0">
                              <a:latin typeface="Cambria Math" panose="02040503050406030204" pitchFamily="18" charset="0"/>
                            </a:rPr>
                            <m:t>𝒏</m:t>
                          </m:r>
                        </m:e>
                        <m:sub>
                          <m:r>
                            <a:rPr lang="en-US" sz="1400" b="1" i="1" dirty="0">
                              <a:latin typeface="Cambria Math" panose="02040503050406030204" pitchFamily="18" charset="0"/>
                            </a:rPr>
                            <m:t>𝟏</m:t>
                          </m:r>
                        </m:sub>
                      </m:sSub>
                    </m:oMath>
                  </a14:m>
                  <a:endParaRPr lang="en-US" sz="1400" b="1" dirty="0">
                    <a:solidFill>
                      <a:srgbClr val="002060"/>
                    </a:solidFill>
                    <a:latin typeface="SamsungOne 400" panose="020B0503030303020204" pitchFamily="34" charset="0"/>
                    <a:ea typeface="SamsungOne 400" panose="020B0503030303020204" pitchFamily="34" charset="0"/>
                  </a:endParaRPr>
                </a:p>
              </p:txBody>
            </p:sp>
          </mc:Choice>
          <mc:Fallback xmlns="">
            <p:sp>
              <p:nvSpPr>
                <p:cNvPr id="29" name="TextBox 28">
                  <a:extLst>
                    <a:ext uri="{FF2B5EF4-FFF2-40B4-BE49-F238E27FC236}">
                      <a16:creationId xmlns:a16="http://schemas.microsoft.com/office/drawing/2014/main" id="{5513BA5A-7AA1-4F2A-BD57-66CFB4ABA619}"/>
                    </a:ext>
                  </a:extLst>
                </p:cNvPr>
                <p:cNvSpPr txBox="1">
                  <a:spLocks noRot="1" noChangeAspect="1" noMove="1" noResize="1" noEditPoints="1" noAdjustHandles="1" noChangeArrowheads="1" noChangeShapeType="1" noTextEdit="1"/>
                </p:cNvSpPr>
                <p:nvPr/>
              </p:nvSpPr>
              <p:spPr>
                <a:xfrm>
                  <a:off x="4534076" y="3096126"/>
                  <a:ext cx="458444" cy="537070"/>
                </a:xfrm>
                <a:prstGeom prst="rect">
                  <a:avLst/>
                </a:prstGeom>
                <a:blipFill>
                  <a:blip r:embed="rId5"/>
                  <a:stretch>
                    <a:fillRect l="-4000" r="-28000" b="-12500"/>
                  </a:stretch>
                </a:blipFill>
              </p:spPr>
              <p:txBody>
                <a:bodyPr/>
                <a:lstStyle/>
                <a:p>
                  <a:r>
                    <a:rPr lang="ko-KR" altLang="en-US">
                      <a:noFill/>
                    </a:rPr>
                    <a:t> </a:t>
                  </a:r>
                </a:p>
              </p:txBody>
            </p:sp>
          </mc:Fallback>
        </mc:AlternateContent>
        <p:grpSp>
          <p:nvGrpSpPr>
            <p:cNvPr id="30" name="그룹 29">
              <a:extLst>
                <a:ext uri="{FF2B5EF4-FFF2-40B4-BE49-F238E27FC236}">
                  <a16:creationId xmlns:a16="http://schemas.microsoft.com/office/drawing/2014/main" xmlns="" id="{3DB6ECAF-9D29-4E8D-B3ED-869FB3AE005C}"/>
                </a:ext>
              </a:extLst>
            </p:cNvPr>
            <p:cNvGrpSpPr/>
            <p:nvPr/>
          </p:nvGrpSpPr>
          <p:grpSpPr>
            <a:xfrm>
              <a:off x="2618720" y="3157711"/>
              <a:ext cx="1993598" cy="1934963"/>
              <a:chOff x="2276414" y="3032451"/>
              <a:chExt cx="1993598" cy="1934963"/>
            </a:xfrm>
          </p:grpSpPr>
          <p:grpSp>
            <p:nvGrpSpPr>
              <p:cNvPr id="85" name="그룹 84">
                <a:extLst>
                  <a:ext uri="{FF2B5EF4-FFF2-40B4-BE49-F238E27FC236}">
                    <a16:creationId xmlns:a16="http://schemas.microsoft.com/office/drawing/2014/main" xmlns="" id="{BA89496A-054B-4435-A83A-92D3F92F6B93}"/>
                  </a:ext>
                </a:extLst>
              </p:cNvPr>
              <p:cNvGrpSpPr/>
              <p:nvPr/>
            </p:nvGrpSpPr>
            <p:grpSpPr>
              <a:xfrm>
                <a:off x="2276414" y="3032451"/>
                <a:ext cx="1993598" cy="1934963"/>
                <a:chOff x="6880016" y="2179877"/>
                <a:chExt cx="2300364" cy="2232707"/>
              </a:xfrm>
            </p:grpSpPr>
            <p:sp>
              <p:nvSpPr>
                <p:cNvPr id="87" name="타원 86">
                  <a:extLst>
                    <a:ext uri="{FF2B5EF4-FFF2-40B4-BE49-F238E27FC236}">
                      <a16:creationId xmlns:a16="http://schemas.microsoft.com/office/drawing/2014/main" xmlns="" id="{425962CB-7FE1-48A2-99C1-CE70AE893C00}"/>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xmlns="" id="{4E355186-3D40-4532-94FE-A5FBBFA19FD1}"/>
                        </a:ext>
                      </a:extLst>
                    </p:cNvPr>
                    <p:cNvSpPr txBox="1"/>
                    <p:nvPr/>
                  </p:nvSpPr>
                  <p:spPr>
                    <a:xfrm>
                      <a:off x="8448874" y="2179877"/>
                      <a:ext cx="731506"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𝑆𝑎𝑚𝑝𝑙𝑒</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88" name="TextBox 87">
                      <a:extLst>
                        <a:ext uri="{FF2B5EF4-FFF2-40B4-BE49-F238E27FC236}">
                          <a16:creationId xmlns:a16="http://schemas.microsoft.com/office/drawing/2014/main" id="{4E355186-3D40-4532-94FE-A5FBBFA19FD1}"/>
                        </a:ext>
                      </a:extLst>
                    </p:cNvPr>
                    <p:cNvSpPr txBox="1">
                      <a:spLocks noRot="1" noChangeAspect="1" noMove="1" noResize="1" noEditPoints="1" noAdjustHandles="1" noChangeArrowheads="1" noChangeShapeType="1" noTextEdit="1"/>
                    </p:cNvSpPr>
                    <p:nvPr/>
                  </p:nvSpPr>
                  <p:spPr>
                    <a:xfrm>
                      <a:off x="8448874" y="2179877"/>
                      <a:ext cx="731506" cy="248596"/>
                    </a:xfrm>
                    <a:prstGeom prst="rect">
                      <a:avLst/>
                    </a:prstGeom>
                    <a:blipFill>
                      <a:blip r:embed="rId6"/>
                      <a:stretch>
                        <a:fillRect l="-1923"/>
                      </a:stretch>
                    </a:blipFill>
                  </p:spPr>
                  <p:txBody>
                    <a:bodyPr/>
                    <a:lstStyle/>
                    <a:p>
                      <a:r>
                        <a:rPr lang="ko-KR" altLang="en-US">
                          <a:noFill/>
                        </a:rPr>
                        <a:t> </a:t>
                      </a:r>
                    </a:p>
                  </p:txBody>
                </p:sp>
              </mc:Fallback>
            </mc:AlternateContent>
            <p:sp>
              <p:nvSpPr>
                <p:cNvPr id="89" name="타원 88">
                  <a:extLst>
                    <a:ext uri="{FF2B5EF4-FFF2-40B4-BE49-F238E27FC236}">
                      <a16:creationId xmlns:a16="http://schemas.microsoft.com/office/drawing/2014/main" xmlns="" id="{F98E1B77-C140-458C-B66E-40C37D784E3E}"/>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xmlns="" id="{4576C6A4-522F-4AB7-9FD9-F9A220FE6F27}"/>
                        </a:ext>
                      </a:extLst>
                    </p:cNvPr>
                    <p:cNvSpPr txBox="1"/>
                    <p:nvPr/>
                  </p:nvSpPr>
                  <p:spPr>
                    <a:xfrm>
                      <a:off x="7282117" y="4163988"/>
                      <a:ext cx="1076357"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𝑃𝑜𝑝𝑢𝑙𝑎𝑡𝑖𝑜𝑛</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90" name="TextBox 89">
                      <a:extLst>
                        <a:ext uri="{FF2B5EF4-FFF2-40B4-BE49-F238E27FC236}">
                          <a16:creationId xmlns:a16="http://schemas.microsoft.com/office/drawing/2014/main" id="{4576C6A4-522F-4AB7-9FD9-F9A220FE6F27}"/>
                        </a:ext>
                      </a:extLst>
                    </p:cNvPr>
                    <p:cNvSpPr txBox="1">
                      <a:spLocks noRot="1" noChangeAspect="1" noMove="1" noResize="1" noEditPoints="1" noAdjustHandles="1" noChangeArrowheads="1" noChangeShapeType="1" noTextEdit="1"/>
                    </p:cNvSpPr>
                    <p:nvPr/>
                  </p:nvSpPr>
                  <p:spPr>
                    <a:xfrm>
                      <a:off x="7282117" y="4163988"/>
                      <a:ext cx="1076357" cy="248596"/>
                    </a:xfrm>
                    <a:prstGeom prst="rect">
                      <a:avLst/>
                    </a:prstGeom>
                    <a:blipFill>
                      <a:blip r:embed="rId7"/>
                      <a:stretch>
                        <a:fillRect l="-654"/>
                      </a:stretch>
                    </a:blipFill>
                  </p:spPr>
                  <p:txBody>
                    <a:bodyPr/>
                    <a:lstStyle/>
                    <a:p>
                      <a:r>
                        <a:rPr lang="ko-KR" altLang="en-US">
                          <a:noFill/>
                        </a:rPr>
                        <a:t> </a:t>
                      </a:r>
                    </a:p>
                  </p:txBody>
                </p:sp>
              </mc:Fallback>
            </mc:AlternateContent>
            <p:sp>
              <p:nvSpPr>
                <p:cNvPr id="91" name="타원 90">
                  <a:extLst>
                    <a:ext uri="{FF2B5EF4-FFF2-40B4-BE49-F238E27FC236}">
                      <a16:creationId xmlns:a16="http://schemas.microsoft.com/office/drawing/2014/main" xmlns="" id="{F75D2DA8-B881-4C9F-B30C-92174440EA6F}"/>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2" name="타원 91">
                  <a:extLst>
                    <a:ext uri="{FF2B5EF4-FFF2-40B4-BE49-F238E27FC236}">
                      <a16:creationId xmlns:a16="http://schemas.microsoft.com/office/drawing/2014/main" xmlns="" id="{D6133E7B-AF1A-48E5-BDFE-8B4E5024ECD7}"/>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3" name="타원 92">
                  <a:extLst>
                    <a:ext uri="{FF2B5EF4-FFF2-40B4-BE49-F238E27FC236}">
                      <a16:creationId xmlns:a16="http://schemas.microsoft.com/office/drawing/2014/main" xmlns="" id="{EAE93FDB-7E25-4FC8-B0AA-6E33B7DBA0CB}"/>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4" name="타원 93">
                  <a:extLst>
                    <a:ext uri="{FF2B5EF4-FFF2-40B4-BE49-F238E27FC236}">
                      <a16:creationId xmlns:a16="http://schemas.microsoft.com/office/drawing/2014/main" xmlns="" id="{4DDE1287-BDCD-4111-91A1-0FE1513D85F9}"/>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5" name="타원 94">
                  <a:extLst>
                    <a:ext uri="{FF2B5EF4-FFF2-40B4-BE49-F238E27FC236}">
                      <a16:creationId xmlns:a16="http://schemas.microsoft.com/office/drawing/2014/main" xmlns="" id="{36F78F77-7126-4A89-8B6D-1B75E9EBAD50}"/>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6" name="타원 95">
                  <a:extLst>
                    <a:ext uri="{FF2B5EF4-FFF2-40B4-BE49-F238E27FC236}">
                      <a16:creationId xmlns:a16="http://schemas.microsoft.com/office/drawing/2014/main" xmlns="" id="{E1A01F84-89FE-4FF0-8F95-5D1669209F4F}"/>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7" name="타원 96">
                  <a:extLst>
                    <a:ext uri="{FF2B5EF4-FFF2-40B4-BE49-F238E27FC236}">
                      <a16:creationId xmlns:a16="http://schemas.microsoft.com/office/drawing/2014/main" xmlns="" id="{8DE09B36-5C28-4A0F-827E-CFE2C967D0AF}"/>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8" name="타원 97">
                  <a:extLst>
                    <a:ext uri="{FF2B5EF4-FFF2-40B4-BE49-F238E27FC236}">
                      <a16:creationId xmlns:a16="http://schemas.microsoft.com/office/drawing/2014/main" xmlns="" id="{1E5D741E-4372-4E8F-A37F-D32FBB144D64}"/>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99" name="타원 98">
                  <a:extLst>
                    <a:ext uri="{FF2B5EF4-FFF2-40B4-BE49-F238E27FC236}">
                      <a16:creationId xmlns:a16="http://schemas.microsoft.com/office/drawing/2014/main" xmlns="" id="{6FA90761-16DB-4D6E-8EB1-E74C27FDB860}"/>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0" name="타원 99">
                  <a:extLst>
                    <a:ext uri="{FF2B5EF4-FFF2-40B4-BE49-F238E27FC236}">
                      <a16:creationId xmlns:a16="http://schemas.microsoft.com/office/drawing/2014/main" xmlns="" id="{2141FBB4-A851-4DE6-8DCC-6D397804FA90}"/>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1" name="타원 100">
                  <a:extLst>
                    <a:ext uri="{FF2B5EF4-FFF2-40B4-BE49-F238E27FC236}">
                      <a16:creationId xmlns:a16="http://schemas.microsoft.com/office/drawing/2014/main" xmlns="" id="{C11E7478-EB94-403A-AAC2-BD77DEC4DDBB}"/>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2" name="타원 101">
                  <a:extLst>
                    <a:ext uri="{FF2B5EF4-FFF2-40B4-BE49-F238E27FC236}">
                      <a16:creationId xmlns:a16="http://schemas.microsoft.com/office/drawing/2014/main" xmlns="" id="{D94EE9D7-09F7-4F02-B53F-D31FB514A2D8}"/>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3" name="타원 102">
                  <a:extLst>
                    <a:ext uri="{FF2B5EF4-FFF2-40B4-BE49-F238E27FC236}">
                      <a16:creationId xmlns:a16="http://schemas.microsoft.com/office/drawing/2014/main" xmlns="" id="{0BB78836-9FE4-4C17-8B29-CF290FF01480}"/>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4" name="타원 103">
                  <a:extLst>
                    <a:ext uri="{FF2B5EF4-FFF2-40B4-BE49-F238E27FC236}">
                      <a16:creationId xmlns:a16="http://schemas.microsoft.com/office/drawing/2014/main" xmlns="" id="{09E02017-4952-4F00-B086-A8B099A22ECF}"/>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5" name="타원 104">
                  <a:extLst>
                    <a:ext uri="{FF2B5EF4-FFF2-40B4-BE49-F238E27FC236}">
                      <a16:creationId xmlns:a16="http://schemas.microsoft.com/office/drawing/2014/main" xmlns="" id="{DD00296F-E51C-443D-8BE3-F2BBB8B5D432}"/>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6" name="타원 105">
                  <a:extLst>
                    <a:ext uri="{FF2B5EF4-FFF2-40B4-BE49-F238E27FC236}">
                      <a16:creationId xmlns:a16="http://schemas.microsoft.com/office/drawing/2014/main" xmlns="" id="{AD4AE805-8EBA-4920-BFFF-171F7F304A8A}"/>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7" name="타원 106">
                  <a:extLst>
                    <a:ext uri="{FF2B5EF4-FFF2-40B4-BE49-F238E27FC236}">
                      <a16:creationId xmlns:a16="http://schemas.microsoft.com/office/drawing/2014/main" xmlns="" id="{FD2F9613-573A-4489-9A71-15DF9A4D0916}"/>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8" name="타원 107">
                  <a:extLst>
                    <a:ext uri="{FF2B5EF4-FFF2-40B4-BE49-F238E27FC236}">
                      <a16:creationId xmlns:a16="http://schemas.microsoft.com/office/drawing/2014/main" xmlns="" id="{6EC86BF0-19F1-40FD-BA37-9D72E3574A2B}"/>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09" name="타원 108">
                  <a:extLst>
                    <a:ext uri="{FF2B5EF4-FFF2-40B4-BE49-F238E27FC236}">
                      <a16:creationId xmlns:a16="http://schemas.microsoft.com/office/drawing/2014/main" xmlns="" id="{7870294F-2AC7-4AC5-A2C7-AE673502E91C}"/>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0" name="타원 109">
                  <a:extLst>
                    <a:ext uri="{FF2B5EF4-FFF2-40B4-BE49-F238E27FC236}">
                      <a16:creationId xmlns:a16="http://schemas.microsoft.com/office/drawing/2014/main" xmlns="" id="{70105E48-5657-4E18-91BF-2F6C5A070C28}"/>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1" name="타원 110">
                  <a:extLst>
                    <a:ext uri="{FF2B5EF4-FFF2-40B4-BE49-F238E27FC236}">
                      <a16:creationId xmlns:a16="http://schemas.microsoft.com/office/drawing/2014/main" xmlns="" id="{9A4A739E-5E45-41AB-8897-3F73D8D7D2E0}"/>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2" name="타원 111">
                  <a:extLst>
                    <a:ext uri="{FF2B5EF4-FFF2-40B4-BE49-F238E27FC236}">
                      <a16:creationId xmlns:a16="http://schemas.microsoft.com/office/drawing/2014/main" xmlns="" id="{8C743A7F-EA1F-4F31-BA5B-2D70B832E66C}"/>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3" name="타원 112">
                  <a:extLst>
                    <a:ext uri="{FF2B5EF4-FFF2-40B4-BE49-F238E27FC236}">
                      <a16:creationId xmlns:a16="http://schemas.microsoft.com/office/drawing/2014/main" xmlns="" id="{79184AF5-4F9B-4AEE-95E6-C33658E1DC9A}"/>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4" name="타원 113">
                  <a:extLst>
                    <a:ext uri="{FF2B5EF4-FFF2-40B4-BE49-F238E27FC236}">
                      <a16:creationId xmlns:a16="http://schemas.microsoft.com/office/drawing/2014/main" xmlns="" id="{8E019F50-EFEB-4B7D-B372-2DFAE0C069AE}"/>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5" name="타원 114">
                  <a:extLst>
                    <a:ext uri="{FF2B5EF4-FFF2-40B4-BE49-F238E27FC236}">
                      <a16:creationId xmlns:a16="http://schemas.microsoft.com/office/drawing/2014/main" xmlns="" id="{AF730F70-B2BC-4782-930F-88EABCC60BF6}"/>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6" name="타원 115">
                  <a:extLst>
                    <a:ext uri="{FF2B5EF4-FFF2-40B4-BE49-F238E27FC236}">
                      <a16:creationId xmlns:a16="http://schemas.microsoft.com/office/drawing/2014/main" xmlns="" id="{1C3C3EEB-9752-40C4-9362-667966EE3ED7}"/>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117" name="타원 116">
                  <a:extLst>
                    <a:ext uri="{FF2B5EF4-FFF2-40B4-BE49-F238E27FC236}">
                      <a16:creationId xmlns:a16="http://schemas.microsoft.com/office/drawing/2014/main" xmlns="" id="{76FB9859-8EF9-4B03-94DF-F22BD3CEF4B3}"/>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8" name="직선 화살표 연결선 117">
                  <a:extLst>
                    <a:ext uri="{FF2B5EF4-FFF2-40B4-BE49-F238E27FC236}">
                      <a16:creationId xmlns:a16="http://schemas.microsoft.com/office/drawing/2014/main" xmlns="" id="{4C8F0273-69E1-4FC0-AEB8-0BD62F30A408}"/>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xmlns="" id="{8588531D-8F12-403C-B67D-9C7B10FC2E3F}"/>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a:latin typeface="Cambria Math" panose="02040503050406030204" pitchFamily="18" charset="0"/>
                                  <a:ea typeface="Cambria Math" panose="02040503050406030204" pitchFamily="18" charset="0"/>
                                </a:rPr>
                                <m:t>𝟏</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a:latin typeface="Cambria Math" panose="02040503050406030204" pitchFamily="18" charset="0"/>
                                  <a:ea typeface="Cambria Math" panose="02040503050406030204" pitchFamily="18" charset="0"/>
                                </a:rPr>
                                <m:t>𝟏</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 700" panose="020B0803030303020204" pitchFamily="34" charset="0"/>
                      <a:ea typeface="SamsungOne 700" panose="020B0803030303020204" pitchFamily="34" charset="0"/>
                    </a:endParaRPr>
                  </a:p>
                </p:txBody>
              </p:sp>
            </mc:Choice>
            <mc:Fallback xmlns="">
              <p:sp>
                <p:nvSpPr>
                  <p:cNvPr id="89" name="TextBox 88">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8"/>
                    <a:stretch>
                      <a:fillRect/>
                    </a:stretch>
                  </a:blipFill>
                </p:spPr>
                <p:txBody>
                  <a:bodyPr/>
                  <a:lstStyle/>
                  <a:p>
                    <a:r>
                      <a:rPr lang="ko-KR" altLang="en-US">
                        <a:noFill/>
                      </a:rPr>
                      <a:t> </a:t>
                    </a:r>
                  </a:p>
                </p:txBody>
              </p:sp>
            </mc:Fallback>
          </mc:AlternateContent>
        </p:grpSp>
        <p:grpSp>
          <p:nvGrpSpPr>
            <p:cNvPr id="31" name="그룹 30">
              <a:extLst>
                <a:ext uri="{FF2B5EF4-FFF2-40B4-BE49-F238E27FC236}">
                  <a16:creationId xmlns:a16="http://schemas.microsoft.com/office/drawing/2014/main" xmlns="" id="{C3C61D2B-2C8D-40E2-86DA-CA5B45180C88}"/>
                </a:ext>
              </a:extLst>
            </p:cNvPr>
            <p:cNvGrpSpPr/>
            <p:nvPr/>
          </p:nvGrpSpPr>
          <p:grpSpPr>
            <a:xfrm>
              <a:off x="5569472" y="3157711"/>
              <a:ext cx="1993598" cy="1934963"/>
              <a:chOff x="2276414" y="3032451"/>
              <a:chExt cx="1993598" cy="1934963"/>
            </a:xfrm>
          </p:grpSpPr>
          <p:grpSp>
            <p:nvGrpSpPr>
              <p:cNvPr id="32" name="그룹 31">
                <a:extLst>
                  <a:ext uri="{FF2B5EF4-FFF2-40B4-BE49-F238E27FC236}">
                    <a16:creationId xmlns:a16="http://schemas.microsoft.com/office/drawing/2014/main" xmlns="" id="{893BAF57-BAED-47DE-AF35-2BFF2344575F}"/>
                  </a:ext>
                </a:extLst>
              </p:cNvPr>
              <p:cNvGrpSpPr/>
              <p:nvPr/>
            </p:nvGrpSpPr>
            <p:grpSpPr>
              <a:xfrm>
                <a:off x="2276414" y="3032451"/>
                <a:ext cx="1993598" cy="1934963"/>
                <a:chOff x="6880016" y="2179877"/>
                <a:chExt cx="2300364" cy="2232707"/>
              </a:xfrm>
            </p:grpSpPr>
            <p:sp>
              <p:nvSpPr>
                <p:cNvPr id="48" name="타원 47">
                  <a:extLst>
                    <a:ext uri="{FF2B5EF4-FFF2-40B4-BE49-F238E27FC236}">
                      <a16:creationId xmlns:a16="http://schemas.microsoft.com/office/drawing/2014/main" xmlns="" id="{AE244497-5957-423F-A69C-CFFD04D600EE}"/>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F8C69E04-47DE-4E36-83F1-0086128FC2EC}"/>
                        </a:ext>
                      </a:extLst>
                    </p:cNvPr>
                    <p:cNvSpPr txBox="1"/>
                    <p:nvPr/>
                  </p:nvSpPr>
                  <p:spPr>
                    <a:xfrm>
                      <a:off x="8448874" y="2179877"/>
                      <a:ext cx="731506"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𝑆𝑎𝑚𝑝𝑙𝑒</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F8C69E04-47DE-4E36-83F1-0086128FC2EC}"/>
                        </a:ext>
                      </a:extLst>
                    </p:cNvPr>
                    <p:cNvSpPr txBox="1">
                      <a:spLocks noRot="1" noChangeAspect="1" noMove="1" noResize="1" noEditPoints="1" noAdjustHandles="1" noChangeArrowheads="1" noChangeShapeType="1" noTextEdit="1"/>
                    </p:cNvSpPr>
                    <p:nvPr/>
                  </p:nvSpPr>
                  <p:spPr>
                    <a:xfrm>
                      <a:off x="8448874" y="2179877"/>
                      <a:ext cx="731506" cy="248596"/>
                    </a:xfrm>
                    <a:prstGeom prst="rect">
                      <a:avLst/>
                    </a:prstGeom>
                    <a:blipFill>
                      <a:blip r:embed="rId6"/>
                      <a:stretch>
                        <a:fillRect l="-1923"/>
                      </a:stretch>
                    </a:blipFill>
                  </p:spPr>
                  <p:txBody>
                    <a:bodyPr/>
                    <a:lstStyle/>
                    <a:p>
                      <a:r>
                        <a:rPr lang="ko-KR" altLang="en-US">
                          <a:noFill/>
                        </a:rPr>
                        <a:t> </a:t>
                      </a:r>
                    </a:p>
                  </p:txBody>
                </p:sp>
              </mc:Fallback>
            </mc:AlternateContent>
            <p:sp>
              <p:nvSpPr>
                <p:cNvPr id="50" name="타원 49">
                  <a:extLst>
                    <a:ext uri="{FF2B5EF4-FFF2-40B4-BE49-F238E27FC236}">
                      <a16:creationId xmlns:a16="http://schemas.microsoft.com/office/drawing/2014/main" xmlns="" id="{29F6A8FB-F8E7-4907-8998-EF8090E4A4F2}"/>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CE12F360-6C71-47A4-8FC7-445E5664AD53}"/>
                        </a:ext>
                      </a:extLst>
                    </p:cNvPr>
                    <p:cNvSpPr txBox="1"/>
                    <p:nvPr/>
                  </p:nvSpPr>
                  <p:spPr>
                    <a:xfrm>
                      <a:off x="7282117" y="4163988"/>
                      <a:ext cx="1076357"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𝑃𝑜𝑝𝑢𝑙𝑎𝑡𝑖𝑜𝑛</m:t>
                            </m:r>
                          </m:oMath>
                        </m:oMathPara>
                      </a14:m>
                      <a:endParaRPr lang="ko-KR" altLang="en-US" sz="1400" i="1"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51" name="TextBox 50">
                      <a:extLst>
                        <a:ext uri="{FF2B5EF4-FFF2-40B4-BE49-F238E27FC236}">
                          <a16:creationId xmlns:a16="http://schemas.microsoft.com/office/drawing/2014/main" id="{CE12F360-6C71-47A4-8FC7-445E5664AD53}"/>
                        </a:ext>
                      </a:extLst>
                    </p:cNvPr>
                    <p:cNvSpPr txBox="1">
                      <a:spLocks noRot="1" noChangeAspect="1" noMove="1" noResize="1" noEditPoints="1" noAdjustHandles="1" noChangeArrowheads="1" noChangeShapeType="1" noTextEdit="1"/>
                    </p:cNvSpPr>
                    <p:nvPr/>
                  </p:nvSpPr>
                  <p:spPr>
                    <a:xfrm>
                      <a:off x="7282117" y="4163988"/>
                      <a:ext cx="1076357" cy="248596"/>
                    </a:xfrm>
                    <a:prstGeom prst="rect">
                      <a:avLst/>
                    </a:prstGeom>
                    <a:blipFill>
                      <a:blip r:embed="rId7"/>
                      <a:stretch>
                        <a:fillRect l="-654"/>
                      </a:stretch>
                    </a:blipFill>
                  </p:spPr>
                  <p:txBody>
                    <a:bodyPr/>
                    <a:lstStyle/>
                    <a:p>
                      <a:r>
                        <a:rPr lang="ko-KR" altLang="en-US">
                          <a:noFill/>
                        </a:rPr>
                        <a:t> </a:t>
                      </a:r>
                    </a:p>
                  </p:txBody>
                </p:sp>
              </mc:Fallback>
            </mc:AlternateContent>
            <p:sp>
              <p:nvSpPr>
                <p:cNvPr id="52" name="타원 51">
                  <a:extLst>
                    <a:ext uri="{FF2B5EF4-FFF2-40B4-BE49-F238E27FC236}">
                      <a16:creationId xmlns:a16="http://schemas.microsoft.com/office/drawing/2014/main" xmlns="" id="{7954C4E1-5016-4038-821E-E9DBBEC5749A}"/>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3" name="타원 52">
                  <a:extLst>
                    <a:ext uri="{FF2B5EF4-FFF2-40B4-BE49-F238E27FC236}">
                      <a16:creationId xmlns:a16="http://schemas.microsoft.com/office/drawing/2014/main" xmlns="" id="{53723D23-3081-4CAB-B682-1AA47AFD600C}"/>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4" name="타원 53">
                  <a:extLst>
                    <a:ext uri="{FF2B5EF4-FFF2-40B4-BE49-F238E27FC236}">
                      <a16:creationId xmlns:a16="http://schemas.microsoft.com/office/drawing/2014/main" xmlns="" id="{2A819E1E-818C-4382-8D43-D7A5760D5F2A}"/>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5" name="타원 54">
                  <a:extLst>
                    <a:ext uri="{FF2B5EF4-FFF2-40B4-BE49-F238E27FC236}">
                      <a16:creationId xmlns:a16="http://schemas.microsoft.com/office/drawing/2014/main" xmlns="" id="{DC5B1C5C-1E4E-4BC9-984C-A1050A663D53}"/>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6" name="타원 55">
                  <a:extLst>
                    <a:ext uri="{FF2B5EF4-FFF2-40B4-BE49-F238E27FC236}">
                      <a16:creationId xmlns:a16="http://schemas.microsoft.com/office/drawing/2014/main" xmlns="" id="{54C1A964-8AAE-4B67-B9EF-25C7CB435DC6}"/>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7" name="타원 56">
                  <a:extLst>
                    <a:ext uri="{FF2B5EF4-FFF2-40B4-BE49-F238E27FC236}">
                      <a16:creationId xmlns:a16="http://schemas.microsoft.com/office/drawing/2014/main" xmlns="" id="{F552CA5F-95B8-4F21-BC9B-A57C90E976B6}"/>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8" name="타원 57">
                  <a:extLst>
                    <a:ext uri="{FF2B5EF4-FFF2-40B4-BE49-F238E27FC236}">
                      <a16:creationId xmlns:a16="http://schemas.microsoft.com/office/drawing/2014/main" xmlns="" id="{569F622D-4FE3-450D-AFF4-4E09331CF7FC}"/>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9" name="타원 58">
                  <a:extLst>
                    <a:ext uri="{FF2B5EF4-FFF2-40B4-BE49-F238E27FC236}">
                      <a16:creationId xmlns:a16="http://schemas.microsoft.com/office/drawing/2014/main" xmlns="" id="{1E0AD41D-4806-4E60-A2FC-7B36EF08B828}"/>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0" name="타원 59">
                  <a:extLst>
                    <a:ext uri="{FF2B5EF4-FFF2-40B4-BE49-F238E27FC236}">
                      <a16:creationId xmlns:a16="http://schemas.microsoft.com/office/drawing/2014/main" xmlns="" id="{8234240B-3C7C-47F8-94E8-F85B891EB2D9}"/>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1" name="타원 60">
                  <a:extLst>
                    <a:ext uri="{FF2B5EF4-FFF2-40B4-BE49-F238E27FC236}">
                      <a16:creationId xmlns:a16="http://schemas.microsoft.com/office/drawing/2014/main" xmlns="" id="{058B0488-C592-4165-A236-C0A1BC28F6CE}"/>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2" name="타원 61">
                  <a:extLst>
                    <a:ext uri="{FF2B5EF4-FFF2-40B4-BE49-F238E27FC236}">
                      <a16:creationId xmlns:a16="http://schemas.microsoft.com/office/drawing/2014/main" xmlns="" id="{F0943A51-56D1-45BC-B932-4A221A2DE079}"/>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3" name="타원 62">
                  <a:extLst>
                    <a:ext uri="{FF2B5EF4-FFF2-40B4-BE49-F238E27FC236}">
                      <a16:creationId xmlns:a16="http://schemas.microsoft.com/office/drawing/2014/main" xmlns="" id="{0D562391-4C01-4C1A-BD38-93C451E146C3}"/>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4" name="타원 63">
                  <a:extLst>
                    <a:ext uri="{FF2B5EF4-FFF2-40B4-BE49-F238E27FC236}">
                      <a16:creationId xmlns:a16="http://schemas.microsoft.com/office/drawing/2014/main" xmlns="" id="{173DE420-C9B6-4676-9E0A-4554815A3E57}"/>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5" name="타원 64">
                  <a:extLst>
                    <a:ext uri="{FF2B5EF4-FFF2-40B4-BE49-F238E27FC236}">
                      <a16:creationId xmlns:a16="http://schemas.microsoft.com/office/drawing/2014/main" xmlns="" id="{291ECCFA-B1AF-43AA-B772-F31A70544291}"/>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6" name="타원 65">
                  <a:extLst>
                    <a:ext uri="{FF2B5EF4-FFF2-40B4-BE49-F238E27FC236}">
                      <a16:creationId xmlns:a16="http://schemas.microsoft.com/office/drawing/2014/main" xmlns="" id="{99B55DD8-33DF-4042-B6C1-D08731F3A312}"/>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7" name="타원 66">
                  <a:extLst>
                    <a:ext uri="{FF2B5EF4-FFF2-40B4-BE49-F238E27FC236}">
                      <a16:creationId xmlns:a16="http://schemas.microsoft.com/office/drawing/2014/main" xmlns="" id="{18F8FA4E-8E7F-4000-B41C-8E01C7030F5F}"/>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8" name="타원 67">
                  <a:extLst>
                    <a:ext uri="{FF2B5EF4-FFF2-40B4-BE49-F238E27FC236}">
                      <a16:creationId xmlns:a16="http://schemas.microsoft.com/office/drawing/2014/main" xmlns="" id="{2D13295E-9604-4D64-AFBC-FC1C2E426760}"/>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0" name="타원 69">
                  <a:extLst>
                    <a:ext uri="{FF2B5EF4-FFF2-40B4-BE49-F238E27FC236}">
                      <a16:creationId xmlns:a16="http://schemas.microsoft.com/office/drawing/2014/main" xmlns="" id="{8E26DFA7-0F79-4719-9909-5A7FCD675FDD}"/>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5" name="타원 74">
                  <a:extLst>
                    <a:ext uri="{FF2B5EF4-FFF2-40B4-BE49-F238E27FC236}">
                      <a16:creationId xmlns:a16="http://schemas.microsoft.com/office/drawing/2014/main" xmlns="" id="{8E3A0A0D-A2B7-4442-8ADE-D7C72BDD3F29}"/>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6" name="타원 75">
                  <a:extLst>
                    <a:ext uri="{FF2B5EF4-FFF2-40B4-BE49-F238E27FC236}">
                      <a16:creationId xmlns:a16="http://schemas.microsoft.com/office/drawing/2014/main" xmlns="" id="{1AA3B37F-F282-4818-B68A-D81F7C5B41C7}"/>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7" name="타원 76">
                  <a:extLst>
                    <a:ext uri="{FF2B5EF4-FFF2-40B4-BE49-F238E27FC236}">
                      <a16:creationId xmlns:a16="http://schemas.microsoft.com/office/drawing/2014/main" xmlns="" id="{D8AE1A70-F8F0-4535-9464-9A9B26B1F89C}"/>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8" name="타원 77">
                  <a:extLst>
                    <a:ext uri="{FF2B5EF4-FFF2-40B4-BE49-F238E27FC236}">
                      <a16:creationId xmlns:a16="http://schemas.microsoft.com/office/drawing/2014/main" xmlns="" id="{57C76FE5-F5CC-482C-B1CA-714A0098B47C}"/>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9" name="타원 78">
                  <a:extLst>
                    <a:ext uri="{FF2B5EF4-FFF2-40B4-BE49-F238E27FC236}">
                      <a16:creationId xmlns:a16="http://schemas.microsoft.com/office/drawing/2014/main" xmlns="" id="{6FDAFB3D-E7A9-43C1-AF68-F82FC6CFD083}"/>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0" name="타원 79">
                  <a:extLst>
                    <a:ext uri="{FF2B5EF4-FFF2-40B4-BE49-F238E27FC236}">
                      <a16:creationId xmlns:a16="http://schemas.microsoft.com/office/drawing/2014/main" xmlns="" id="{6C81310A-058E-4331-ADDD-287EB55B98E4}"/>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1" name="타원 80">
                  <a:extLst>
                    <a:ext uri="{FF2B5EF4-FFF2-40B4-BE49-F238E27FC236}">
                      <a16:creationId xmlns:a16="http://schemas.microsoft.com/office/drawing/2014/main" xmlns="" id="{5B350309-476A-469E-B815-D01E2755AAAD}"/>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2" name="타원 81">
                  <a:extLst>
                    <a:ext uri="{FF2B5EF4-FFF2-40B4-BE49-F238E27FC236}">
                      <a16:creationId xmlns:a16="http://schemas.microsoft.com/office/drawing/2014/main" xmlns="" id="{ACF7ADC7-F4B2-42DA-B0AA-1D93D5529062}"/>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3" name="타원 82">
                  <a:extLst>
                    <a:ext uri="{FF2B5EF4-FFF2-40B4-BE49-F238E27FC236}">
                      <a16:creationId xmlns:a16="http://schemas.microsoft.com/office/drawing/2014/main" xmlns="" id="{5DAE0E1E-3041-4843-95BA-5C0FF68E4054}"/>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화살표 연결선 83">
                  <a:extLst>
                    <a:ext uri="{FF2B5EF4-FFF2-40B4-BE49-F238E27FC236}">
                      <a16:creationId xmlns:a16="http://schemas.microsoft.com/office/drawing/2014/main" xmlns="" id="{8B25E358-FED1-4DDF-B812-69C2BD987E0B}"/>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xmlns="" id="{88001FD8-BEC8-41C0-856D-F153943AED92}"/>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𝟐</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smtClean="0">
                                  <a:latin typeface="Cambria Math" panose="02040503050406030204" pitchFamily="18" charset="0"/>
                                  <a:ea typeface="Cambria Math" panose="02040503050406030204" pitchFamily="18" charset="0"/>
                                </a:rPr>
                                <m:t>𝟐</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 700" panose="020B0803030303020204" pitchFamily="34" charset="0"/>
                      <a:ea typeface="SamsungOne 700" panose="020B0803030303020204" pitchFamily="34" charset="0"/>
                    </a:endParaRPr>
                  </a:p>
                </p:txBody>
              </p:sp>
            </mc:Choice>
            <mc:Fallback xmlns="">
              <p:sp>
                <p:nvSpPr>
                  <p:cNvPr id="92" name="TextBox 91">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9"/>
                    <a:stretch>
                      <a:fillRect/>
                    </a:stretch>
                  </a:blipFill>
                </p:spPr>
                <p:txBody>
                  <a:bodyPr/>
                  <a:lstStyle/>
                  <a:p>
                    <a:r>
                      <a:rPr lang="ko-KR" altLang="en-US">
                        <a:noFill/>
                      </a:rPr>
                      <a:t> </a:t>
                    </a:r>
                  </a:p>
                </p:txBody>
              </p:sp>
            </mc:Fallback>
          </mc:AlternateContent>
        </p:grpSp>
      </p:grpSp>
      <p:sp>
        <p:nvSpPr>
          <p:cNvPr id="123" name="직사각형 122">
            <a:extLst>
              <a:ext uri="{FF2B5EF4-FFF2-40B4-BE49-F238E27FC236}">
                <a16:creationId xmlns:a16="http://schemas.microsoft.com/office/drawing/2014/main" xmlns="" id="{5EA544BD-61BB-4CC8-99F5-82BA7CC7043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F-test of variance ratio</a:t>
            </a:r>
          </a:p>
        </p:txBody>
      </p:sp>
    </p:spTree>
    <p:extLst>
      <p:ext uri="{BB962C8B-B14F-4D97-AF65-F5344CB8AC3E}">
        <p14:creationId xmlns:p14="http://schemas.microsoft.com/office/powerpoint/2010/main" val="236561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2" name="그룹 31">
            <a:extLst>
              <a:ext uri="{FF2B5EF4-FFF2-40B4-BE49-F238E27FC236}">
                <a16:creationId xmlns:a16="http://schemas.microsoft.com/office/drawing/2014/main" xmlns="" id="{99B0ADAC-D0B4-4770-8FC8-B8F5226076AD}"/>
              </a:ext>
            </a:extLst>
          </p:cNvPr>
          <p:cNvGrpSpPr/>
          <p:nvPr/>
        </p:nvGrpSpPr>
        <p:grpSpPr>
          <a:xfrm>
            <a:off x="846956" y="1711766"/>
            <a:ext cx="6979589" cy="2192120"/>
            <a:chOff x="903506" y="2429380"/>
            <a:chExt cx="6979589" cy="2192120"/>
          </a:xfrm>
        </p:grpSpPr>
        <p:sp>
          <p:nvSpPr>
            <p:cNvPr id="33" name="사각형: 둥근 모서리 2">
              <a:extLst>
                <a:ext uri="{FF2B5EF4-FFF2-40B4-BE49-F238E27FC236}">
                  <a16:creationId xmlns:a16="http://schemas.microsoft.com/office/drawing/2014/main" xmlns="" id="{F0D6F0C8-1F5A-41DF-9C61-6E817B3742C6}"/>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xmlns="" id="{B717495D-CBB0-4F4C-B049-CE0470DFEEB5}"/>
                    </a:ext>
                  </a:extLst>
                </p:cNvPr>
                <p:cNvSpPr/>
                <p:nvPr/>
              </p:nvSpPr>
              <p:spPr>
                <a:xfrm>
                  <a:off x="1279004" y="2429380"/>
                  <a:ext cx="6604091" cy="219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we roll a dice, what is the probability that the outcome is odd </a:t>
                  </a:r>
                  <a:r>
                    <a:rPr lang="en-US" altLang="ko-KR" sz="1300" dirty="0">
                      <a:solidFill>
                        <a:srgbClr val="1429A0"/>
                      </a:solidFill>
                      <a:latin typeface="SamsungOne 700" panose="020B0803030303020204" pitchFamily="34" charset="0"/>
                      <a:ea typeface="SamsungOne 700" panose="020B0803030303020204" pitchFamily="34" charset="0"/>
                    </a:rPr>
                    <a:t>or</a:t>
                  </a:r>
                  <a:r>
                    <a:rPr lang="en-US" altLang="ko-KR" sz="1300" dirty="0">
                      <a:solidFill>
                        <a:srgbClr val="193EB0"/>
                      </a:solidFill>
                      <a:latin typeface="SamsungOne 700" panose="020B0803030303020204" pitchFamily="34" charset="0"/>
                      <a:ea typeface="SamsungOne 700" panose="020B08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larger than three?</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the event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𝐴</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‘odd outcome’ and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𝐵</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‘outcome larger than three,’</a:t>
                  </a:r>
                </a:p>
                <a:p>
                  <a:pPr>
                    <a:spcAft>
                      <a:spcPts val="800"/>
                    </a:spcAft>
                  </a:pPr>
                  <a:r>
                    <a:rPr lang="en-US" altLang="ko-KR" sz="1400" dirty="0">
                      <a:solidFill>
                        <a:schemeClr val="tx1">
                          <a:lumMod val="85000"/>
                          <a:lumOff val="15000"/>
                        </a:schemeClr>
                      </a:solidFill>
                      <a:cs typeface="Times New Roman" panose="02020603050405020304" pitchFamily="18" charset="0"/>
                    </a:rPr>
                    <a:t>	</a:t>
                  </a:r>
                  <a14:m>
                    <m:oMath xmlns:m="http://schemas.openxmlformats.org/officeDocument/2006/math">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={1, 3, 4}</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400" dirty="0">
                      <a:solidFill>
                        <a:schemeClr val="tx1">
                          <a:lumMod val="85000"/>
                          <a:lumOff val="15000"/>
                        </a:schemeClr>
                      </a:solidFill>
                      <a:cs typeface="Times New Roman" panose="02020603050405020304" pitchFamily="18" charset="0"/>
                    </a:rPr>
                    <a:t>	</a:t>
                  </a: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={4, 5, 6}</m:t>
                      </m:r>
                    </m:oMath>
                  </a14:m>
                  <a:endPar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endParaRPr>
                </a:p>
                <a:p>
                  <a:pPr>
                    <a:spcAft>
                      <a:spcPts val="800"/>
                    </a:spcAft>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The union of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𝐴</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𝐵</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the event we are interested in. </a:t>
                  </a:r>
                </a:p>
                <a:p>
                  <a:pPr marL="182563">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So, </a:t>
                  </a:r>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34" name="직사각형 33">
                  <a:extLst>
                    <a:ext uri="{FF2B5EF4-FFF2-40B4-BE49-F238E27FC236}">
                      <a16:creationId xmlns="" xmlns:a16="http://schemas.microsoft.com/office/drawing/2014/main" xmlns:a14="http://schemas.microsoft.com/office/drawing/2010/main" id="{B717495D-CBB0-4F4C-B049-CE0470DFEEB5}"/>
                    </a:ext>
                  </a:extLst>
                </p:cNvPr>
                <p:cNvSpPr>
                  <a:spLocks noRot="1" noChangeAspect="1" noMove="1" noResize="1" noEditPoints="1" noAdjustHandles="1" noChangeArrowheads="1" noChangeShapeType="1" noTextEdit="1"/>
                </p:cNvSpPr>
                <p:nvPr/>
              </p:nvSpPr>
              <p:spPr>
                <a:xfrm>
                  <a:off x="1279004" y="2429380"/>
                  <a:ext cx="6604091" cy="2192120"/>
                </a:xfrm>
                <a:prstGeom prst="rect">
                  <a:avLst/>
                </a:prstGeom>
                <a:blipFill rotWithShape="0">
                  <a:blip r:embed="rId3"/>
                  <a:stretch>
                    <a:fillRect l="-185"/>
                  </a:stretch>
                </a:blipFill>
                <a:ln>
                  <a:noFill/>
                </a:ln>
              </p:spPr>
              <p:txBody>
                <a:bodyPr/>
                <a:lstStyle/>
                <a:p>
                  <a:r>
                    <a:rPr lang="ko-KR" altLang="en-US">
                      <a:noFill/>
                    </a:rPr>
                    <a:t> </a:t>
                  </a:r>
                </a:p>
              </p:txBody>
            </p:sp>
          </mc:Fallback>
        </mc:AlternateContent>
      </p:grpSp>
      <p:sp>
        <p:nvSpPr>
          <p:cNvPr id="11" name="직사각형 10">
            <a:extLst>
              <a:ext uri="{FF2B5EF4-FFF2-40B4-BE49-F238E27FC236}">
                <a16:creationId xmlns:a16="http://schemas.microsoft.com/office/drawing/2014/main" xmlns="" id="{35442C65-E410-4DA8-ABB9-9DCA0A1E05F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Sum of probabilities </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xmlns="" id="{64E8568F-E1F1-4A2B-A65E-57EC750ABD97}"/>
                  </a:ext>
                </a:extLst>
              </p:cNvPr>
              <p:cNvSpPr/>
              <p:nvPr/>
            </p:nvSpPr>
            <p:spPr>
              <a:xfrm>
                <a:off x="1711052" y="3623905"/>
                <a:ext cx="3734063" cy="559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 3, 4, 5, 6}</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600" dirty="0">
                          <a:solidFill>
                            <a:schemeClr val="tx1">
                              <a:lumMod val="85000"/>
                              <a:lumOff val="15000"/>
                            </a:schemeClr>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5</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6</m:t>
                          </m:r>
                        </m:den>
                      </m:f>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0" name="Rectangle 12">
                <a:extLst>
                  <a:ext uri="{FF2B5EF4-FFF2-40B4-BE49-F238E27FC236}">
                    <a16:creationId xmlns:a16="http://schemas.microsoft.com/office/drawing/2014/main" id="{64E8568F-E1F1-4A2B-A65E-57EC750ABD97}"/>
                  </a:ext>
                </a:extLst>
              </p:cNvPr>
              <p:cNvSpPr>
                <a:spLocks noRot="1" noChangeAspect="1" noMove="1" noResize="1" noEditPoints="1" noAdjustHandles="1" noChangeArrowheads="1" noChangeShapeType="1" noTextEdit="1"/>
              </p:cNvSpPr>
              <p:nvPr/>
            </p:nvSpPr>
            <p:spPr>
              <a:xfrm>
                <a:off x="1711052" y="3623905"/>
                <a:ext cx="3734063" cy="559961"/>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2148273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73" name="직사각형 72">
            <a:extLst>
              <a:ext uri="{FF2B5EF4-FFF2-40B4-BE49-F238E27FC236}">
                <a16:creationId xmlns:a16="http://schemas.microsoft.com/office/drawing/2014/main" xmlns="" id="{D0D7AC7A-EB2C-49C9-95ED-4196E2C12849}"/>
              </a:ext>
            </a:extLst>
          </p:cNvPr>
          <p:cNvSpPr/>
          <p:nvPr/>
        </p:nvSpPr>
        <p:spPr>
          <a:xfrm>
            <a:off x="67507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left tail test, right tail test, and two tail test.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test statistic is calculated as a ratio of the sample variances:</a:t>
            </a:r>
          </a:p>
        </p:txBody>
      </p:sp>
      <p:sp>
        <p:nvSpPr>
          <p:cNvPr id="9" name="직사각형 8">
            <a:extLst>
              <a:ext uri="{FF2B5EF4-FFF2-40B4-BE49-F238E27FC236}">
                <a16:creationId xmlns:a16="http://schemas.microsoft.com/office/drawing/2014/main" xmlns="" id="{0E30A6EE-B547-4DAE-B9EE-7BC30FBB4D0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F-test of variance ratio</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xmlns="" id="{DA8121B2-3154-4FFD-BA0D-D7675E47D620}"/>
                  </a:ext>
                </a:extLst>
              </p:cNvPr>
              <p:cNvSpPr/>
              <p:nvPr/>
            </p:nvSpPr>
            <p:spPr>
              <a:xfrm>
                <a:off x="3692302" y="2499743"/>
                <a:ext cx="2184857" cy="751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𝑡𝑒𝑠𝑡</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𝑠𝑡𝑎𝑡𝑖𝑠𝑡𝑖𝑐</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𝑆</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bSup>
                        </m:num>
                        <m:den>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𝑆</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bSup>
                        </m:den>
                      </m:f>
                      <m:r>
                        <m:rPr>
                          <m:nor/>
                        </m:rP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   </m:t>
                      </m:r>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7" name="Rectangle 12">
                <a:extLst>
                  <a:ext uri="{FF2B5EF4-FFF2-40B4-BE49-F238E27FC236}">
                    <a16:creationId xmlns:a16="http://schemas.microsoft.com/office/drawing/2014/main" id="{DA8121B2-3154-4FFD-BA0D-D7675E47D620}"/>
                  </a:ext>
                </a:extLst>
              </p:cNvPr>
              <p:cNvSpPr>
                <a:spLocks noRot="1" noChangeAspect="1" noMove="1" noResize="1" noEditPoints="1" noAdjustHandles="1" noChangeArrowheads="1" noChangeShapeType="1" noTextEdit="1"/>
              </p:cNvSpPr>
              <p:nvPr/>
            </p:nvSpPr>
            <p:spPr>
              <a:xfrm>
                <a:off x="3692302" y="2499743"/>
                <a:ext cx="2184857" cy="751681"/>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xmlns="" id="{854ADC86-A4A1-446F-8AB9-0F8F0B6E1539}"/>
                  </a:ext>
                </a:extLst>
              </p:cNvPr>
              <p:cNvSpPr/>
              <p:nvPr/>
            </p:nvSpPr>
            <p:spPr>
              <a:xfrm>
                <a:off x="675071" y="3429000"/>
                <a:ext cx="8632825"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test statistic follows the F distribution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𝐹</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𝑛</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− 1,</a:t>
                </a:r>
                <a:r>
                  <a:rPr lang="en-US" altLang="ko-KR" sz="1200" dirty="0">
                    <a:solidFill>
                      <a:schemeClr val="tx1">
                        <a:lumMod val="85000"/>
                        <a:lumOff val="15000"/>
                      </a:schemeClr>
                    </a:solidFill>
                    <a:cs typeface="Times New Roman" panose="02020603050405020304" pitchFamily="18" charset="0"/>
                  </a:rPr>
                  <a:t> </a:t>
                </a:r>
                <a14:m>
                  <m:oMath xmlns:m="http://schemas.openxmlformats.org/officeDocument/2006/math">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𝑛</m:t>
                        </m:r>
                      </m:e>
                      <m:sub>
                        <m:r>
                          <a:rPr lang="en-US" altLang="ko-KR" sz="1200" b="0" i="1" smtClean="0">
                            <a:solidFill>
                              <a:schemeClr val="tx1">
                                <a:lumMod val="85000"/>
                                <a:lumOff val="15000"/>
                              </a:schemeClr>
                            </a:solidFill>
                            <a:latin typeface="Cambria Math" panose="02040503050406030204" pitchFamily="18" charset="0"/>
                            <a:cs typeface="Times New Roman" panose="02020603050405020304" pitchFamily="18" charset="0"/>
                          </a:rPr>
                          <m:t>2</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− 1). Here, </a:t>
                </a:r>
                <a14:m>
                  <m:oMath xmlns:m="http://schemas.openxmlformats.org/officeDocument/2006/math">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𝑛</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14:m>
                  <m:oMath xmlns:m="http://schemas.openxmlformats.org/officeDocument/2006/math">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𝑛</m:t>
                        </m:r>
                      </m:e>
                      <m:sub>
                        <m:r>
                          <a:rPr lang="en-US" altLang="ko-KR" sz="1200" b="0" i="1" smtClean="0">
                            <a:solidFill>
                              <a:schemeClr val="tx1">
                                <a:lumMod val="85000"/>
                                <a:lumOff val="15000"/>
                              </a:schemeClr>
                            </a:solidFill>
                            <a:latin typeface="Cambria Math" panose="02040503050406030204" pitchFamily="18" charset="0"/>
                            <a:cs typeface="Times New Roman" panose="02020603050405020304" pitchFamily="18" charset="0"/>
                          </a:rPr>
                          <m:t>2</m:t>
                        </m:r>
                      </m:sub>
                    </m:sSub>
                  </m:oMath>
                </a14:m>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the sample sizes. </a:t>
                </a:r>
              </a:p>
            </p:txBody>
          </p:sp>
        </mc:Choice>
        <mc:Fallback xmlns="">
          <p:sp>
            <p:nvSpPr>
              <p:cNvPr id="8" name="직사각형 7">
                <a:extLst>
                  <a:ext uri="{FF2B5EF4-FFF2-40B4-BE49-F238E27FC236}">
                    <a16:creationId xmlns="" xmlns:a16="http://schemas.microsoft.com/office/drawing/2014/main" xmlns:a14="http://schemas.microsoft.com/office/drawing/2010/main" id="{854ADC86-A4A1-446F-8AB9-0F8F0B6E1539}"/>
                  </a:ext>
                </a:extLst>
              </p:cNvPr>
              <p:cNvSpPr>
                <a:spLocks noRot="1" noChangeAspect="1" noMove="1" noResize="1" noEditPoints="1" noAdjustHandles="1" noChangeArrowheads="1" noChangeShapeType="1" noTextEdit="1"/>
              </p:cNvSpPr>
              <p:nvPr/>
            </p:nvSpPr>
            <p:spPr>
              <a:xfrm>
                <a:off x="675071" y="3429000"/>
                <a:ext cx="8632825" cy="355913"/>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0215301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Hypothesis Test Summary</a:t>
            </a:r>
          </a:p>
        </p:txBody>
      </p:sp>
      <p:graphicFrame>
        <p:nvGraphicFramePr>
          <p:cNvPr id="69" name="표 68">
            <a:extLst>
              <a:ext uri="{FF2B5EF4-FFF2-40B4-BE49-F238E27FC236}">
                <a16:creationId xmlns:a16="http://schemas.microsoft.com/office/drawing/2014/main" xmlns="" id="{AB2DDAC8-0A01-493E-A9B5-BF2D70332C46}"/>
              </a:ext>
            </a:extLst>
          </p:cNvPr>
          <p:cNvGraphicFramePr>
            <a:graphicFrameLocks noGrp="1"/>
          </p:cNvGraphicFramePr>
          <p:nvPr>
            <p:extLst>
              <p:ext uri="{D42A27DB-BD31-4B8C-83A1-F6EECF244321}">
                <p14:modId xmlns:p14="http://schemas.microsoft.com/office/powerpoint/2010/main" val="1611296927"/>
              </p:ext>
            </p:extLst>
          </p:nvPr>
        </p:nvGraphicFramePr>
        <p:xfrm>
          <a:off x="558799" y="2311724"/>
          <a:ext cx="8785226" cy="3349524"/>
        </p:xfrm>
        <a:graphic>
          <a:graphicData uri="http://schemas.openxmlformats.org/drawingml/2006/table">
            <a:tbl>
              <a:tblPr firstRow="1" bandRow="1">
                <a:tableStyleId>{5940675A-B579-460E-94D1-54222C63F5DA}</a:tableStyleId>
              </a:tblPr>
              <a:tblGrid>
                <a:gridCol w="4392613">
                  <a:extLst>
                    <a:ext uri="{9D8B030D-6E8A-4147-A177-3AD203B41FA5}">
                      <a16:colId xmlns:a16="http://schemas.microsoft.com/office/drawing/2014/main" xmlns="" val="1434528809"/>
                    </a:ext>
                  </a:extLst>
                </a:gridCol>
                <a:gridCol w="4392613">
                  <a:extLst>
                    <a:ext uri="{9D8B030D-6E8A-4147-A177-3AD203B41FA5}">
                      <a16:colId xmlns:a16="http://schemas.microsoft.com/office/drawing/2014/main" xmlns="" val="3906472457"/>
                    </a:ext>
                  </a:extLst>
                </a:gridCol>
              </a:tblGrid>
              <a:tr h="435003">
                <a:tc>
                  <a:txBody>
                    <a:bodyPr/>
                    <a:lstStyle/>
                    <a:p>
                      <a:pPr marL="0" algn="ctr" defTabSz="914400" rtl="0" eaLnBrk="1" latinLnBrk="1" hangingPunct="1"/>
                      <a:r>
                        <a:rPr lang="en-US" altLang="ko-KR"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HYPOTHESIS TEST</a:t>
                      </a:r>
                      <a:endParaRPr lang="ko-KR" altLang="en-US" sz="1400" b="1" kern="1200" dirty="0">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altLang="ko-KR"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PROBABILITY DENSITY DISTRIBUTION</a:t>
                      </a:r>
                      <a:endParaRPr lang="ko-KR" altLang="en-US" sz="1400" b="1" kern="1200" dirty="0">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val="3657757905"/>
                  </a:ext>
                </a:extLst>
              </a:tr>
              <a:tr h="978757">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One sample t-test, </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Independent two sample t-test,</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Paired sample t-test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Student-t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997463096"/>
                  </a:ext>
                </a:extLst>
              </a:tr>
              <a:tr h="413253">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ANOVA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618124966"/>
                  </a:ext>
                </a:extLst>
              </a:tr>
              <a:tr h="696005">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Chi-squared test of one way table,</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Chi-squared test of two way table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Chi-square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63781842"/>
                  </a:ext>
                </a:extLst>
              </a:tr>
              <a:tr h="413253">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Chi-squared test of variance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Chi-square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41393511"/>
                  </a:ext>
                </a:extLst>
              </a:tr>
              <a:tr h="413253">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F-test of variance ratio</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65063001"/>
                  </a:ext>
                </a:extLst>
              </a:tr>
            </a:tbl>
          </a:graphicData>
        </a:graphic>
      </p:graphicFrame>
      <p:sp>
        <p:nvSpPr>
          <p:cNvPr id="10" name="직사각형 9">
            <a:extLst>
              <a:ext uri="{FF2B5EF4-FFF2-40B4-BE49-F238E27FC236}">
                <a16:creationId xmlns:a16="http://schemas.microsoft.com/office/drawing/2014/main" xmlns="" id="{E370070E-BE62-4E22-B23C-27CC5464459F}"/>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Here, this summarizes the hypothesis tests we have covered so far.</a:t>
            </a:r>
          </a:p>
        </p:txBody>
      </p:sp>
    </p:spTree>
    <p:extLst>
      <p:ext uri="{BB962C8B-B14F-4D97-AF65-F5344CB8AC3E}">
        <p14:creationId xmlns:p14="http://schemas.microsoft.com/office/powerpoint/2010/main" val="39879575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#0211</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'ex_0211.ipynb’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6545726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#0212</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'ex_0212.ipynb’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4.2. Hypothesis Testing in Action</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Tree>
    <p:extLst>
      <p:ext uri="{BB962C8B-B14F-4D97-AF65-F5344CB8AC3E}">
        <p14:creationId xmlns:p14="http://schemas.microsoft.com/office/powerpoint/2010/main" val="10408424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xmlns=""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xmlns=""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xmlns=""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xmlns=""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a16="http://schemas.microsoft.com/office/drawing/2014/main" xmlns=""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xmlns=""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29037022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21EBCDD8-E89E-4D3B-A20E-380FCE6E3679}"/>
              </a:ext>
            </a:extLst>
          </p:cNvPr>
          <p:cNvGrpSpPr/>
          <p:nvPr/>
        </p:nvGrpSpPr>
        <p:grpSpPr>
          <a:xfrm>
            <a:off x="719769" y="2070436"/>
            <a:ext cx="7736103" cy="1105267"/>
            <a:chOff x="719769" y="2070436"/>
            <a:chExt cx="7736103" cy="1105267"/>
          </a:xfrm>
        </p:grpSpPr>
        <p:sp>
          <p:nvSpPr>
            <p:cNvPr id="6" name="직사각형 133">
              <a:extLst>
                <a:ext uri="{FF2B5EF4-FFF2-40B4-BE49-F238E27FC236}">
                  <a16:creationId xmlns:a16="http://schemas.microsoft.com/office/drawing/2014/main" xmlns="" id="{9ECD4F1E-56F2-4389-8493-B26C356AB15F}"/>
                </a:ext>
              </a:extLst>
            </p:cNvPr>
            <p:cNvSpPr/>
            <p:nvPr/>
          </p:nvSpPr>
          <p:spPr>
            <a:xfrm>
              <a:off x="989682" y="2583566"/>
              <a:ext cx="746619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600" dirty="0">
                  <a:solidFill>
                    <a:prstClr val="black"/>
                  </a:solidFill>
                  <a:latin typeface="Samsung Sharp Sans" pitchFamily="2" charset="0"/>
                  <a:ea typeface="맑은 고딕" panose="020B0503020000020004" pitchFamily="50" charset="-127"/>
                  <a:cs typeface="Samsung Sharp Sans" pitchFamily="2" charset="0"/>
                </a:rPr>
                <a:t>Probability and Statistics</a:t>
              </a:r>
            </a:p>
          </p:txBody>
        </p:sp>
        <p:grpSp>
          <p:nvGrpSpPr>
            <p:cNvPr id="3" name="그룹 2">
              <a:extLst>
                <a:ext uri="{FF2B5EF4-FFF2-40B4-BE49-F238E27FC236}">
                  <a16:creationId xmlns:a16="http://schemas.microsoft.com/office/drawing/2014/main" xmlns="" id="{29A8DDAC-778A-43AE-AAA1-2176C139B72B}"/>
                </a:ext>
              </a:extLst>
            </p:cNvPr>
            <p:cNvGrpSpPr/>
            <p:nvPr/>
          </p:nvGrpSpPr>
          <p:grpSpPr>
            <a:xfrm>
              <a:off x="719769" y="2070436"/>
              <a:ext cx="5747867" cy="1105267"/>
              <a:chOff x="719769" y="2070436"/>
              <a:chExt cx="5747867" cy="1105267"/>
            </a:xfrm>
          </p:grpSpPr>
          <p:sp>
            <p:nvSpPr>
              <p:cNvPr id="8" name="직사각형 133">
                <a:extLst>
                  <a:ext uri="{FF2B5EF4-FFF2-40B4-BE49-F238E27FC236}">
                    <a16:creationId xmlns:a16="http://schemas.microsoft.com/office/drawing/2014/main" xmlns="" id="{9AE80E35-DC50-4BA6-9B16-9297657601D5}"/>
                  </a:ext>
                </a:extLst>
              </p:cNvPr>
              <p:cNvSpPr/>
              <p:nvPr/>
            </p:nvSpPr>
            <p:spPr>
              <a:xfrm>
                <a:off x="989682" y="2070436"/>
                <a:ext cx="5477954"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5D14EC55-4505-4D03-B538-D66AAACB366E}"/>
                  </a:ext>
                </a:extLst>
              </p:cNvPr>
              <p:cNvSpPr/>
              <p:nvPr/>
            </p:nvSpPr>
            <p:spPr>
              <a:xfrm>
                <a:off x="719769" y="2095703"/>
                <a:ext cx="59989" cy="108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grpSp>
      <p:grpSp>
        <p:nvGrpSpPr>
          <p:cNvPr id="2" name="그룹 1">
            <a:extLst>
              <a:ext uri="{FF2B5EF4-FFF2-40B4-BE49-F238E27FC236}">
                <a16:creationId xmlns:a16="http://schemas.microsoft.com/office/drawing/2014/main" xmlns="" id="{CFA8401D-3887-4CCC-96A0-02905B5819D7}"/>
              </a:ext>
            </a:extLst>
          </p:cNvPr>
          <p:cNvGrpSpPr/>
          <p:nvPr/>
        </p:nvGrpSpPr>
        <p:grpSpPr>
          <a:xfrm>
            <a:off x="719769" y="3618760"/>
            <a:ext cx="3978740" cy="323061"/>
            <a:chOff x="719769" y="4157524"/>
            <a:chExt cx="3978740" cy="323061"/>
          </a:xfrm>
        </p:grpSpPr>
        <p:sp>
          <p:nvSpPr>
            <p:cNvPr id="7" name="직사각형 133">
              <a:extLst>
                <a:ext uri="{FF2B5EF4-FFF2-40B4-BE49-F238E27FC236}">
                  <a16:creationId xmlns:a16="http://schemas.microsoft.com/office/drawing/2014/main" xmlns="" id="{68C423AE-9FF7-4CCB-8CFB-0D036BBE42B6}"/>
                </a:ext>
              </a:extLst>
            </p:cNvPr>
            <p:cNvSpPr/>
            <p:nvPr/>
          </p:nvSpPr>
          <p:spPr>
            <a:xfrm>
              <a:off x="989682" y="4157536"/>
              <a:ext cx="3708827" cy="32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smtClean="0">
                  <a:solidFill>
                    <a:srgbClr val="1428A0"/>
                  </a:solidFill>
                  <a:latin typeface="Samsung Sharp Sans" pitchFamily="2" charset="0"/>
                  <a:ea typeface="Samsung Sharp Sans" pitchFamily="2" charset="0"/>
                  <a:cs typeface="Samsung Sharp Sans" pitchFamily="2" charset="0"/>
                </a:rPr>
                <a:t>AI Course</a:t>
              </a:r>
              <a:endParaRPr kumimoji="1" lang="ko-KR" altLang="en-US" sz="2099" dirty="0">
                <a:solidFill>
                  <a:srgbClr val="1428A0"/>
                </a:solidFill>
                <a:latin typeface="Samsung Sharp Sans" pitchFamily="2" charset="0"/>
                <a:cs typeface="Samsung Sharp Sans" pitchFamily="2" charset="0"/>
              </a:endParaRPr>
            </a:p>
          </p:txBody>
        </p:sp>
        <p:sp>
          <p:nvSpPr>
            <p:cNvPr id="10" name="직사각형 9">
              <a:extLst>
                <a:ext uri="{FF2B5EF4-FFF2-40B4-BE49-F238E27FC236}">
                  <a16:creationId xmlns:a16="http://schemas.microsoft.com/office/drawing/2014/main" xmlns="" id="{6490A05B-990A-4F39-A4F0-CDC93970D232}"/>
                </a:ext>
              </a:extLst>
            </p:cNvPr>
            <p:cNvSpPr/>
            <p:nvPr/>
          </p:nvSpPr>
          <p:spPr>
            <a:xfrm>
              <a:off x="719769" y="4157524"/>
              <a:ext cx="59989" cy="32306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2" name="그룹 31">
            <a:extLst>
              <a:ext uri="{FF2B5EF4-FFF2-40B4-BE49-F238E27FC236}">
                <a16:creationId xmlns:a16="http://schemas.microsoft.com/office/drawing/2014/main" xmlns="" id="{99B0ADAC-D0B4-4770-8FC8-B8F5226076AD}"/>
              </a:ext>
            </a:extLst>
          </p:cNvPr>
          <p:cNvGrpSpPr/>
          <p:nvPr/>
        </p:nvGrpSpPr>
        <p:grpSpPr>
          <a:xfrm>
            <a:off x="846956" y="1711766"/>
            <a:ext cx="6979589" cy="2341777"/>
            <a:chOff x="903506" y="2429380"/>
            <a:chExt cx="6979589" cy="2341777"/>
          </a:xfrm>
        </p:grpSpPr>
        <p:sp>
          <p:nvSpPr>
            <p:cNvPr id="33" name="사각형: 둥근 모서리 2">
              <a:extLst>
                <a:ext uri="{FF2B5EF4-FFF2-40B4-BE49-F238E27FC236}">
                  <a16:creationId xmlns:a16="http://schemas.microsoft.com/office/drawing/2014/main" xmlns="" id="{F0D6F0C8-1F5A-41DF-9C61-6E817B3742C6}"/>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xmlns="" id="{B717495D-CBB0-4F4C-B049-CE0470DFEEB5}"/>
                    </a:ext>
                  </a:extLst>
                </p:cNvPr>
                <p:cNvSpPr/>
                <p:nvPr/>
              </p:nvSpPr>
              <p:spPr>
                <a:xfrm>
                  <a:off x="1279004" y="2429380"/>
                  <a:ext cx="6604091" cy="2341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we roll a dice, what is the probability that the outcome is odd </a:t>
                  </a:r>
                  <a:r>
                    <a:rPr lang="en-US" altLang="ko-KR" sz="1300" dirty="0">
                      <a:solidFill>
                        <a:srgbClr val="1429A0"/>
                      </a:solidFill>
                      <a:latin typeface="SamsungOne 700" panose="020B0803030303020204" pitchFamily="34" charset="0"/>
                      <a:ea typeface="SamsungOne 700" panose="020B0803030303020204" pitchFamily="34" charset="0"/>
                    </a:rPr>
                    <a:t>or</a:t>
                  </a:r>
                  <a:r>
                    <a:rPr lang="en-US" altLang="ko-KR" sz="1300" dirty="0">
                      <a:solidFill>
                        <a:srgbClr val="193EB0"/>
                      </a:solidFill>
                      <a:latin typeface="SamsungOne 700" panose="020B0803030303020204" pitchFamily="34" charset="0"/>
                      <a:ea typeface="SamsungOne 700" panose="020B08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larger than three?</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the event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𝐴</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‘odd outcome’ and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𝐵</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‘outcome larger than three,’</a:t>
                  </a:r>
                </a:p>
                <a:p>
                  <a:pPr>
                    <a:spcAft>
                      <a:spcPts val="800"/>
                    </a:spcAft>
                  </a:pPr>
                  <a:r>
                    <a:rPr lang="en-US" altLang="ko-KR" sz="1400" dirty="0">
                      <a:solidFill>
                        <a:schemeClr val="tx1">
                          <a:lumMod val="85000"/>
                          <a:lumOff val="15000"/>
                        </a:schemeClr>
                      </a:solidFill>
                      <a:cs typeface="Times New Roman" panose="02020603050405020304" pitchFamily="18" charset="0"/>
                    </a:rPr>
                    <a:t>	</a:t>
                  </a:r>
                  <a14:m>
                    <m:oMath xmlns:m="http://schemas.openxmlformats.org/officeDocument/2006/math">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={1, 3, 4}</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400" dirty="0">
                      <a:solidFill>
                        <a:schemeClr val="tx1">
                          <a:lumMod val="85000"/>
                          <a:lumOff val="15000"/>
                        </a:schemeClr>
                      </a:solidFill>
                      <a:cs typeface="Times New Roman" panose="02020603050405020304" pitchFamily="18" charset="0"/>
                    </a:rPr>
                    <a:t>	</a:t>
                  </a: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={4, 5, 6}</m:t>
                      </m:r>
                    </m:oMath>
                  </a14:m>
                  <a:endPar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endParaRP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We have </a:t>
                  </a:r>
                  <a14:m>
                    <m:oMath xmlns:m="http://schemas.openxmlformats.org/officeDocument/2006/math">
                      <m:r>
                        <a:rPr lang="en-US" altLang="ko-KR" sz="1600" i="1" dirty="0" smtClean="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3</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6</m:t>
                          </m:r>
                        </m:den>
                      </m:f>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600" dirty="0">
                          <a:solidFill>
                            <a:srgbClr val="FF0000"/>
                          </a:solidFill>
                          <a:latin typeface="Times New Roman" panose="02020603050405020304" pitchFamily="18" charset="0"/>
                          <a:cs typeface="Times New Roman" panose="02020603050405020304" pitchFamily="18" charset="0"/>
                        </a:rPr>
                        <m:t>,</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3</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6</m:t>
                          </m:r>
                        </m:den>
                      </m:f>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600" dirty="0">
                          <a:solidFill>
                            <a:srgbClr val="FF0000"/>
                          </a:solidFill>
                          <a:latin typeface="Times New Roman" panose="02020603050405020304" pitchFamily="18" charset="0"/>
                          <a:cs typeface="Times New Roman" panose="02020603050405020304" pitchFamily="18" charset="0"/>
                        </a:rPr>
                        <m:t>,</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({4})=</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6</m:t>
                          </m:r>
                        </m:den>
                      </m:f>
                    </m:oMath>
                  </a14:m>
                  <a:r>
                    <a:rPr lang="en-US" altLang="ko-KR" sz="1600" i="1"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t>
                  </a:r>
                </a:p>
                <a:p>
                  <a:pPr indent="17303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Using the sum rule, </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34" name="직사각형 33">
                  <a:extLst>
                    <a:ext uri="{FF2B5EF4-FFF2-40B4-BE49-F238E27FC236}">
                      <a16:creationId xmlns="" xmlns:a16="http://schemas.microsoft.com/office/drawing/2014/main" xmlns:a14="http://schemas.microsoft.com/office/drawing/2010/main" id="{B717495D-CBB0-4F4C-B049-CE0470DFEEB5}"/>
                    </a:ext>
                  </a:extLst>
                </p:cNvPr>
                <p:cNvSpPr>
                  <a:spLocks noRot="1" noChangeAspect="1" noMove="1" noResize="1" noEditPoints="1" noAdjustHandles="1" noChangeArrowheads="1" noChangeShapeType="1" noTextEdit="1"/>
                </p:cNvSpPr>
                <p:nvPr/>
              </p:nvSpPr>
              <p:spPr>
                <a:xfrm>
                  <a:off x="1279004" y="2429380"/>
                  <a:ext cx="6604091" cy="2341777"/>
                </a:xfrm>
                <a:prstGeom prst="rect">
                  <a:avLst/>
                </a:prstGeom>
                <a:blipFill rotWithShape="0">
                  <a:blip r:embed="rId3"/>
                  <a:stretch>
                    <a:fillRect l="-185"/>
                  </a:stretch>
                </a:blipFill>
                <a:ln>
                  <a:noFill/>
                </a:ln>
              </p:spPr>
              <p:txBody>
                <a:bodyPr/>
                <a:lstStyle/>
                <a:p>
                  <a:r>
                    <a:rPr lang="ko-KR" altLang="en-US">
                      <a:noFill/>
                    </a:rPr>
                    <a:t> </a:t>
                  </a:r>
                </a:p>
              </p:txBody>
            </p:sp>
          </mc:Fallback>
        </mc:AlternateContent>
      </p:grpSp>
      <p:sp>
        <p:nvSpPr>
          <p:cNvPr id="11" name="직사각형 10">
            <a:extLst>
              <a:ext uri="{FF2B5EF4-FFF2-40B4-BE49-F238E27FC236}">
                <a16:creationId xmlns:a16="http://schemas.microsoft.com/office/drawing/2014/main" xmlns="" id="{D11EF594-C4B5-433B-BD36-21A0DC412A6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Sum of probabilities</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xmlns="" id="{212C5EF7-3CA0-4E79-9F29-9663701AFE9B}"/>
                  </a:ext>
                </a:extLst>
              </p:cNvPr>
              <p:cNvSpPr/>
              <p:nvPr/>
            </p:nvSpPr>
            <p:spPr>
              <a:xfrm>
                <a:off x="2885937" y="3764683"/>
                <a:ext cx="5025827" cy="559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Group"/>
                    </m:oMathParaPr>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𝐴</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𝐵</m:t>
                          </m:r>
                        </m:e>
                      </m:d>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𝐴</m:t>
                          </m:r>
                        </m:e>
                      </m:d>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𝐵</m:t>
                          </m:r>
                        </m:e>
                      </m:d>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m:t>
                      </m:r>
                      <m:r>
                        <m:rPr>
                          <m:nor/>
                        </m:rP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P</m:t>
                      </m:r>
                      <m:r>
                        <m:rPr>
                          <m:nor/>
                        </m:rP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𝐴</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sym typeface="Symbol" panose="05050102010706020507" pitchFamily="18" charset="2"/>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𝐵</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ctrlPr>
                        </m:fPr>
                        <m:num>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3</m:t>
                          </m:r>
                        </m:num>
                        <m:den>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6</m:t>
                          </m:r>
                        </m:den>
                      </m:f>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ctrlPr>
                        </m:fPr>
                        <m:num>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3</m:t>
                          </m:r>
                        </m:num>
                        <m:den>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6</m:t>
                          </m:r>
                        </m:den>
                      </m:f>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ctrlPr>
                        </m:fPr>
                        <m:num>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1</m:t>
                          </m:r>
                        </m:num>
                        <m:den>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6</m:t>
                          </m:r>
                        </m:den>
                      </m:f>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ctrlPr>
                        </m:fPr>
                        <m:num>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5</m:t>
                          </m:r>
                        </m:num>
                        <m:den>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cs typeface="Times New Roman" panose="02020603050405020304" pitchFamily="18" charset="0"/>
                            </a:rPr>
                            <m:t>6</m:t>
                          </m:r>
                        </m:den>
                      </m:f>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212C5EF7-3CA0-4E79-9F29-9663701AFE9B}"/>
                  </a:ext>
                </a:extLst>
              </p:cNvPr>
              <p:cNvSpPr>
                <a:spLocks noRot="1" noChangeAspect="1" noMove="1" noResize="1" noEditPoints="1" noAdjustHandles="1" noChangeArrowheads="1" noChangeShapeType="1" noTextEdit="1"/>
              </p:cNvSpPr>
              <p:nvPr/>
            </p:nvSpPr>
            <p:spPr>
              <a:xfrm>
                <a:off x="2885937" y="3764683"/>
                <a:ext cx="5025827" cy="559961"/>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813170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B161D8BB-EA5C-4A89-9213-3A15E0786A05}"/>
              </a:ext>
            </a:extLst>
          </p:cNvPr>
          <p:cNvSpPr/>
          <p:nvPr/>
        </p:nvSpPr>
        <p:spPr>
          <a:xfrm>
            <a:off x="673032"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the events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𝐶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a:t>
            </a:r>
            <a:r>
              <a:rPr lang="en-US" altLang="ko-KR" sz="1300" b="1" dirty="0">
                <a:solidFill>
                  <a:srgbClr val="1429A0"/>
                </a:solidFill>
                <a:latin typeface="SamsungOne 400" panose="020B0503030303020204" pitchFamily="34" charset="0"/>
                <a:ea typeface="SamsungOne 400" panose="020B0503030303020204" pitchFamily="34" charset="0"/>
              </a:rPr>
              <a:t>mutually exclusive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𝐴∩𝐵</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𝜙</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nvGrpSpPr>
          <p:cNvPr id="2" name="그룹 1">
            <a:extLst>
              <a:ext uri="{FF2B5EF4-FFF2-40B4-BE49-F238E27FC236}">
                <a16:creationId xmlns:a16="http://schemas.microsoft.com/office/drawing/2014/main" xmlns="" id="{4771DC55-172A-4DF3-BBE7-1D66C447FA57}"/>
              </a:ext>
            </a:extLst>
          </p:cNvPr>
          <p:cNvGrpSpPr/>
          <p:nvPr/>
        </p:nvGrpSpPr>
        <p:grpSpPr>
          <a:xfrm>
            <a:off x="3594519" y="2827027"/>
            <a:ext cx="2713786" cy="1364445"/>
            <a:chOff x="3594519" y="2839137"/>
            <a:chExt cx="2713786" cy="1364445"/>
          </a:xfrm>
        </p:grpSpPr>
        <p:grpSp>
          <p:nvGrpSpPr>
            <p:cNvPr id="14" name="그룹 13">
              <a:extLst>
                <a:ext uri="{FF2B5EF4-FFF2-40B4-BE49-F238E27FC236}">
                  <a16:creationId xmlns:a16="http://schemas.microsoft.com/office/drawing/2014/main" xmlns="" id="{0CE70311-E433-4B01-B7F4-DAE279690266}"/>
                </a:ext>
              </a:extLst>
            </p:cNvPr>
            <p:cNvGrpSpPr/>
            <p:nvPr/>
          </p:nvGrpSpPr>
          <p:grpSpPr>
            <a:xfrm>
              <a:off x="3594519" y="2839137"/>
              <a:ext cx="1080000" cy="1364445"/>
              <a:chOff x="4087006" y="3628629"/>
              <a:chExt cx="1080000" cy="1364445"/>
            </a:xfrm>
          </p:grpSpPr>
          <p:sp>
            <p:nvSpPr>
              <p:cNvPr id="15" name="타원 14">
                <a:extLst>
                  <a:ext uri="{FF2B5EF4-FFF2-40B4-BE49-F238E27FC236}">
                    <a16:creationId xmlns:a16="http://schemas.microsoft.com/office/drawing/2014/main" xmlns="" id="{F68929AF-645F-4A27-94DD-75A7C4314B23}"/>
                  </a:ext>
                </a:extLst>
              </p:cNvPr>
              <p:cNvSpPr/>
              <p:nvPr/>
            </p:nvSpPr>
            <p:spPr>
              <a:xfrm>
                <a:off x="4087006" y="3913074"/>
                <a:ext cx="1080000" cy="10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16" name="TextBox 15">
                <a:extLst>
                  <a:ext uri="{FF2B5EF4-FFF2-40B4-BE49-F238E27FC236}">
                    <a16:creationId xmlns:a16="http://schemas.microsoft.com/office/drawing/2014/main" xmlns="" id="{D9734490-F644-4B09-B28D-0362963ED5EB}"/>
                  </a:ext>
                </a:extLst>
              </p:cNvPr>
              <p:cNvSpPr txBox="1"/>
              <p:nvPr/>
            </p:nvSpPr>
            <p:spPr>
              <a:xfrm>
                <a:off x="4087006" y="3628629"/>
                <a:ext cx="317462" cy="276999"/>
              </a:xfrm>
              <a:prstGeom prst="rect">
                <a:avLst/>
              </a:prstGeom>
              <a:noFill/>
            </p:spPr>
            <p:txBody>
              <a:bodyPr wrap="square" lIns="0" tIns="0" rIns="0" bIns="0" rtlCol="0">
                <a:spAutoFit/>
              </a:bodyPr>
              <a:lstStyle/>
              <a:p>
                <a:pPr algn="ctr"/>
                <a:r>
                  <a:rPr lang="en-US"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17" name="그룹 16">
              <a:extLst>
                <a:ext uri="{FF2B5EF4-FFF2-40B4-BE49-F238E27FC236}">
                  <a16:creationId xmlns:a16="http://schemas.microsoft.com/office/drawing/2014/main" xmlns="" id="{4575D619-3A84-4B2C-8891-A9948079D3C1}"/>
                </a:ext>
              </a:extLst>
            </p:cNvPr>
            <p:cNvGrpSpPr/>
            <p:nvPr/>
          </p:nvGrpSpPr>
          <p:grpSpPr>
            <a:xfrm>
              <a:off x="5228305" y="2839137"/>
              <a:ext cx="1080000" cy="1364445"/>
              <a:chOff x="4735819" y="3628629"/>
              <a:chExt cx="1080000" cy="1364445"/>
            </a:xfrm>
          </p:grpSpPr>
          <p:sp>
            <p:nvSpPr>
              <p:cNvPr id="18" name="타원 17">
                <a:extLst>
                  <a:ext uri="{FF2B5EF4-FFF2-40B4-BE49-F238E27FC236}">
                    <a16:creationId xmlns:a16="http://schemas.microsoft.com/office/drawing/2014/main" xmlns="" id="{365621C4-5BE5-4C08-B024-31BD7F3C0FCB}"/>
                  </a:ext>
                </a:extLst>
              </p:cNvPr>
              <p:cNvSpPr/>
              <p:nvPr/>
            </p:nvSpPr>
            <p:spPr>
              <a:xfrm>
                <a:off x="4735819" y="3913074"/>
                <a:ext cx="1080000" cy="1080000"/>
              </a:xfrm>
              <a:prstGeom prst="ellipse">
                <a:avLst/>
              </a:prstGeom>
              <a:solidFill>
                <a:srgbClr val="1429A0">
                  <a:alpha val="20000"/>
                </a:srgb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19" name="TextBox 18">
                <a:extLst>
                  <a:ext uri="{FF2B5EF4-FFF2-40B4-BE49-F238E27FC236}">
                    <a16:creationId xmlns:a16="http://schemas.microsoft.com/office/drawing/2014/main" xmlns="" id="{75C79BA6-B80A-445B-A0FA-752DA423AFE2}"/>
                  </a:ext>
                </a:extLst>
              </p:cNvPr>
              <p:cNvSpPr txBox="1"/>
              <p:nvPr/>
            </p:nvSpPr>
            <p:spPr>
              <a:xfrm>
                <a:off x="5498357" y="3628629"/>
                <a:ext cx="317462" cy="276999"/>
              </a:xfrm>
              <a:prstGeom prst="rect">
                <a:avLst/>
              </a:prstGeom>
              <a:noFill/>
            </p:spPr>
            <p:txBody>
              <a:bodyPr wrap="square" lIns="0" tIns="0" rIns="0" bIns="0" rtlCol="0">
                <a:spAutoFit/>
              </a:bodyPr>
              <a:lstStyle/>
              <a:p>
                <a:pPr algn="ctr"/>
                <a:r>
                  <a:rPr lang="en-US"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sp>
        <p:nvSpPr>
          <p:cNvPr id="20" name="직사각형 19">
            <a:extLst>
              <a:ext uri="{FF2B5EF4-FFF2-40B4-BE49-F238E27FC236}">
                <a16:creationId xmlns:a16="http://schemas.microsoft.com/office/drawing/2014/main" xmlns="" id="{EB8D109B-97A2-473A-8CC8-BC8CCB3C316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Sum of probabilities</a:t>
            </a: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BC6A2DC8-1261-467B-9530-C83D5CFD88CC}"/>
                  </a:ext>
                </a:extLst>
              </p:cNvPr>
              <p:cNvSpPr/>
              <p:nvPr/>
            </p:nvSpPr>
            <p:spPr>
              <a:xfrm>
                <a:off x="3686630" y="2204864"/>
                <a:ext cx="2529566" cy="461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just">
                  <a:lnSpc>
                    <a:spcPct val="150000"/>
                  </a:lnSpc>
                </a:pPr>
                <a14:m>
                  <m:oMathPara xmlns:m="http://schemas.openxmlformats.org/officeDocument/2006/math">
                    <m:oMathParaPr>
                      <m:jc m:val="centerGroup"/>
                    </m:oMathParaPr>
                    <m:oMath xmlns:m="http://schemas.openxmlformats.org/officeDocument/2006/math">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𝐴</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𝐵</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𝐴</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𝐵</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oMath>
                  </m:oMathPara>
                </a14:m>
                <a:endParaRPr lang="ko-KR" altLang="en-US" sz="1600" dirty="0"/>
              </a:p>
            </p:txBody>
          </p:sp>
        </mc:Choice>
        <mc:Fallback xmlns="">
          <p:sp>
            <p:nvSpPr>
              <p:cNvPr id="21" name="직사각형 20">
                <a:extLst>
                  <a:ext uri="{FF2B5EF4-FFF2-40B4-BE49-F238E27FC236}">
                    <a16:creationId xmlns:a16="http://schemas.microsoft.com/office/drawing/2014/main" id="{BC6A2DC8-1261-467B-9530-C83D5CFD88CC}"/>
                  </a:ext>
                </a:extLst>
              </p:cNvPr>
              <p:cNvSpPr>
                <a:spLocks noRot="1" noChangeAspect="1" noMove="1" noResize="1" noEditPoints="1" noAdjustHandles="1" noChangeArrowheads="1" noChangeShapeType="1" noTextEdit="1"/>
              </p:cNvSpPr>
              <p:nvPr/>
            </p:nvSpPr>
            <p:spPr>
              <a:xfrm>
                <a:off x="3686630" y="2204864"/>
                <a:ext cx="2529566" cy="461665"/>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179009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B161D8BB-EA5C-4A89-9213-3A15E0786A05}"/>
              </a:ext>
            </a:extLst>
          </p:cNvPr>
          <p:cNvSpPr/>
          <p:nvPr/>
        </p:nvSpPr>
        <p:spPr>
          <a:xfrm>
            <a:off x="673032"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the events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𝐵</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𝐶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a:t>
            </a:r>
            <a:r>
              <a:rPr lang="en-US" altLang="ko-KR" sz="1300" b="1" dirty="0">
                <a:solidFill>
                  <a:srgbClr val="1429A0"/>
                </a:solidFill>
                <a:latin typeface="SamsungOne 400" panose="020B0503030303020204" pitchFamily="34" charset="0"/>
                <a:ea typeface="SamsungOne 400" panose="020B0503030303020204" pitchFamily="34" charset="0"/>
              </a:rPr>
              <a:t>mutually exclusive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𝐴∩𝐵</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𝜙</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𝐴∩𝐶</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𝜙</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𝐵∩𝐶</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𝜙</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nvGrpSpPr>
          <p:cNvPr id="20" name="그룹 19">
            <a:extLst>
              <a:ext uri="{FF2B5EF4-FFF2-40B4-BE49-F238E27FC236}">
                <a16:creationId xmlns:a16="http://schemas.microsoft.com/office/drawing/2014/main" xmlns="" id="{EA6169D5-C70D-4469-B9B7-68B85F26C87B}"/>
              </a:ext>
            </a:extLst>
          </p:cNvPr>
          <p:cNvGrpSpPr/>
          <p:nvPr/>
        </p:nvGrpSpPr>
        <p:grpSpPr>
          <a:xfrm>
            <a:off x="2859725" y="2827027"/>
            <a:ext cx="4183375" cy="1364445"/>
            <a:chOff x="3594519" y="3628629"/>
            <a:chExt cx="4183375" cy="1364445"/>
          </a:xfrm>
        </p:grpSpPr>
        <p:grpSp>
          <p:nvGrpSpPr>
            <p:cNvPr id="21" name="그룹 20">
              <a:extLst>
                <a:ext uri="{FF2B5EF4-FFF2-40B4-BE49-F238E27FC236}">
                  <a16:creationId xmlns:a16="http://schemas.microsoft.com/office/drawing/2014/main" xmlns="" id="{355E177A-FC27-4E6D-AFFE-F0D972FCA2D8}"/>
                </a:ext>
              </a:extLst>
            </p:cNvPr>
            <p:cNvGrpSpPr/>
            <p:nvPr/>
          </p:nvGrpSpPr>
          <p:grpSpPr>
            <a:xfrm>
              <a:off x="3594519" y="3628629"/>
              <a:ext cx="1080000" cy="1364445"/>
              <a:chOff x="4087006" y="3628629"/>
              <a:chExt cx="1080000" cy="1364445"/>
            </a:xfrm>
          </p:grpSpPr>
          <p:sp>
            <p:nvSpPr>
              <p:cNvPr id="34" name="타원 33">
                <a:extLst>
                  <a:ext uri="{FF2B5EF4-FFF2-40B4-BE49-F238E27FC236}">
                    <a16:creationId xmlns:a16="http://schemas.microsoft.com/office/drawing/2014/main" xmlns="" id="{0DCD454F-9D33-40BA-95F8-B62F3D440CF2}"/>
                  </a:ext>
                </a:extLst>
              </p:cNvPr>
              <p:cNvSpPr/>
              <p:nvPr/>
            </p:nvSpPr>
            <p:spPr>
              <a:xfrm>
                <a:off x="4087006" y="3913074"/>
                <a:ext cx="1080000" cy="10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5" name="TextBox 34">
                <a:extLst>
                  <a:ext uri="{FF2B5EF4-FFF2-40B4-BE49-F238E27FC236}">
                    <a16:creationId xmlns:a16="http://schemas.microsoft.com/office/drawing/2014/main" xmlns="" id="{367F076F-8060-4236-A722-F2E1B15EFFD9}"/>
                  </a:ext>
                </a:extLst>
              </p:cNvPr>
              <p:cNvSpPr txBox="1"/>
              <p:nvPr/>
            </p:nvSpPr>
            <p:spPr>
              <a:xfrm>
                <a:off x="4087006" y="3628629"/>
                <a:ext cx="317462" cy="276999"/>
              </a:xfrm>
              <a:prstGeom prst="rect">
                <a:avLst/>
              </a:prstGeom>
              <a:noFill/>
            </p:spPr>
            <p:txBody>
              <a:bodyPr wrap="square" lIns="0" tIns="0" rIns="0" bIns="0" rtlCol="0">
                <a:spAutoFit/>
              </a:bodyPr>
              <a:lstStyle/>
              <a:p>
                <a:pPr algn="ctr"/>
                <a:r>
                  <a:rPr lang="en-US"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26" name="그룹 25">
              <a:extLst>
                <a:ext uri="{FF2B5EF4-FFF2-40B4-BE49-F238E27FC236}">
                  <a16:creationId xmlns:a16="http://schemas.microsoft.com/office/drawing/2014/main" xmlns="" id="{91EA47EA-5302-4462-AD9D-847CC5C4EF71}"/>
                </a:ext>
              </a:extLst>
            </p:cNvPr>
            <p:cNvGrpSpPr/>
            <p:nvPr/>
          </p:nvGrpSpPr>
          <p:grpSpPr>
            <a:xfrm>
              <a:off x="6697894" y="3628629"/>
              <a:ext cx="1080000" cy="1364445"/>
              <a:chOff x="5228305" y="3628629"/>
              <a:chExt cx="1080000" cy="1364445"/>
            </a:xfrm>
          </p:grpSpPr>
          <p:sp>
            <p:nvSpPr>
              <p:cNvPr id="32" name="타원 31">
                <a:extLst>
                  <a:ext uri="{FF2B5EF4-FFF2-40B4-BE49-F238E27FC236}">
                    <a16:creationId xmlns:a16="http://schemas.microsoft.com/office/drawing/2014/main" xmlns="" id="{A0236717-E241-4A95-87EC-7BB6F44CB93E}"/>
                  </a:ext>
                </a:extLst>
              </p:cNvPr>
              <p:cNvSpPr/>
              <p:nvPr/>
            </p:nvSpPr>
            <p:spPr>
              <a:xfrm>
                <a:off x="5228305" y="3913074"/>
                <a:ext cx="1080000" cy="1080000"/>
              </a:xfrm>
              <a:prstGeom prst="ellipse">
                <a:avLst/>
              </a:prstGeom>
              <a:solidFill>
                <a:schemeClr val="tx1">
                  <a:alpha val="2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3" name="TextBox 32">
                <a:extLst>
                  <a:ext uri="{FF2B5EF4-FFF2-40B4-BE49-F238E27FC236}">
                    <a16:creationId xmlns:a16="http://schemas.microsoft.com/office/drawing/2014/main" xmlns="" id="{713355D4-20B8-4047-B95B-66B7FE6FBD67}"/>
                  </a:ext>
                </a:extLst>
              </p:cNvPr>
              <p:cNvSpPr txBox="1"/>
              <p:nvPr/>
            </p:nvSpPr>
            <p:spPr>
              <a:xfrm>
                <a:off x="5990843" y="3628629"/>
                <a:ext cx="317462" cy="276999"/>
              </a:xfrm>
              <a:prstGeom prst="rect">
                <a:avLst/>
              </a:prstGeom>
              <a:noFill/>
            </p:spPr>
            <p:txBody>
              <a:bodyPr wrap="square" lIns="0" tIns="0" rIns="0" bIns="0" rtlCol="0">
                <a:spAutoFit/>
              </a:bodyPr>
              <a:lstStyle/>
              <a:p>
                <a:pPr algn="ctr"/>
                <a:r>
                  <a:rPr lang="en-US"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C</a:t>
                </a:r>
              </a:p>
            </p:txBody>
          </p:sp>
        </p:grpSp>
        <p:grpSp>
          <p:nvGrpSpPr>
            <p:cNvPr id="27" name="그룹 26">
              <a:extLst>
                <a:ext uri="{FF2B5EF4-FFF2-40B4-BE49-F238E27FC236}">
                  <a16:creationId xmlns:a16="http://schemas.microsoft.com/office/drawing/2014/main" xmlns="" id="{AA8CB7A8-D9B8-412A-BEAB-0A593EA892D7}"/>
                </a:ext>
              </a:extLst>
            </p:cNvPr>
            <p:cNvGrpSpPr/>
            <p:nvPr/>
          </p:nvGrpSpPr>
          <p:grpSpPr>
            <a:xfrm>
              <a:off x="5146206" y="3628629"/>
              <a:ext cx="1080000" cy="1364445"/>
              <a:chOff x="5294815" y="3628629"/>
              <a:chExt cx="1080000" cy="1364445"/>
            </a:xfrm>
          </p:grpSpPr>
          <p:sp>
            <p:nvSpPr>
              <p:cNvPr id="28" name="타원 27">
                <a:extLst>
                  <a:ext uri="{FF2B5EF4-FFF2-40B4-BE49-F238E27FC236}">
                    <a16:creationId xmlns:a16="http://schemas.microsoft.com/office/drawing/2014/main" xmlns="" id="{1ABA39DD-C644-43D8-84AD-24784404192E}"/>
                  </a:ext>
                </a:extLst>
              </p:cNvPr>
              <p:cNvSpPr/>
              <p:nvPr/>
            </p:nvSpPr>
            <p:spPr>
              <a:xfrm>
                <a:off x="5294815" y="3913074"/>
                <a:ext cx="1080000" cy="1080000"/>
              </a:xfrm>
              <a:prstGeom prst="ellipse">
                <a:avLst/>
              </a:prstGeom>
              <a:solidFill>
                <a:srgbClr val="1429A0">
                  <a:alpha val="20000"/>
                </a:srgb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29" name="TextBox 28">
                <a:extLst>
                  <a:ext uri="{FF2B5EF4-FFF2-40B4-BE49-F238E27FC236}">
                    <a16:creationId xmlns:a16="http://schemas.microsoft.com/office/drawing/2014/main" xmlns="" id="{4E4AC783-9AE6-4CBE-9D91-D45122A2A50A}"/>
                  </a:ext>
                </a:extLst>
              </p:cNvPr>
              <p:cNvSpPr txBox="1"/>
              <p:nvPr/>
            </p:nvSpPr>
            <p:spPr>
              <a:xfrm>
                <a:off x="5676084" y="3628629"/>
                <a:ext cx="317462" cy="276999"/>
              </a:xfrm>
              <a:prstGeom prst="rect">
                <a:avLst/>
              </a:prstGeom>
              <a:noFill/>
            </p:spPr>
            <p:txBody>
              <a:bodyPr wrap="square" lIns="0" tIns="0" rIns="0" bIns="0" rtlCol="0">
                <a:spAutoFit/>
              </a:bodyPr>
              <a:lstStyle/>
              <a:p>
                <a:pPr algn="ctr"/>
                <a:r>
                  <a:rPr lang="en-US"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sp>
        <p:nvSpPr>
          <p:cNvPr id="36" name="직사각형 35">
            <a:extLst>
              <a:ext uri="{FF2B5EF4-FFF2-40B4-BE49-F238E27FC236}">
                <a16:creationId xmlns:a16="http://schemas.microsoft.com/office/drawing/2014/main" xmlns="" id="{315C7458-06CA-4105-984B-554F105CD1F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Sum of probabilities</a:t>
            </a: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B1B9D373-A096-4E20-B9E2-71ABCDE15B8A}"/>
                  </a:ext>
                </a:extLst>
              </p:cNvPr>
              <p:cNvSpPr/>
              <p:nvPr/>
            </p:nvSpPr>
            <p:spPr>
              <a:xfrm>
                <a:off x="3167129" y="2204864"/>
                <a:ext cx="3568569" cy="461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just">
                  <a:lnSpc>
                    <a:spcPct val="150000"/>
                  </a:lnSpc>
                </a:pPr>
                <a14:m>
                  <m:oMathPara xmlns:m="http://schemas.openxmlformats.org/officeDocument/2006/math">
                    <m:oMathParaPr>
                      <m:jc m:val="centerGroup"/>
                    </m:oMathParaPr>
                    <m:oMath xmlns:m="http://schemas.openxmlformats.org/officeDocument/2006/math">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𝐴</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𝐵</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𝐶</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𝐴</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𝐵</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 400" panose="020B0503030303020204" pitchFamily="34" charset="0"/>
                        </a:rPr>
                        <m:t>𝐶</m:t>
                      </m:r>
                      <m: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t>)</m:t>
                      </m:r>
                    </m:oMath>
                  </m:oMathPara>
                </a14:m>
                <a:endParaRPr lang="ko-KR" altLang="en-US" sz="1600" dirty="0"/>
              </a:p>
            </p:txBody>
          </p:sp>
        </mc:Choice>
        <mc:Fallback xmlns="">
          <p:sp>
            <p:nvSpPr>
              <p:cNvPr id="19" name="직사각형 18">
                <a:extLst>
                  <a:ext uri="{FF2B5EF4-FFF2-40B4-BE49-F238E27FC236}">
                    <a16:creationId xmlns:a16="http://schemas.microsoft.com/office/drawing/2014/main" id="{B1B9D373-A096-4E20-B9E2-71ABCDE15B8A}"/>
                  </a:ext>
                </a:extLst>
              </p:cNvPr>
              <p:cNvSpPr>
                <a:spLocks noRot="1" noChangeAspect="1" noMove="1" noResize="1" noEditPoints="1" noAdjustHandles="1" noChangeArrowheads="1" noChangeShapeType="1" noTextEdit="1"/>
              </p:cNvSpPr>
              <p:nvPr/>
            </p:nvSpPr>
            <p:spPr>
              <a:xfrm>
                <a:off x="3167129" y="2204864"/>
                <a:ext cx="3568569" cy="461665"/>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919037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9" name="그룹 38">
            <a:extLst>
              <a:ext uri="{FF2B5EF4-FFF2-40B4-BE49-F238E27FC236}">
                <a16:creationId xmlns:a16="http://schemas.microsoft.com/office/drawing/2014/main" xmlns="" id="{001FCDF0-FF1E-48E5-B17C-08527A0744A3}"/>
              </a:ext>
            </a:extLst>
          </p:cNvPr>
          <p:cNvGrpSpPr/>
          <p:nvPr/>
        </p:nvGrpSpPr>
        <p:grpSpPr>
          <a:xfrm>
            <a:off x="846956" y="1711766"/>
            <a:ext cx="7596293" cy="1556049"/>
            <a:chOff x="903506" y="2429380"/>
            <a:chExt cx="7596293" cy="1556049"/>
          </a:xfrm>
        </p:grpSpPr>
        <p:sp>
          <p:nvSpPr>
            <p:cNvPr id="40" name="사각형: 둥근 모서리 2">
              <a:extLst>
                <a:ext uri="{FF2B5EF4-FFF2-40B4-BE49-F238E27FC236}">
                  <a16:creationId xmlns:a16="http://schemas.microsoft.com/office/drawing/2014/main" xmlns=""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26925E3C-C348-48E9-8FDF-498E6A8671A1}"/>
                </a:ext>
              </a:extLst>
            </p:cNvPr>
            <p:cNvSpPr/>
            <p:nvPr/>
          </p:nvSpPr>
          <p:spPr>
            <a:xfrm>
              <a:off x="1279004" y="2429380"/>
              <a:ext cx="722079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Out of 100 people, 30 are of blood type A, 28 of B, 17 of O, and 25 of AB.</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we randomly pick one person, what is the probability of that person’s blood type being A </a:t>
              </a:r>
              <a:r>
                <a:rPr lang="en-US" altLang="ko-KR" sz="1300" b="1" dirty="0">
                  <a:solidFill>
                    <a:srgbClr val="1429A0"/>
                  </a:solidFill>
                  <a:latin typeface="SamsungOne 400" panose="020B0503030303020204" pitchFamily="34" charset="0"/>
                  <a:ea typeface="SamsungOne 400" panose="020B0503030303020204" pitchFamily="34" charset="0"/>
                </a:rPr>
                <a:t>or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AB? </a:t>
              </a:r>
            </a:p>
            <a:p>
              <a:pPr lvl="0">
                <a:spcAft>
                  <a:spcPts val="800"/>
                </a:spcAft>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lvl="0">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Blood types are </a:t>
              </a:r>
              <a:r>
                <a:rPr lang="en-US" altLang="ko-KR" sz="1300" b="1" dirty="0">
                  <a:solidFill>
                    <a:srgbClr val="1429A0"/>
                  </a:solidFill>
                  <a:latin typeface="SamsungOne 400" panose="020B0503030303020204" pitchFamily="34" charset="0"/>
                  <a:ea typeface="SamsungOne 400" panose="020B0503030303020204" pitchFamily="34" charset="0"/>
                </a:rPr>
                <a:t>mutually exclusive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events.</a:t>
              </a:r>
            </a:p>
            <a:p>
              <a:pPr marL="17303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So, </a:t>
              </a:r>
            </a:p>
          </p:txBody>
        </p:sp>
      </p:grpSp>
      <p:sp>
        <p:nvSpPr>
          <p:cNvPr id="11" name="직사각형 10">
            <a:extLst>
              <a:ext uri="{FF2B5EF4-FFF2-40B4-BE49-F238E27FC236}">
                <a16:creationId xmlns:a16="http://schemas.microsoft.com/office/drawing/2014/main" xmlns="" id="{B0BF4F51-CD93-4EA3-91C7-DDAAA9E5386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Sum of probabilities</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6644A30B-5AD2-4961-A4D9-F9BA2DCA52E7}"/>
                  </a:ext>
                </a:extLst>
              </p:cNvPr>
              <p:cNvSpPr/>
              <p:nvPr/>
            </p:nvSpPr>
            <p:spPr>
              <a:xfrm>
                <a:off x="1711052" y="2987834"/>
                <a:ext cx="4548004" cy="559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𝐴𝐵</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30</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100</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25</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100</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20</m:t>
                          </m:r>
                        </m:den>
                      </m:f>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9" name="Rectangle 12">
                <a:extLst>
                  <a:ext uri="{FF2B5EF4-FFF2-40B4-BE49-F238E27FC236}">
                    <a16:creationId xmlns:a16="http://schemas.microsoft.com/office/drawing/2014/main" id="{6644A30B-5AD2-4961-A4D9-F9BA2DCA52E7}"/>
                  </a:ext>
                </a:extLst>
              </p:cNvPr>
              <p:cNvSpPr>
                <a:spLocks noRot="1" noChangeAspect="1" noMove="1" noResize="1" noEditPoints="1" noAdjustHandles="1" noChangeArrowheads="1" noChangeShapeType="1" noTextEdit="1"/>
              </p:cNvSpPr>
              <p:nvPr/>
            </p:nvSpPr>
            <p:spPr>
              <a:xfrm>
                <a:off x="1711052" y="2987834"/>
                <a:ext cx="4548004" cy="559961"/>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919385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B161D8BB-EA5C-4A89-9213-3A15E0786A05}"/>
                  </a:ext>
                </a:extLst>
              </p:cNvPr>
              <p:cNvSpPr/>
              <p:nvPr/>
            </p:nvSpPr>
            <p:spPr>
              <a:xfrm>
                <a:off x="673032" y="1700808"/>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an event </a:t>
                </a:r>
                <a14:m>
                  <m:oMath xmlns:m="http://schemas.openxmlformats.org/officeDocument/2006/math">
                    <m:r>
                      <m:rPr>
                        <m:sty m:val="p"/>
                      </m:rPr>
                      <a:rPr lang="en-US" altLang="ko-KR" sz="1300" b="0" i="0" smtClean="0">
                        <a:solidFill>
                          <a:schemeClr val="tx1">
                            <a:lumMod val="85000"/>
                            <a:lumOff val="15000"/>
                          </a:schemeClr>
                        </a:solidFill>
                        <a:latin typeface="Cambria Math" panose="02040503050406030204" pitchFamily="18" charset="0"/>
                        <a:ea typeface="Cambria Math" panose="02040503050406030204" pitchFamily="18" charset="0"/>
                      </a:rPr>
                      <m:t>A</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its complementary event </a:t>
                </a:r>
                <a14:m>
                  <m:oMath xmlns:m="http://schemas.openxmlformats.org/officeDocument/2006/math">
                    <m:sSup>
                      <m:sSup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𝐴</m:t>
                        </m:r>
                      </m:e>
                      <m: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𝑐</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following relation holds:</a:t>
                </a:r>
              </a:p>
            </p:txBody>
          </p:sp>
        </mc:Choice>
        <mc:Fallback xmlns="">
          <p:sp>
            <p:nvSpPr>
              <p:cNvPr id="11" name="직사각형 10">
                <a:extLst>
                  <a:ext uri="{FF2B5EF4-FFF2-40B4-BE49-F238E27FC236}">
                    <a16:creationId xmlns="" xmlns:a16="http://schemas.microsoft.com/office/drawing/2014/main" xmlns:a14="http://schemas.microsoft.com/office/drawing/2010/main" id="{B161D8BB-EA5C-4A89-9213-3A15E0786A05}"/>
                  </a:ext>
                </a:extLst>
              </p:cNvPr>
              <p:cNvSpPr>
                <a:spLocks noRot="1" noChangeAspect="1" noMove="1" noResize="1" noEditPoints="1" noAdjustHandles="1" noChangeArrowheads="1" noChangeShapeType="1" noTextEdit="1"/>
              </p:cNvSpPr>
              <p:nvPr/>
            </p:nvSpPr>
            <p:spPr>
              <a:xfrm>
                <a:off x="673032" y="1700808"/>
                <a:ext cx="8632825" cy="349245"/>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37" name="그룹 36">
            <a:extLst>
              <a:ext uri="{FF2B5EF4-FFF2-40B4-BE49-F238E27FC236}">
                <a16:creationId xmlns:a16="http://schemas.microsoft.com/office/drawing/2014/main" xmlns="" id="{5856448D-8CC3-45EE-B1D8-307919E35BED}"/>
              </a:ext>
            </a:extLst>
          </p:cNvPr>
          <p:cNvGrpSpPr/>
          <p:nvPr/>
        </p:nvGrpSpPr>
        <p:grpSpPr>
          <a:xfrm>
            <a:off x="3903662" y="3050272"/>
            <a:ext cx="2487778" cy="1834478"/>
            <a:chOff x="3903662" y="3822844"/>
            <a:chExt cx="2487778" cy="1834478"/>
          </a:xfrm>
        </p:grpSpPr>
        <p:grpSp>
          <p:nvGrpSpPr>
            <p:cNvPr id="38" name="그룹 37">
              <a:extLst>
                <a:ext uri="{FF2B5EF4-FFF2-40B4-BE49-F238E27FC236}">
                  <a16:creationId xmlns:a16="http://schemas.microsoft.com/office/drawing/2014/main" xmlns="" id="{2F4EEEC4-F9BC-4090-A2C6-9D9CB03C406D}"/>
                </a:ext>
              </a:extLst>
            </p:cNvPr>
            <p:cNvGrpSpPr/>
            <p:nvPr/>
          </p:nvGrpSpPr>
          <p:grpSpPr>
            <a:xfrm>
              <a:off x="3903662" y="4082522"/>
              <a:ext cx="2095500" cy="1574800"/>
              <a:chOff x="3543644" y="4082522"/>
              <a:chExt cx="2095500" cy="1574800"/>
            </a:xfrm>
          </p:grpSpPr>
          <p:sp>
            <p:nvSpPr>
              <p:cNvPr id="40" name="사각형: 둥근 모서리 3">
                <a:extLst>
                  <a:ext uri="{FF2B5EF4-FFF2-40B4-BE49-F238E27FC236}">
                    <a16:creationId xmlns:a16="http://schemas.microsoft.com/office/drawing/2014/main" xmlns="" id="{580211E4-FFBE-4073-A3C1-44CAA82617E5}"/>
                  </a:ext>
                </a:extLst>
              </p:cNvPr>
              <p:cNvSpPr/>
              <p:nvPr/>
            </p:nvSpPr>
            <p:spPr>
              <a:xfrm>
                <a:off x="3543644" y="4107922"/>
                <a:ext cx="2095500" cy="1549400"/>
              </a:xfrm>
              <a:prstGeom prst="roundRect">
                <a:avLst>
                  <a:gd name="adj" fmla="val 2277"/>
                </a:avLst>
              </a:prstGeom>
              <a:solidFill>
                <a:schemeClr val="bg1">
                  <a:lumMod val="8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1" name="그룹 40">
                <a:extLst>
                  <a:ext uri="{FF2B5EF4-FFF2-40B4-BE49-F238E27FC236}">
                    <a16:creationId xmlns:a16="http://schemas.microsoft.com/office/drawing/2014/main" xmlns="" id="{A9F33560-B694-4B16-89D7-84E7AA1A7308}"/>
                  </a:ext>
                </a:extLst>
              </p:cNvPr>
              <p:cNvGrpSpPr/>
              <p:nvPr/>
            </p:nvGrpSpPr>
            <p:grpSpPr>
              <a:xfrm>
                <a:off x="4051394" y="4342622"/>
                <a:ext cx="1080000" cy="1080000"/>
                <a:chOff x="4087006" y="4652156"/>
                <a:chExt cx="1080000" cy="1080000"/>
              </a:xfrm>
            </p:grpSpPr>
            <p:sp>
              <p:nvSpPr>
                <p:cNvPr id="43" name="타원 42">
                  <a:extLst>
                    <a:ext uri="{FF2B5EF4-FFF2-40B4-BE49-F238E27FC236}">
                      <a16:creationId xmlns:a16="http://schemas.microsoft.com/office/drawing/2014/main" xmlns="" id="{7C07ACD0-E7EF-4E1C-A298-7640067F66AF}"/>
                    </a:ext>
                  </a:extLst>
                </p:cNvPr>
                <p:cNvSpPr/>
                <p:nvPr/>
              </p:nvSpPr>
              <p:spPr>
                <a:xfrm>
                  <a:off x="4087006" y="4652156"/>
                  <a:ext cx="1080000" cy="1080000"/>
                </a:xfrm>
                <a:prstGeom prst="ellipse">
                  <a:avLst/>
                </a:prstGeom>
                <a:solidFill>
                  <a:srgbClr val="FFF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4" name="TextBox 43">
                  <a:extLst>
                    <a:ext uri="{FF2B5EF4-FFF2-40B4-BE49-F238E27FC236}">
                      <a16:creationId xmlns:a16="http://schemas.microsoft.com/office/drawing/2014/main" xmlns="" id="{2D71662B-2A0D-483C-8A2F-3F55DFA9FDDA}"/>
                    </a:ext>
                  </a:extLst>
                </p:cNvPr>
                <p:cNvSpPr txBox="1"/>
                <p:nvPr/>
              </p:nvSpPr>
              <p:spPr>
                <a:xfrm>
                  <a:off x="4468275" y="5053657"/>
                  <a:ext cx="317462" cy="276999"/>
                </a:xfrm>
                <a:prstGeom prst="rect">
                  <a:avLst/>
                </a:prstGeom>
                <a:noFill/>
              </p:spPr>
              <p:txBody>
                <a:bodyPr wrap="square" lIns="0" tIns="0" rIns="0" bIns="0" rtlCol="0">
                  <a:spAutoFit/>
                </a:bodyPr>
                <a:lstStyle/>
                <a:p>
                  <a:pPr algn="ctr"/>
                  <a:r>
                    <a:rPr lang="en-US"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mc:AlternateContent xmlns:mc="http://schemas.openxmlformats.org/markup-compatibility/2006" xmlns:a14="http://schemas.microsoft.com/office/drawing/2010/main">
            <mc:Choice Requires="a14">
              <p:sp>
                <p:nvSpPr>
                  <p:cNvPr id="42" name="Rectangle 12">
                    <a:extLst>
                      <a:ext uri="{FF2B5EF4-FFF2-40B4-BE49-F238E27FC236}">
                        <a16:creationId xmlns:a16="http://schemas.microsoft.com/office/drawing/2014/main" xmlns="" id="{BFCD82DA-1D85-460A-A383-DC4B6246D9F9}"/>
                      </a:ext>
                    </a:extLst>
                  </p:cNvPr>
                  <p:cNvSpPr/>
                  <p:nvPr/>
                </p:nvSpPr>
                <p:spPr>
                  <a:xfrm>
                    <a:off x="3683001" y="4082522"/>
                    <a:ext cx="488256"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144000" bIns="72000" rtlCol="0" anchor="t">
                    <a:spAutoFit/>
                    <a:scene3d>
                      <a:camera prst="orthographicFront"/>
                      <a:lightRig rig="threePt" dir="t"/>
                    </a:scene3d>
                    <a:sp3d>
                      <a:bevelT w="0" h="6350"/>
                    </a:sp3d>
                  </a:bodyPr>
                  <a:lstStyle/>
                  <a:p>
                    <a:pPr lvl="0">
                      <a:lnSpc>
                        <a:spcPct val="150000"/>
                      </a:lnSpc>
                      <a:spcAft>
                        <a:spcPts val="800"/>
                      </a:spcAft>
                      <a:buClr>
                        <a:srgbClr val="193EB0"/>
                      </a:buClr>
                    </a:pPr>
                    <a14:m>
                      <m:oMathPara xmlns:m="http://schemas.openxmlformats.org/officeDocument/2006/math">
                        <m:oMathParaPr>
                          <m:jc m:val="center"/>
                        </m:oMathParaPr>
                        <m:oMath xmlns:m="http://schemas.openxmlformats.org/officeDocument/2006/math">
                          <m:sSup>
                            <m:sSupPr>
                              <m:ctrlPr>
                                <a:rPr lang="en-US" altLang="ko-KR"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a:solidFill>
                                    <a:schemeClr val="tx1">
                                      <a:lumMod val="85000"/>
                                      <a:lumOff val="15000"/>
                                    </a:schemeClr>
                                  </a:solidFill>
                                  <a:latin typeface="Cambria Math" panose="02040503050406030204" pitchFamily="18" charset="0"/>
                                  <a:ea typeface="SamsungOne 400" panose="020B0503030303020204" pitchFamily="34" charset="0"/>
                                </a:rPr>
                                <m:t>𝐴</m:t>
                              </m:r>
                            </m:e>
                            <m:sup>
                              <m:r>
                                <a:rPr lang="en-US" altLang="ko-KR">
                                  <a:solidFill>
                                    <a:schemeClr val="tx1">
                                      <a:lumMod val="85000"/>
                                      <a:lumOff val="15000"/>
                                    </a:schemeClr>
                                  </a:solidFill>
                                  <a:latin typeface="Cambria Math" panose="02040503050406030204" pitchFamily="18" charset="0"/>
                                  <a:ea typeface="SamsungOne 400" panose="020B0503030303020204" pitchFamily="34" charset="0"/>
                                </a:rPr>
                                <m:t>𝑐</m:t>
                              </m:r>
                            </m:sup>
                          </m:sSup>
                          <m:r>
                            <a:rPr lang="en-US" altLang="ko-KR" i="1">
                              <a:solidFill>
                                <a:schemeClr val="tx1">
                                  <a:lumMod val="85000"/>
                                  <a:lumOff val="15000"/>
                                </a:schemeClr>
                              </a:solidFill>
                              <a:latin typeface="Cambria Math" panose="02040503050406030204" pitchFamily="18" charset="0"/>
                              <a:ea typeface="SamsungOne 400" panose="020B0503030303020204" pitchFamily="34" charset="0"/>
                            </a:rPr>
                            <m:t> </m:t>
                          </m:r>
                        </m:oMath>
                      </m:oMathPara>
                    </a14:m>
                    <a:endParaRPr lang="en-US" altLang="ko-KR" dirty="0">
                      <a:solidFill>
                        <a:schemeClr val="tx1">
                          <a:lumMod val="85000"/>
                          <a:lumOff val="15000"/>
                        </a:schemeClr>
                      </a:solidFill>
                      <a:latin typeface="SamsungOne 700" panose="020B0803030303020204" pitchFamily="34" charset="0"/>
                      <a:ea typeface="SamsungOne 700" panose="020B0803030303020204" pitchFamily="34" charset="0"/>
                    </a:endParaRPr>
                  </a:p>
                </p:txBody>
              </p:sp>
            </mc:Choice>
            <mc:Fallback xmlns="">
              <p:sp>
                <p:nvSpPr>
                  <p:cNvPr id="26" name="Rectangle 12">
                    <a:extLst>
                      <a:ext uri="{FF2B5EF4-FFF2-40B4-BE49-F238E27FC236}">
                        <a16:creationId xmlns:a16="http://schemas.microsoft.com/office/drawing/2014/main" id="{30C056B7-B574-4B67-A6CF-872DD4DD4252}"/>
                      </a:ext>
                    </a:extLst>
                  </p:cNvPr>
                  <p:cNvSpPr>
                    <a:spLocks noRot="1" noChangeAspect="1" noMove="1" noResize="1" noEditPoints="1" noAdjustHandles="1" noChangeArrowheads="1" noChangeShapeType="1" noTextEdit="1"/>
                  </p:cNvSpPr>
                  <p:nvPr/>
                </p:nvSpPr>
                <p:spPr>
                  <a:xfrm>
                    <a:off x="3683001" y="4082522"/>
                    <a:ext cx="488256" cy="663497"/>
                  </a:xfrm>
                  <a:prstGeom prst="rect">
                    <a:avLst/>
                  </a:prstGeom>
                  <a:blipFill>
                    <a:blip r:embed="rId5"/>
                    <a:stretch>
                      <a:fillRect/>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39" name="Rectangle 12">
                  <a:extLst>
                    <a:ext uri="{FF2B5EF4-FFF2-40B4-BE49-F238E27FC236}">
                      <a16:creationId xmlns:a16="http://schemas.microsoft.com/office/drawing/2014/main" xmlns="" id="{5B93A742-39F9-4C12-931F-77CA0F44D8A2}"/>
                    </a:ext>
                  </a:extLst>
                </p:cNvPr>
                <p:cNvSpPr/>
                <p:nvPr/>
              </p:nvSpPr>
              <p:spPr>
                <a:xfrm>
                  <a:off x="6071627" y="3822844"/>
                  <a:ext cx="319813"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144000" bIns="72000" rtlCol="0" anchor="t">
                  <a:spAutoFit/>
                  <a:scene3d>
                    <a:camera prst="orthographicFront"/>
                    <a:lightRig rig="threePt" dir="t"/>
                  </a:scene3d>
                  <a:sp3d>
                    <a:bevelT w="0" h="6350"/>
                  </a:sp3d>
                </a:bodyPr>
                <a:lstStyle/>
                <a:p>
                  <a:pPr lvl="0" algn="ctr">
                    <a:lnSpc>
                      <a:spcPct val="150000"/>
                    </a:lnSpc>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mtClean="0">
                            <a:solidFill>
                              <a:srgbClr val="00B050"/>
                            </a:solidFill>
                            <a:latin typeface="Cambria Math" panose="02040503050406030204" pitchFamily="18" charset="0"/>
                          </a:rPr>
                          <m:t>𝑆</m:t>
                        </m:r>
                      </m:oMath>
                    </m:oMathPara>
                  </a14:m>
                  <a:endParaRPr lang="en-US" altLang="ko-KR"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endParaRPr>
                </a:p>
              </p:txBody>
            </p:sp>
          </mc:Choice>
          <mc:Fallback xmlns="">
            <p:sp>
              <p:nvSpPr>
                <p:cNvPr id="24" name="Rectangle 12">
                  <a:extLst>
                    <a:ext uri="{FF2B5EF4-FFF2-40B4-BE49-F238E27FC236}">
                      <a16:creationId xmlns="" xmlns:a16="http://schemas.microsoft.com/office/drawing/2014/main" id="{754AC366-188F-44AB-BC2A-CAC45A86F397}"/>
                    </a:ext>
                  </a:extLst>
                </p:cNvPr>
                <p:cNvSpPr>
                  <a:spLocks noRot="1" noChangeAspect="1" noMove="1" noResize="1" noEditPoints="1" noAdjustHandles="1" noChangeArrowheads="1" noChangeShapeType="1" noTextEdit="1"/>
                </p:cNvSpPr>
                <p:nvPr/>
              </p:nvSpPr>
              <p:spPr>
                <a:xfrm>
                  <a:off x="6071627" y="3822844"/>
                  <a:ext cx="319813" cy="663497"/>
                </a:xfrm>
                <a:prstGeom prst="rect">
                  <a:avLst/>
                </a:prstGeom>
                <a:blipFill rotWithShape="0">
                  <a:blip r:embed="rId6"/>
                  <a:stretch>
                    <a:fillRect l="-3846"/>
                  </a:stretch>
                </a:blipFill>
                <a:ln>
                  <a:noFill/>
                </a:ln>
              </p:spPr>
              <p:txBody>
                <a:bodyPr/>
                <a:lstStyle/>
                <a:p>
                  <a:r>
                    <a:rPr lang="ko-KR" altLang="en-US">
                      <a:noFill/>
                    </a:rPr>
                    <a:t> </a:t>
                  </a:r>
                </a:p>
              </p:txBody>
            </p:sp>
          </mc:Fallback>
        </mc:AlternateContent>
      </p:grpSp>
      <p:sp>
        <p:nvSpPr>
          <p:cNvPr id="18" name="직사각형 17">
            <a:extLst>
              <a:ext uri="{FF2B5EF4-FFF2-40B4-BE49-F238E27FC236}">
                <a16:creationId xmlns:a16="http://schemas.microsoft.com/office/drawing/2014/main" xmlns="" id="{B0CE12DE-298A-4D2C-AB68-31619F85F2C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Complementary events</a:t>
            </a:r>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xmlns="" id="{3B2E2900-711E-4DA7-8956-50FB9F7E028B}"/>
                  </a:ext>
                </a:extLst>
              </p:cNvPr>
              <p:cNvSpPr/>
              <p:nvPr/>
            </p:nvSpPr>
            <p:spPr>
              <a:xfrm>
                <a:off x="3007196" y="2130545"/>
                <a:ext cx="3888432" cy="902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14:m>
                  <m:oMathPara xmlns:m="http://schemas.openxmlformats.org/officeDocument/2006/math">
                    <m:oMathParaPr>
                      <m:jc m:val="center"/>
                    </m:oMathParaPr>
                    <m:oMath xmlns:m="http://schemas.openxmlformats.org/officeDocument/2006/math">
                      <m: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𝑆</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6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m:t></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433513" lvl="0" algn="ctr">
                  <a:lnSpc>
                    <a:spcPct val="150000"/>
                  </a:lnSpc>
                </a:pPr>
                <a14:m>
                  <m:oMathPara xmlns:m="http://schemas.openxmlformats.org/officeDocument/2006/math">
                    <m:oMathParaPr>
                      <m:jc m:val="left"/>
                    </m:oMathParaPr>
                    <m:oMath xmlns:m="http://schemas.openxmlformats.org/officeDocument/2006/math">
                      <m:r>
                        <m:rPr>
                          <m:nor/>
                        </m:rPr>
                        <a:rPr lang="en-US" altLang="ko-KR" sz="1600" dirty="0">
                          <a:solidFill>
                            <a:srgbClr val="FF0000"/>
                          </a:solidFill>
                          <a:cs typeface="Times New Roman" panose="02020603050405020304" pitchFamily="18" charset="0"/>
                          <a:sym typeface="Symbol" panose="05050102010706020507" pitchFamily="18" charset="2"/>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6" name="직사각형 15">
                <a:extLst>
                  <a:ext uri="{FF2B5EF4-FFF2-40B4-BE49-F238E27FC236}">
                    <a16:creationId xmlns:a16="http://schemas.microsoft.com/office/drawing/2014/main" id="{3B2E2900-711E-4DA7-8956-50FB9F7E028B}"/>
                  </a:ext>
                </a:extLst>
              </p:cNvPr>
              <p:cNvSpPr>
                <a:spLocks noRot="1" noChangeAspect="1" noMove="1" noResize="1" noEditPoints="1" noAdjustHandles="1" noChangeArrowheads="1" noChangeShapeType="1" noTextEdit="1"/>
              </p:cNvSpPr>
              <p:nvPr/>
            </p:nvSpPr>
            <p:spPr>
              <a:xfrm>
                <a:off x="3007196" y="2130545"/>
                <a:ext cx="3888432" cy="902411"/>
              </a:xfrm>
              <a:prstGeom prst="rect">
                <a:avLst/>
              </a:prstGeom>
              <a:blipFill>
                <a:blip r:embed="rId8"/>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183065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7C1E735A-2E55-4464-AAEF-1EBCAC9C685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Complementary events</a:t>
            </a:r>
          </a:p>
        </p:txBody>
      </p:sp>
      <p:grpSp>
        <p:nvGrpSpPr>
          <p:cNvPr id="39" name="그룹 38">
            <a:extLst>
              <a:ext uri="{FF2B5EF4-FFF2-40B4-BE49-F238E27FC236}">
                <a16:creationId xmlns:a16="http://schemas.microsoft.com/office/drawing/2014/main" xmlns="" id="{001FCDF0-FF1E-48E5-B17C-08527A0744A3}"/>
              </a:ext>
            </a:extLst>
          </p:cNvPr>
          <p:cNvGrpSpPr/>
          <p:nvPr/>
        </p:nvGrpSpPr>
        <p:grpSpPr>
          <a:xfrm>
            <a:off x="846956" y="1716338"/>
            <a:ext cx="7596293" cy="2936834"/>
            <a:chOff x="903506" y="2429380"/>
            <a:chExt cx="7596293" cy="2936834"/>
          </a:xfrm>
        </p:grpSpPr>
        <p:sp>
          <p:nvSpPr>
            <p:cNvPr id="40" name="사각형: 둥근 모서리 2">
              <a:extLst>
                <a:ext uri="{FF2B5EF4-FFF2-40B4-BE49-F238E27FC236}">
                  <a16:creationId xmlns:a16="http://schemas.microsoft.com/office/drawing/2014/main" xmlns=""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xmlns="" id="{26925E3C-C348-48E9-8FDF-498E6A8671A1}"/>
                    </a:ext>
                  </a:extLst>
                </p:cNvPr>
                <p:cNvSpPr/>
                <p:nvPr/>
              </p:nvSpPr>
              <p:spPr>
                <a:xfrm>
                  <a:off x="1279004" y="2429380"/>
                  <a:ext cx="7220795" cy="1566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we flip five coins, what is the probability that </a:t>
                  </a:r>
                  <a:r>
                    <a:rPr lang="en-US" altLang="ko-KR" sz="1300" b="1" dirty="0">
                      <a:solidFill>
                        <a:srgbClr val="1429A0"/>
                      </a:solidFill>
                      <a:latin typeface="SamsungOne 400" panose="020B0503030303020204" pitchFamily="34" charset="0"/>
                      <a:ea typeface="SamsungOne 400" panose="020B0503030303020204" pitchFamily="34" charset="0"/>
                    </a:rPr>
                    <a:t>at least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comes out head? </a:t>
                  </a:r>
                </a:p>
                <a:p>
                  <a:pPr lvl="0">
                    <a:spcAft>
                      <a:spcPts val="800"/>
                    </a:spcAft>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lvl="0">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If the event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least one coin comes out head,’ its complementary is</a:t>
                  </a:r>
                </a:p>
                <a:p>
                  <a:pPr marL="173038" lvl="0">
                    <a:spcAft>
                      <a:spcPts val="800"/>
                    </a:spcAft>
                  </a:pPr>
                  <a14:m>
                    <m:oMath xmlns:m="http://schemas.openxmlformats.org/officeDocument/2006/math">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𝑐</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‘all the coins come out tail.’</a:t>
                  </a:r>
                </a:p>
                <a:p>
                  <a:pPr marL="173038" lvl="0">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Thus,</a:t>
                  </a:r>
                </a:p>
              </p:txBody>
            </p:sp>
          </mc:Choice>
          <mc:Fallback xmlns="">
            <p:sp>
              <p:nvSpPr>
                <p:cNvPr id="41" name="직사각형 40">
                  <a:extLst>
                    <a:ext uri="{FF2B5EF4-FFF2-40B4-BE49-F238E27FC236}">
                      <a16:creationId xmlns="" xmlns:a16="http://schemas.microsoft.com/office/drawing/2014/main" xmlns:a14="http://schemas.microsoft.com/office/drawing/2010/main" id="{26925E3C-C348-48E9-8FDF-498E6A8671A1}"/>
                    </a:ext>
                  </a:extLst>
                </p:cNvPr>
                <p:cNvSpPr>
                  <a:spLocks noRot="1" noChangeAspect="1" noMove="1" noResize="1" noEditPoints="1" noAdjustHandles="1" noChangeArrowheads="1" noChangeShapeType="1" noTextEdit="1"/>
                </p:cNvSpPr>
                <p:nvPr/>
              </p:nvSpPr>
              <p:spPr>
                <a:xfrm>
                  <a:off x="1279004" y="2429380"/>
                  <a:ext cx="7220795" cy="1566501"/>
                </a:xfrm>
                <a:prstGeom prst="rect">
                  <a:avLst/>
                </a:prstGeom>
                <a:blipFill rotWithShape="0">
                  <a:blip r:embed="rId4"/>
                  <a:stretch>
                    <a:fillRect l="-169"/>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E7FC4C6B-0DDC-45E1-89E6-46D06FE24B8C}"/>
                </a:ext>
              </a:extLst>
            </p:cNvPr>
            <p:cNvSpPr/>
            <p:nvPr/>
          </p:nvSpPr>
          <p:spPr>
            <a:xfrm>
              <a:off x="1279004" y="4718106"/>
              <a:ext cx="722079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Between the event and its complementary, we have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𝑐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a:t>
              </a:r>
            </a:p>
            <a:p>
              <a:pPr marL="180975" lvl="0">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So,</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6A5C856F-0180-4572-A91A-AC33405D9404}"/>
                  </a:ext>
                </a:extLst>
              </p:cNvPr>
              <p:cNvSpPr/>
              <p:nvPr/>
            </p:nvSpPr>
            <p:spPr>
              <a:xfrm>
                <a:off x="1891072" y="3026212"/>
                <a:ext cx="1828028"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p>
                            <m:sSup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𝐴</m:t>
                              </m:r>
                            </m:e>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𝑐</m:t>
                              </m:r>
                            </m:sup>
                          </m:sSup>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sSup>
                            <m:sSup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e>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5</m:t>
                              </m:r>
                            </m:sup>
                          </m:sSup>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32</m:t>
                          </m:r>
                        </m:den>
                      </m:f>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6A5C856F-0180-4572-A91A-AC33405D9404}"/>
                  </a:ext>
                </a:extLst>
              </p:cNvPr>
              <p:cNvSpPr>
                <a:spLocks noRot="1" noChangeAspect="1" noMove="1" noResize="1" noEditPoints="1" noAdjustHandles="1" noChangeArrowheads="1" noChangeShapeType="1" noTextEdit="1"/>
              </p:cNvSpPr>
              <p:nvPr/>
            </p:nvSpPr>
            <p:spPr>
              <a:xfrm>
                <a:off x="1891072" y="3026212"/>
                <a:ext cx="1828028" cy="657552"/>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xmlns="" id="{894DDDE3-BBA2-4609-A0FD-91767B8380A0}"/>
                  </a:ext>
                </a:extLst>
              </p:cNvPr>
              <p:cNvSpPr/>
              <p:nvPr/>
            </p:nvSpPr>
            <p:spPr>
              <a:xfrm>
                <a:off x="1891072" y="4379860"/>
                <a:ext cx="3266179"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𝐴</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32</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32</m:t>
                          </m:r>
                        </m:den>
                      </m:f>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6" name="직사각형 15">
                <a:extLst>
                  <a:ext uri="{FF2B5EF4-FFF2-40B4-BE49-F238E27FC236}">
                    <a16:creationId xmlns:a16="http://schemas.microsoft.com/office/drawing/2014/main" id="{894DDDE3-BBA2-4609-A0FD-91767B8380A0}"/>
                  </a:ext>
                </a:extLst>
              </p:cNvPr>
              <p:cNvSpPr>
                <a:spLocks noRot="1" noChangeAspect="1" noMove="1" noResize="1" noEditPoints="1" noAdjustHandles="1" noChangeArrowheads="1" noChangeShapeType="1" noTextEdit="1"/>
              </p:cNvSpPr>
              <p:nvPr/>
            </p:nvSpPr>
            <p:spPr>
              <a:xfrm>
                <a:off x="1891072" y="4379860"/>
                <a:ext cx="3266179" cy="657552"/>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657035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18" name="그룹 17">
            <a:extLst>
              <a:ext uri="{FF2B5EF4-FFF2-40B4-BE49-F238E27FC236}">
                <a16:creationId xmlns:a16="http://schemas.microsoft.com/office/drawing/2014/main" xmlns="" id="{09A9C4A2-7D1F-4B9B-9032-50821A485811}"/>
              </a:ext>
            </a:extLst>
          </p:cNvPr>
          <p:cNvGrpSpPr/>
          <p:nvPr/>
        </p:nvGrpSpPr>
        <p:grpSpPr>
          <a:xfrm>
            <a:off x="7109725" y="2425823"/>
            <a:ext cx="1961505" cy="1548095"/>
            <a:chOff x="4087006" y="4367711"/>
            <a:chExt cx="1728813" cy="1364445"/>
          </a:xfrm>
        </p:grpSpPr>
        <p:sp>
          <p:nvSpPr>
            <p:cNvPr id="19" name="자유형 18">
              <a:extLst>
                <a:ext uri="{FF2B5EF4-FFF2-40B4-BE49-F238E27FC236}">
                  <a16:creationId xmlns:a16="http://schemas.microsoft.com/office/drawing/2014/main" xmlns="" id="{E9B08986-EDB2-42C9-82FF-740FB6C49927}"/>
                </a:ext>
              </a:extLst>
            </p:cNvPr>
            <p:cNvSpPr/>
            <p:nvPr/>
          </p:nvSpPr>
          <p:spPr>
            <a:xfrm>
              <a:off x="4735819" y="4762933"/>
              <a:ext cx="431187" cy="858446"/>
            </a:xfrm>
            <a:custGeom>
              <a:avLst/>
              <a:gdLst>
                <a:gd name="connsiteX0" fmla="*/ 215594 w 431187"/>
                <a:gd name="connsiteY0" fmla="*/ 0 h 858446"/>
                <a:gd name="connsiteX1" fmla="*/ 273025 w 431187"/>
                <a:gd name="connsiteY1" fmla="*/ 47386 h 858446"/>
                <a:gd name="connsiteX2" fmla="*/ 431187 w 431187"/>
                <a:gd name="connsiteY2" fmla="*/ 429223 h 858446"/>
                <a:gd name="connsiteX3" fmla="*/ 273025 w 431187"/>
                <a:gd name="connsiteY3" fmla="*/ 811061 h 858446"/>
                <a:gd name="connsiteX4" fmla="*/ 215594 w 431187"/>
                <a:gd name="connsiteY4" fmla="*/ 858446 h 858446"/>
                <a:gd name="connsiteX5" fmla="*/ 158162 w 431187"/>
                <a:gd name="connsiteY5" fmla="*/ 811061 h 858446"/>
                <a:gd name="connsiteX6" fmla="*/ 0 w 431187"/>
                <a:gd name="connsiteY6" fmla="*/ 429223 h 858446"/>
                <a:gd name="connsiteX7" fmla="*/ 158162 w 431187"/>
                <a:gd name="connsiteY7" fmla="*/ 47386 h 85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187" h="858446">
                  <a:moveTo>
                    <a:pt x="215594" y="0"/>
                  </a:moveTo>
                  <a:lnTo>
                    <a:pt x="273025" y="47386"/>
                  </a:lnTo>
                  <a:cubicBezTo>
                    <a:pt x="370746" y="145106"/>
                    <a:pt x="431187" y="280106"/>
                    <a:pt x="431187" y="429223"/>
                  </a:cubicBezTo>
                  <a:cubicBezTo>
                    <a:pt x="431187" y="578340"/>
                    <a:pt x="370746" y="713340"/>
                    <a:pt x="273025" y="811061"/>
                  </a:cubicBezTo>
                  <a:lnTo>
                    <a:pt x="215594" y="858446"/>
                  </a:lnTo>
                  <a:lnTo>
                    <a:pt x="158162" y="811061"/>
                  </a:lnTo>
                  <a:cubicBezTo>
                    <a:pt x="60442" y="713340"/>
                    <a:pt x="0" y="578340"/>
                    <a:pt x="0" y="429223"/>
                  </a:cubicBezTo>
                  <a:cubicBezTo>
                    <a:pt x="0" y="280106"/>
                    <a:pt x="60442" y="145106"/>
                    <a:pt x="158162" y="47386"/>
                  </a:cubicBezTo>
                  <a:close/>
                </a:path>
              </a:pathLst>
            </a:custGeom>
            <a:solidFill>
              <a:srgbClr val="D9A9BD"/>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20" name="타원 19">
              <a:extLst>
                <a:ext uri="{FF2B5EF4-FFF2-40B4-BE49-F238E27FC236}">
                  <a16:creationId xmlns:a16="http://schemas.microsoft.com/office/drawing/2014/main" xmlns="" id="{CBA47219-7F95-4C0F-BEA6-C3F1644DE018}"/>
                </a:ext>
              </a:extLst>
            </p:cNvPr>
            <p:cNvSpPr/>
            <p:nvPr/>
          </p:nvSpPr>
          <p:spPr>
            <a:xfrm>
              <a:off x="4735819" y="4652156"/>
              <a:ext cx="1080000" cy="1080000"/>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21" name="타원 20">
              <a:extLst>
                <a:ext uri="{FF2B5EF4-FFF2-40B4-BE49-F238E27FC236}">
                  <a16:creationId xmlns:a16="http://schemas.microsoft.com/office/drawing/2014/main" xmlns="" id="{4CB62057-716C-4C2A-9591-E43D37E66531}"/>
                </a:ext>
              </a:extLst>
            </p:cNvPr>
            <p:cNvSpPr/>
            <p:nvPr/>
          </p:nvSpPr>
          <p:spPr>
            <a:xfrm>
              <a:off x="4087006" y="4652156"/>
              <a:ext cx="1080000" cy="10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26" name="TextBox 25">
              <a:extLst>
                <a:ext uri="{FF2B5EF4-FFF2-40B4-BE49-F238E27FC236}">
                  <a16:creationId xmlns:a16="http://schemas.microsoft.com/office/drawing/2014/main" xmlns="" id="{7DD77DE3-8D28-478D-8EC4-6FEE8ED06D59}"/>
                </a:ext>
              </a:extLst>
            </p:cNvPr>
            <p:cNvSpPr txBox="1"/>
            <p:nvPr/>
          </p:nvSpPr>
          <p:spPr>
            <a:xfrm>
              <a:off x="4087006" y="4367711"/>
              <a:ext cx="317462" cy="276999"/>
            </a:xfrm>
            <a:prstGeom prst="rect">
              <a:avLst/>
            </a:prstGeom>
            <a:noFill/>
          </p:spPr>
          <p:txBody>
            <a:bodyPr wrap="square" lIns="0" tIns="0" rIns="0" bIns="0" rtlCol="0">
              <a:spAutoFit/>
            </a:bodyPr>
            <a:lstStyle/>
            <a:p>
              <a:pPr algn="ctr"/>
              <a:r>
                <a:rPr lang="en-US"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a:t>
              </a:r>
            </a:p>
          </p:txBody>
        </p:sp>
        <p:sp>
          <p:nvSpPr>
            <p:cNvPr id="27" name="TextBox 26">
              <a:extLst>
                <a:ext uri="{FF2B5EF4-FFF2-40B4-BE49-F238E27FC236}">
                  <a16:creationId xmlns:a16="http://schemas.microsoft.com/office/drawing/2014/main" xmlns="" id="{66B83EF6-10DE-4FAC-9488-9FBB204A1F48}"/>
                </a:ext>
              </a:extLst>
            </p:cNvPr>
            <p:cNvSpPr txBox="1"/>
            <p:nvPr/>
          </p:nvSpPr>
          <p:spPr>
            <a:xfrm>
              <a:off x="5498357" y="4367711"/>
              <a:ext cx="317462" cy="276999"/>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sp>
        <p:nvSpPr>
          <p:cNvPr id="16" name="직사각형 15">
            <a:extLst>
              <a:ext uri="{FF2B5EF4-FFF2-40B4-BE49-F238E27FC236}">
                <a16:creationId xmlns:a16="http://schemas.microsoft.com/office/drawing/2014/main" xmlns="" id="{89F6B9B7-6CD9-427D-A815-09537573A38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Complementary events</a:t>
            </a:r>
          </a:p>
        </p:txBody>
      </p:sp>
      <p:sp>
        <p:nvSpPr>
          <p:cNvPr id="11" name="직사각형 10">
            <a:extLst>
              <a:ext uri="{FF2B5EF4-FFF2-40B4-BE49-F238E27FC236}">
                <a16:creationId xmlns:a16="http://schemas.microsoft.com/office/drawing/2014/main" xmlns="" id="{B161D8BB-EA5C-4A89-9213-3A15E0786A05}"/>
              </a:ext>
            </a:extLst>
          </p:cNvPr>
          <p:cNvSpPr/>
          <p:nvPr/>
        </p:nvSpPr>
        <p:spPr>
          <a:xfrm>
            <a:off x="674556"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that you have the events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𝐵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of which probabilities are non-zero.</a:t>
            </a:r>
          </a:p>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probability of the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𝐵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conditional on the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denoted by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𝐵</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following relation holds among the probabilities.</a:t>
            </a:r>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0" name="직사각형 29">
            <a:extLst>
              <a:ext uri="{FF2B5EF4-FFF2-40B4-BE49-F238E27FC236}">
                <a16:creationId xmlns:a16="http://schemas.microsoft.com/office/drawing/2014/main" xmlns="" id="{8E850DB7-270A-4329-8738-B388FC073B33}"/>
              </a:ext>
            </a:extLst>
          </p:cNvPr>
          <p:cNvSpPr/>
          <p:nvPr/>
        </p:nvSpPr>
        <p:spPr>
          <a:xfrm>
            <a:off x="674556" y="367550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can also rearrange the above relation as following.</a:t>
            </a:r>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3" name="그룹 2">
            <a:extLst>
              <a:ext uri="{FF2B5EF4-FFF2-40B4-BE49-F238E27FC236}">
                <a16:creationId xmlns:a16="http://schemas.microsoft.com/office/drawing/2014/main" xmlns="" id="{77974E8B-F1F1-45F8-8F87-2144FF1C0404}"/>
              </a:ext>
            </a:extLst>
          </p:cNvPr>
          <p:cNvGrpSpPr/>
          <p:nvPr/>
        </p:nvGrpSpPr>
        <p:grpSpPr>
          <a:xfrm>
            <a:off x="3901239" y="2757374"/>
            <a:ext cx="2100347" cy="707630"/>
            <a:chOff x="1351012" y="4952133"/>
            <a:chExt cx="2100347" cy="707630"/>
          </a:xfrm>
        </p:grpSpPr>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xmlns="" id="{6F10EFF1-6CB4-466E-9193-A432A4A30AB0}"/>
                    </a:ext>
                  </a:extLst>
                </p:cNvPr>
                <p:cNvSpPr/>
                <p:nvPr/>
              </p:nvSpPr>
              <p:spPr>
                <a:xfrm>
                  <a:off x="1351012" y="4952133"/>
                  <a:ext cx="2100347" cy="7076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den>
                        </m:f>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22" name="직사각형 21">
                  <a:extLst>
                    <a:ext uri="{FF2B5EF4-FFF2-40B4-BE49-F238E27FC236}">
                      <a16:creationId xmlns:a16="http://schemas.microsoft.com/office/drawing/2014/main" id="{6F10EFF1-6CB4-466E-9193-A432A4A30AB0}"/>
                    </a:ext>
                  </a:extLst>
                </p:cNvPr>
                <p:cNvSpPr>
                  <a:spLocks noRot="1" noChangeAspect="1" noMove="1" noResize="1" noEditPoints="1" noAdjustHandles="1" noChangeArrowheads="1" noChangeShapeType="1" noTextEdit="1"/>
                </p:cNvSpPr>
                <p:nvPr/>
              </p:nvSpPr>
              <p:spPr>
                <a:xfrm>
                  <a:off x="1351012" y="4952133"/>
                  <a:ext cx="2100347" cy="707630"/>
                </a:xfrm>
                <a:prstGeom prst="rect">
                  <a:avLst/>
                </a:prstGeom>
                <a:blipFill>
                  <a:blip r:embed="rId4"/>
                  <a:stretch>
                    <a:fillRect/>
                  </a:stretch>
                </a:blipFill>
                <a:ln>
                  <a:noFill/>
                </a:ln>
              </p:spPr>
              <p:txBody>
                <a:bodyPr/>
                <a:lstStyle/>
                <a:p>
                  <a:r>
                    <a:rPr lang="ko-KR" altLang="en-US">
                      <a:noFill/>
                    </a:rPr>
                    <a:t> </a:t>
                  </a:r>
                </a:p>
              </p:txBody>
            </p:sp>
          </mc:Fallback>
        </mc:AlternateContent>
        <p:sp>
          <p:nvSpPr>
            <p:cNvPr id="29" name="모서리가 둥근 직사각형 30">
              <a:extLst>
                <a:ext uri="{FF2B5EF4-FFF2-40B4-BE49-F238E27FC236}">
                  <a16:creationId xmlns:a16="http://schemas.microsoft.com/office/drawing/2014/main" xmlns="" id="{45AE63CF-C04E-4C89-9621-14BD07196B35}"/>
                </a:ext>
              </a:extLst>
            </p:cNvPr>
            <p:cNvSpPr/>
            <p:nvPr/>
          </p:nvSpPr>
          <p:spPr>
            <a:xfrm>
              <a:off x="2582641" y="4987262"/>
              <a:ext cx="553864" cy="231304"/>
            </a:xfrm>
            <a:prstGeom prst="roundRect">
              <a:avLst>
                <a:gd name="adj" fmla="val 50000"/>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a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32" name="직사각형 31">
                <a:extLst>
                  <a:ext uri="{FF2B5EF4-FFF2-40B4-BE49-F238E27FC236}">
                    <a16:creationId xmlns:a16="http://schemas.microsoft.com/office/drawing/2014/main" xmlns="" id="{1C2F9E0B-18D9-4906-A56B-774D155A0199}"/>
                  </a:ext>
                </a:extLst>
              </p:cNvPr>
              <p:cNvSpPr/>
              <p:nvPr/>
            </p:nvSpPr>
            <p:spPr>
              <a:xfrm>
                <a:off x="3703236" y="4129395"/>
                <a:ext cx="2496353" cy="789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just">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oMath>
                  </m:oMathPara>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oMath>
                  </m:oMathPara>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32" name="직사각형 31">
                <a:extLst>
                  <a:ext uri="{FF2B5EF4-FFF2-40B4-BE49-F238E27FC236}">
                    <a16:creationId xmlns:a16="http://schemas.microsoft.com/office/drawing/2014/main" id="{1C2F9E0B-18D9-4906-A56B-774D155A0199}"/>
                  </a:ext>
                </a:extLst>
              </p:cNvPr>
              <p:cNvSpPr>
                <a:spLocks noRot="1" noChangeAspect="1" noMove="1" noResize="1" noEditPoints="1" noAdjustHandles="1" noChangeArrowheads="1" noChangeShapeType="1" noTextEdit="1"/>
              </p:cNvSpPr>
              <p:nvPr/>
            </p:nvSpPr>
            <p:spPr>
              <a:xfrm>
                <a:off x="3703236" y="4129395"/>
                <a:ext cx="2496353" cy="789960"/>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37703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026AE57E-501A-45D0-B842-282932009DF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Conditional probability</a:t>
            </a:r>
          </a:p>
        </p:txBody>
      </p:sp>
      <p:grpSp>
        <p:nvGrpSpPr>
          <p:cNvPr id="39" name="그룹 38">
            <a:extLst>
              <a:ext uri="{FF2B5EF4-FFF2-40B4-BE49-F238E27FC236}">
                <a16:creationId xmlns:a16="http://schemas.microsoft.com/office/drawing/2014/main" xmlns="" id="{001FCDF0-FF1E-48E5-B17C-08527A0744A3}"/>
              </a:ext>
            </a:extLst>
          </p:cNvPr>
          <p:cNvGrpSpPr/>
          <p:nvPr/>
        </p:nvGrpSpPr>
        <p:grpSpPr>
          <a:xfrm>
            <a:off x="846956" y="1716338"/>
            <a:ext cx="7827505" cy="2161343"/>
            <a:chOff x="903506" y="2429380"/>
            <a:chExt cx="7827505" cy="2161343"/>
          </a:xfrm>
        </p:grpSpPr>
        <p:sp>
          <p:nvSpPr>
            <p:cNvPr id="40" name="사각형: 둥근 모서리 2">
              <a:extLst>
                <a:ext uri="{FF2B5EF4-FFF2-40B4-BE49-F238E27FC236}">
                  <a16:creationId xmlns:a16="http://schemas.microsoft.com/office/drawing/2014/main" xmlns=""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xmlns="" id="{26925E3C-C348-48E9-8FDF-498E6A8671A1}"/>
                    </a:ext>
                  </a:extLst>
                </p:cNvPr>
                <p:cNvSpPr/>
                <p:nvPr/>
              </p:nvSpPr>
              <p:spPr>
                <a:xfrm>
                  <a:off x="1279005" y="2429380"/>
                  <a:ext cx="7452006" cy="2161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 sack, there are two white balls and three red balls.</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that two balls are taken out one after another.</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Calculate the probability of both balls being white.</a:t>
                  </a:r>
                </a:p>
                <a:p>
                  <a:pPr>
                    <a:spcAft>
                      <a:spcPts val="800"/>
                    </a:spcAft>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Suppose that the first ball is </a:t>
                  </a:r>
                  <a:r>
                    <a:rPr lang="en-US" altLang="ko-KR" sz="1300" b="1" dirty="0">
                      <a:solidFill>
                        <a:srgbClr val="1429A0"/>
                      </a:solidFill>
                      <a:latin typeface="SamsungOne 400" panose="020B0503030303020204" pitchFamily="34" charset="0"/>
                      <a:ea typeface="SamsungOne 400" panose="020B0503030303020204" pitchFamily="34" charset="0"/>
                    </a:rPr>
                    <a:t>not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put back into the sack.</a:t>
                  </a:r>
                </a:p>
                <a:p>
                  <a:pPr marL="17303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denote by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𝐴</m:t>
                      </m:r>
                      <m:r>
                        <a:rPr lang="en-US" altLang="ko-KR" sz="1300" dirty="0">
                          <a:solidFill>
                            <a:schemeClr val="tx1">
                              <a:lumMod val="85000"/>
                              <a:lumOff val="15000"/>
                            </a:schemeClr>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event that the first ball is white, and</a:t>
                  </a:r>
                </a:p>
                <a:p>
                  <a:pPr marL="1404000" indent="3175">
                    <a:spcAft>
                      <a:spcPts val="800"/>
                    </a:spcAft>
                  </a:pP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𝐵</m:t>
                      </m:r>
                      <m:r>
                        <a:rPr lang="en-US" altLang="ko-KR" sz="1300" dirty="0">
                          <a:solidFill>
                            <a:schemeClr val="tx1">
                              <a:lumMod val="85000"/>
                              <a:lumOff val="15000"/>
                            </a:schemeClr>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event that the second ball is white.</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41" name="직사각형 40">
                  <a:extLst>
                    <a:ext uri="{FF2B5EF4-FFF2-40B4-BE49-F238E27FC236}">
                      <a16:creationId xmlns="" xmlns:a16="http://schemas.microsoft.com/office/drawing/2014/main" xmlns:a14="http://schemas.microsoft.com/office/drawing/2010/main" id="{26925E3C-C348-48E9-8FDF-498E6A8671A1}"/>
                    </a:ext>
                  </a:extLst>
                </p:cNvPr>
                <p:cNvSpPr>
                  <a:spLocks noRot="1" noChangeAspect="1" noMove="1" noResize="1" noEditPoints="1" noAdjustHandles="1" noChangeArrowheads="1" noChangeShapeType="1" noTextEdit="1"/>
                </p:cNvSpPr>
                <p:nvPr/>
              </p:nvSpPr>
              <p:spPr>
                <a:xfrm>
                  <a:off x="1279005" y="2429380"/>
                  <a:ext cx="7452006" cy="2161343"/>
                </a:xfrm>
                <a:prstGeom prst="rect">
                  <a:avLst/>
                </a:prstGeom>
                <a:blipFill rotWithShape="0">
                  <a:blip r:embed="rId4"/>
                  <a:stretch>
                    <a:fillRect l="-164"/>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E63B29CF-FF5D-4A88-9129-1B1FF7073EE6}"/>
                  </a:ext>
                </a:extLst>
              </p:cNvPr>
              <p:cNvSpPr/>
              <p:nvPr/>
            </p:nvSpPr>
            <p:spPr>
              <a:xfrm>
                <a:off x="2985135" y="3977324"/>
                <a:ext cx="3714955"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just">
                  <a:spcAft>
                    <a:spcPts val="800"/>
                  </a:spcAft>
                </a:pPr>
                <a14:m>
                  <m:oMathPara xmlns:m="http://schemas.openxmlformats.org/officeDocument/2006/math">
                    <m:oMathParaPr>
                      <m:jc m:val="left"/>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4</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5</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10</m:t>
                          </m:r>
                        </m:den>
                      </m:f>
                    </m:oMath>
                  </m:oMathPara>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0" name="직사각형 9">
                <a:extLst>
                  <a:ext uri="{FF2B5EF4-FFF2-40B4-BE49-F238E27FC236}">
                    <a16:creationId xmlns:a16="http://schemas.microsoft.com/office/drawing/2014/main" id="{E63B29CF-FF5D-4A88-9129-1B1FF7073EE6}"/>
                  </a:ext>
                </a:extLst>
              </p:cNvPr>
              <p:cNvSpPr>
                <a:spLocks noRot="1" noChangeAspect="1" noMove="1" noResize="1" noEditPoints="1" noAdjustHandles="1" noChangeArrowheads="1" noChangeShapeType="1" noTextEdit="1"/>
              </p:cNvSpPr>
              <p:nvPr/>
            </p:nvSpPr>
            <p:spPr>
              <a:xfrm>
                <a:off x="2985135" y="3977324"/>
                <a:ext cx="3714955" cy="657552"/>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928587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C0DE128F-7B99-4342-B7C0-F3E72E9D05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Conditional probability</a:t>
            </a:r>
          </a:p>
        </p:txBody>
      </p:sp>
      <p:grpSp>
        <p:nvGrpSpPr>
          <p:cNvPr id="39" name="그룹 38">
            <a:extLst>
              <a:ext uri="{FF2B5EF4-FFF2-40B4-BE49-F238E27FC236}">
                <a16:creationId xmlns:a16="http://schemas.microsoft.com/office/drawing/2014/main" xmlns="" id="{001FCDF0-FF1E-48E5-B17C-08527A0744A3}"/>
              </a:ext>
            </a:extLst>
          </p:cNvPr>
          <p:cNvGrpSpPr/>
          <p:nvPr/>
        </p:nvGrpSpPr>
        <p:grpSpPr>
          <a:xfrm>
            <a:off x="846956" y="1713798"/>
            <a:ext cx="7827504" cy="1858696"/>
            <a:chOff x="903506" y="2429380"/>
            <a:chExt cx="7827504" cy="1858696"/>
          </a:xfrm>
        </p:grpSpPr>
        <p:sp>
          <p:nvSpPr>
            <p:cNvPr id="40" name="사각형: 둥근 모서리 2">
              <a:extLst>
                <a:ext uri="{FF2B5EF4-FFF2-40B4-BE49-F238E27FC236}">
                  <a16:creationId xmlns:a16="http://schemas.microsoft.com/office/drawing/2014/main" xmlns=""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xmlns="" id="{26925E3C-C348-48E9-8FDF-498E6A8671A1}"/>
                    </a:ext>
                  </a:extLst>
                </p:cNvPr>
                <p:cNvSpPr/>
                <p:nvPr/>
              </p:nvSpPr>
              <p:spPr>
                <a:xfrm>
                  <a:off x="1279003" y="2429380"/>
                  <a:ext cx="7452007"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 sack, there are two white balls and three red balls.</a:t>
                  </a:r>
                </a:p>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that two balls are taken out one after another.</a:t>
                  </a:r>
                </a:p>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Calculate the probability of both balls being white.</a:t>
                  </a:r>
                </a:p>
                <a:p>
                  <a:pPr algn="just">
                    <a:spcAft>
                      <a:spcPts val="800"/>
                    </a:spcAft>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Suppose that the first ball is </a:t>
                  </a:r>
                  <a:r>
                    <a:rPr lang="en-US" altLang="ko-KR" sz="1300" b="1" dirty="0">
                      <a:solidFill>
                        <a:srgbClr val="1429A0"/>
                      </a:solidFill>
                      <a:latin typeface="SamsungOne 400" panose="020B0503030303020204" pitchFamily="34" charset="0"/>
                      <a:ea typeface="SamsungOne 400" panose="020B0503030303020204" pitchFamily="34" charset="0"/>
                    </a:rPr>
                    <a:t>put back</a:t>
                  </a:r>
                  <a:r>
                    <a:rPr lang="en-US" altLang="ko-KR" sz="1300" dirty="0">
                      <a:solidFill>
                        <a:srgbClr val="0070C0"/>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into the sack before the second ball is withdrawn.</a:t>
                  </a:r>
                </a:p>
                <a:p>
                  <a:pPr marL="182563"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is like a “reset.” The events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𝐴</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𝐵</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are </a:t>
                  </a:r>
                  <a:r>
                    <a:rPr lang="en-US" altLang="ko-KR" sz="1300" b="1" dirty="0">
                      <a:solidFill>
                        <a:srgbClr val="FF0000"/>
                      </a:solidFill>
                      <a:latin typeface="SamsungOne 400" panose="020B0503030303020204" pitchFamily="34" charset="0"/>
                      <a:ea typeface="SamsungOne 400" panose="020B0503030303020204" pitchFamily="34" charset="0"/>
                    </a:rPr>
                    <a:t>independent from each other</a:t>
                  </a:r>
                  <a:r>
                    <a:rPr lang="en-US" altLang="ko-KR" sz="1300" dirty="0">
                      <a:solidFill>
                        <a:schemeClr val="tx1"/>
                      </a:solidFill>
                      <a:latin typeface="SamsungOne 400" panose="020B0503030303020204" pitchFamily="34" charset="0"/>
                      <a:ea typeface="SamsungOne 400" panose="020B0503030303020204" pitchFamily="34" charset="0"/>
                    </a:rPr>
                    <a:t>.</a:t>
                  </a:r>
                  <a:r>
                    <a:rPr lang="en-US" altLang="ko-KR" sz="1300" dirty="0">
                      <a:solidFill>
                        <a:srgbClr val="FF0000"/>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41" name="직사각형 40">
                  <a:extLst>
                    <a:ext uri="{FF2B5EF4-FFF2-40B4-BE49-F238E27FC236}">
                      <a16:creationId xmlns="" xmlns:a16="http://schemas.microsoft.com/office/drawing/2014/main" xmlns:a14="http://schemas.microsoft.com/office/drawing/2010/main" id="{26925E3C-C348-48E9-8FDF-498E6A8671A1}"/>
                    </a:ext>
                  </a:extLst>
                </p:cNvPr>
                <p:cNvSpPr>
                  <a:spLocks noRot="1" noChangeAspect="1" noMove="1" noResize="1" noEditPoints="1" noAdjustHandles="1" noChangeArrowheads="1" noChangeShapeType="1" noTextEdit="1"/>
                </p:cNvSpPr>
                <p:nvPr/>
              </p:nvSpPr>
              <p:spPr>
                <a:xfrm>
                  <a:off x="1279003" y="2429380"/>
                  <a:ext cx="7452007" cy="1858696"/>
                </a:xfrm>
                <a:prstGeom prst="rect">
                  <a:avLst/>
                </a:prstGeom>
                <a:blipFill rotWithShape="0">
                  <a:blip r:embed="rId4"/>
                  <a:stretch>
                    <a:fillRect l="-164"/>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938E21D2-8F33-4147-8B4C-FD6207F40DEA}"/>
                  </a:ext>
                </a:extLst>
              </p:cNvPr>
              <p:cNvSpPr/>
              <p:nvPr/>
            </p:nvSpPr>
            <p:spPr>
              <a:xfrm>
                <a:off x="2524259" y="3707552"/>
                <a:ext cx="4854306"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just">
                  <a:spcAft>
                    <a:spcPts val="800"/>
                  </a:spcAft>
                </a:pPr>
                <a14:m>
                  <m:oMathPara xmlns:m="http://schemas.openxmlformats.org/officeDocument/2006/math">
                    <m:oMathParaPr>
                      <m:jc m:val="center"/>
                    </m:oMathParaPr>
                    <m:oMath xmlns:m="http://schemas.openxmlformats.org/officeDocument/2006/math">
                      <m:r>
                        <a:rPr lang="en-US" altLang="ko-KR" sz="1600" i="1" dirty="0" smtClean="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5</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5</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4</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25</m:t>
                          </m:r>
                        </m:den>
                      </m:f>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0" name="직사각형 9">
                <a:extLst>
                  <a:ext uri="{FF2B5EF4-FFF2-40B4-BE49-F238E27FC236}">
                    <a16:creationId xmlns:a16="http://schemas.microsoft.com/office/drawing/2014/main" id="{938E21D2-8F33-4147-8B4C-FD6207F40DEA}"/>
                  </a:ext>
                </a:extLst>
              </p:cNvPr>
              <p:cNvSpPr>
                <a:spLocks noRot="1" noChangeAspect="1" noMove="1" noResize="1" noEditPoints="1" noAdjustHandles="1" noChangeArrowheads="1" noChangeShapeType="1" noTextEdit="1"/>
              </p:cNvSpPr>
              <p:nvPr/>
            </p:nvSpPr>
            <p:spPr>
              <a:xfrm>
                <a:off x="2524259" y="3707552"/>
                <a:ext cx="4854306" cy="657552"/>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772960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9" name="직사각형 8">
            <a:extLst>
              <a:ext uri="{FF2B5EF4-FFF2-40B4-BE49-F238E27FC236}">
                <a16:creationId xmlns:a16="http://schemas.microsoft.com/office/drawing/2014/main" xmlns="" id="{A3AE2271-7E7B-4BDE-B9D6-12F95CF15BC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For the given events </a:t>
            </a:r>
            <a:r>
              <a:rPr lang="ko-KR" altLang="en-US" sz="1400" dirty="0">
                <a:solidFill>
                  <a:schemeClr val="tx1"/>
                </a:solidFill>
                <a:latin typeface="SamsungOne 400" panose="020B0503030303020204" pitchFamily="34" charset="0"/>
                <a:ea typeface="SamsungOne 400" panose="020B0503030303020204" pitchFamily="34" charset="0"/>
              </a:rPr>
              <a:t>𝐴 </a:t>
            </a:r>
            <a:r>
              <a:rPr lang="en-US" altLang="ko-KR" sz="1400" dirty="0">
                <a:solidFill>
                  <a:schemeClr val="tx1"/>
                </a:solidFill>
                <a:latin typeface="SamsungOne 400" panose="020B0503030303020204" pitchFamily="34" charset="0"/>
                <a:ea typeface="SamsungOne 400" panose="020B0503030303020204" pitchFamily="34" charset="0"/>
              </a:rPr>
              <a:t>and </a:t>
            </a:r>
            <a:r>
              <a:rPr lang="ko-KR" altLang="en-US" sz="1400" dirty="0">
                <a:solidFill>
                  <a:schemeClr val="tx1"/>
                </a:solidFill>
                <a:latin typeface="SamsungOne 400" panose="020B0503030303020204" pitchFamily="34" charset="0"/>
                <a:ea typeface="SamsungOne 400" panose="020B0503030303020204" pitchFamily="34" charset="0"/>
              </a:rPr>
              <a:t>𝐵</a:t>
            </a:r>
            <a:r>
              <a:rPr lang="en-US" altLang="ko-KR" sz="1400" dirty="0">
                <a:solidFill>
                  <a:schemeClr val="tx1"/>
                </a:solidFill>
                <a:latin typeface="SamsungOne 400" panose="020B0503030303020204" pitchFamily="34" charset="0"/>
                <a:ea typeface="SamsungOne 400" panose="020B0503030303020204" pitchFamily="34" charset="0"/>
              </a:rPr>
              <a:t>, you can think of the following cases. </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xmlns="" id="{D6F43334-3B3A-4921-80D7-E07DE72F895B}"/>
                  </a:ext>
                </a:extLst>
              </p:cNvPr>
              <p:cNvSpPr/>
              <p:nvPr/>
            </p:nvSpPr>
            <p:spPr>
              <a:xfrm>
                <a:off x="677096"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If the events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are </a:t>
                </a:r>
                <a:r>
                  <a:rPr lang="en-US" altLang="ko-KR" sz="1300" b="1" dirty="0">
                    <a:solidFill>
                      <a:srgbClr val="1429A0"/>
                    </a:solidFill>
                    <a:latin typeface="SamsungOne 400" panose="020B0503030303020204" pitchFamily="34" charset="0"/>
                    <a:ea typeface="SamsungOne 400" panose="020B0503030303020204" pitchFamily="34" charset="0"/>
                  </a:rPr>
                  <a:t>dependent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on each other, then:</a:t>
                </a: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2" name="직사각형 11">
                <a:extLst>
                  <a:ext uri="{FF2B5EF4-FFF2-40B4-BE49-F238E27FC236}">
                    <a16:creationId xmlns:a16="http://schemas.microsoft.com/office/drawing/2014/main" id="{D6F43334-3B3A-4921-80D7-E07DE72F895B}"/>
                  </a:ext>
                </a:extLst>
              </p:cNvPr>
              <p:cNvSpPr>
                <a:spLocks noRot="1" noChangeAspect="1" noMove="1" noResize="1" noEditPoints="1" noAdjustHandles="1" noChangeArrowheads="1" noChangeShapeType="1" noTextEdit="1"/>
              </p:cNvSpPr>
              <p:nvPr/>
            </p:nvSpPr>
            <p:spPr>
              <a:xfrm>
                <a:off x="677096" y="1700808"/>
                <a:ext cx="8632825" cy="345461"/>
              </a:xfrm>
              <a:prstGeom prst="rect">
                <a:avLst/>
              </a:prstGeom>
              <a:blipFill>
                <a:blip r:embed="rId4"/>
                <a:stretch>
                  <a:fillRect l="-7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ED21E514-8B20-4527-BA57-EA103657AD9D}"/>
                  </a:ext>
                </a:extLst>
              </p:cNvPr>
              <p:cNvSpPr/>
              <p:nvPr/>
            </p:nvSpPr>
            <p:spPr>
              <a:xfrm>
                <a:off x="3703236" y="2090934"/>
                <a:ext cx="2496352" cy="1441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oMath>
                  </m:oMathPara>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ct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lvl="0" algn="ctr">
                  <a:spcAft>
                    <a:spcPts val="800"/>
                  </a:spcAft>
                </a:pPr>
                <a14:m>
                  <m:oMathPara xmlns:m="http://schemas.openxmlformats.org/officeDocument/2006/math">
                    <m:oMathParaPr>
                      <m:jc m:val="centerGroup"/>
                    </m:oMathParaPr>
                    <m:oMath xmlns:m="http://schemas.openxmlformats.org/officeDocument/2006/math">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and</m:t>
                      </m:r>
                    </m:oMath>
                  </m:oMathPara>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algn="ct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b="1">
                          <a:solidFill>
                            <a:srgbClr val="FF0000"/>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ED21E514-8B20-4527-BA57-EA103657AD9D}"/>
                  </a:ext>
                </a:extLst>
              </p:cNvPr>
              <p:cNvSpPr>
                <a:spLocks noRot="1" noChangeAspect="1" noMove="1" noResize="1" noEditPoints="1" noAdjustHandles="1" noChangeArrowheads="1" noChangeShapeType="1" noTextEdit="1"/>
              </p:cNvSpPr>
              <p:nvPr/>
            </p:nvSpPr>
            <p:spPr>
              <a:xfrm>
                <a:off x="3703236" y="2090934"/>
                <a:ext cx="2496352" cy="1441420"/>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C0D27829-018D-4F47-B50A-1FD0C796CAD7}"/>
                  </a:ext>
                </a:extLst>
              </p:cNvPr>
              <p:cNvSpPr/>
              <p:nvPr/>
            </p:nvSpPr>
            <p:spPr>
              <a:xfrm>
                <a:off x="3808585" y="4113076"/>
                <a:ext cx="2285654"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C0D27829-018D-4F47-B50A-1FD0C796CAD7}"/>
                  </a:ext>
                </a:extLst>
              </p:cNvPr>
              <p:cNvSpPr>
                <a:spLocks noRot="1" noChangeAspect="1" noMove="1" noResize="1" noEditPoints="1" noAdjustHandles="1" noChangeArrowheads="1" noChangeShapeType="1" noTextEdit="1"/>
              </p:cNvSpPr>
              <p:nvPr/>
            </p:nvSpPr>
            <p:spPr>
              <a:xfrm>
                <a:off x="3808585" y="4113076"/>
                <a:ext cx="2285654" cy="441146"/>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A00F2BC-392E-4FC7-BDDE-7E16FCA80A5E}"/>
                  </a:ext>
                </a:extLst>
              </p:cNvPr>
              <p:cNvSpPr/>
              <p:nvPr/>
            </p:nvSpPr>
            <p:spPr>
              <a:xfrm>
                <a:off x="4189619" y="5184098"/>
                <a:ext cx="1523586"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DA00F2BC-392E-4FC7-BDDE-7E16FCA80A5E}"/>
                  </a:ext>
                </a:extLst>
              </p:cNvPr>
              <p:cNvSpPr>
                <a:spLocks noRot="1" noChangeAspect="1" noMove="1" noResize="1" noEditPoints="1" noAdjustHandles="1" noChangeArrowheads="1" noChangeShapeType="1" noTextEdit="1"/>
              </p:cNvSpPr>
              <p:nvPr/>
            </p:nvSpPr>
            <p:spPr>
              <a:xfrm>
                <a:off x="4189619" y="5184098"/>
                <a:ext cx="1523586" cy="441146"/>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979EF36A-9387-42C2-AB86-FBBE842ADD0F}"/>
                  </a:ext>
                </a:extLst>
              </p:cNvPr>
              <p:cNvSpPr/>
              <p:nvPr/>
            </p:nvSpPr>
            <p:spPr>
              <a:xfrm>
                <a:off x="677096" y="368548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If the events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are </a:t>
                </a:r>
                <a:r>
                  <a:rPr lang="en-US" altLang="ko-KR" sz="1300" b="1" dirty="0">
                    <a:solidFill>
                      <a:srgbClr val="1429A0"/>
                    </a:solidFill>
                    <a:latin typeface="SamsungOne 400" panose="020B0503030303020204" pitchFamily="34" charset="0"/>
                    <a:ea typeface="SamsungOne 400" panose="020B0503030303020204" pitchFamily="34" charset="0"/>
                  </a:rPr>
                  <a:t>independent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from each other, then:</a:t>
                </a: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979EF36A-9387-42C2-AB86-FBBE842ADD0F}"/>
                  </a:ext>
                </a:extLst>
              </p:cNvPr>
              <p:cNvSpPr>
                <a:spLocks noRot="1" noChangeAspect="1" noMove="1" noResize="1" noEditPoints="1" noAdjustHandles="1" noChangeArrowheads="1" noChangeShapeType="1" noTextEdit="1"/>
              </p:cNvSpPr>
              <p:nvPr/>
            </p:nvSpPr>
            <p:spPr>
              <a:xfrm>
                <a:off x="677096" y="3685481"/>
                <a:ext cx="8632825" cy="345461"/>
              </a:xfrm>
              <a:prstGeom prst="rect">
                <a:avLst/>
              </a:prstGeom>
              <a:blipFill>
                <a:blip r:embed="rId8"/>
                <a:stretch>
                  <a:fillRect l="-7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xmlns="" id="{5055EDFC-F38F-40CB-B082-3D94A650ECA3}"/>
                  </a:ext>
                </a:extLst>
              </p:cNvPr>
              <p:cNvSpPr/>
              <p:nvPr/>
            </p:nvSpPr>
            <p:spPr>
              <a:xfrm>
                <a:off x="677096" y="475650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If the events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are </a:t>
                </a:r>
                <a:r>
                  <a:rPr lang="en-US" altLang="ko-KR" sz="1300" b="1" dirty="0">
                    <a:solidFill>
                      <a:srgbClr val="1429A0"/>
                    </a:solidFill>
                    <a:latin typeface="SamsungOne 400" panose="020B0503030303020204" pitchFamily="34" charset="0"/>
                    <a:ea typeface="SamsungOne 400" panose="020B0503030303020204" pitchFamily="34" charset="0"/>
                  </a:rPr>
                  <a:t>mutually exclusive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then:</a:t>
                </a: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6" name="직사각형 15">
                <a:extLst>
                  <a:ext uri="{FF2B5EF4-FFF2-40B4-BE49-F238E27FC236}">
                    <a16:creationId xmlns:a16="http://schemas.microsoft.com/office/drawing/2014/main" id="{5055EDFC-F38F-40CB-B082-3D94A650ECA3}"/>
                  </a:ext>
                </a:extLst>
              </p:cNvPr>
              <p:cNvSpPr>
                <a:spLocks noRot="1" noChangeAspect="1" noMove="1" noResize="1" noEditPoints="1" noAdjustHandles="1" noChangeArrowheads="1" noChangeShapeType="1" noTextEdit="1"/>
              </p:cNvSpPr>
              <p:nvPr/>
            </p:nvSpPr>
            <p:spPr>
              <a:xfrm>
                <a:off x="677096" y="4756503"/>
                <a:ext cx="8632825" cy="345461"/>
              </a:xfrm>
              <a:prstGeom prst="rect">
                <a:avLst/>
              </a:prstGeom>
              <a:blipFill>
                <a:blip r:embed="rId9"/>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235094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3078C4E1-633F-4B6A-91AF-73907C46D4D5}"/>
              </a:ext>
            </a:extLst>
          </p:cNvPr>
          <p:cNvSpPr/>
          <p:nvPr/>
        </p:nvSpPr>
        <p:spPr>
          <a:xfrm>
            <a:off x="710975" y="1619179"/>
            <a:ext cx="8630058" cy="1096068"/>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make probabilistic assessment.</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carry out descriptive statistics and exploratory data analysis.</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apply hypothesis testing.</a:t>
            </a:r>
          </a:p>
        </p:txBody>
      </p:sp>
      <p:grpSp>
        <p:nvGrpSpPr>
          <p:cNvPr id="4" name="그룹 3">
            <a:extLst>
              <a:ext uri="{FF2B5EF4-FFF2-40B4-BE49-F238E27FC236}">
                <a16:creationId xmlns:a16="http://schemas.microsoft.com/office/drawing/2014/main" xmlns=""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xmlns=""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a16="http://schemas.microsoft.com/office/drawing/2014/main" xmlns=""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a16="http://schemas.microsoft.com/office/drawing/2014/main" xmlns="" id="{5546DDD7-0649-48D2-9E99-1C9EA17BFAF3}"/>
              </a:ext>
            </a:extLst>
          </p:cNvPr>
          <p:cNvGrpSpPr/>
          <p:nvPr/>
        </p:nvGrpSpPr>
        <p:grpSpPr>
          <a:xfrm>
            <a:off x="449856" y="2980199"/>
            <a:ext cx="8899428" cy="233692"/>
            <a:chOff x="441747" y="1714333"/>
            <a:chExt cx="8902281" cy="233767"/>
          </a:xfrm>
        </p:grpSpPr>
        <p:sp>
          <p:nvSpPr>
            <p:cNvPr id="30" name="직사각형 29">
              <a:extLst>
                <a:ext uri="{FF2B5EF4-FFF2-40B4-BE49-F238E27FC236}">
                  <a16:creationId xmlns:a16="http://schemas.microsoft.com/office/drawing/2014/main" xmlns=""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a16="http://schemas.microsoft.com/office/drawing/2014/main" xmlns=""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xmlns="" id="{244D4D2B-5542-4F46-90E9-10F108566ADA}"/>
              </a:ext>
            </a:extLst>
          </p:cNvPr>
          <p:cNvSpPr/>
          <p:nvPr/>
        </p:nvSpPr>
        <p:spPr>
          <a:xfrm>
            <a:off x="710974" y="3284984"/>
            <a:ext cx="8630058" cy="139871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Understanding of Probability</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Understanding of Statistics I</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Understanding of Statistics II</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4. Statistical Hypothesis Testing</a:t>
            </a:r>
          </a:p>
        </p:txBody>
      </p:sp>
      <p:grpSp>
        <p:nvGrpSpPr>
          <p:cNvPr id="13" name="그룹 12">
            <a:extLst>
              <a:ext uri="{FF2B5EF4-FFF2-40B4-BE49-F238E27FC236}">
                <a16:creationId xmlns:a16="http://schemas.microsoft.com/office/drawing/2014/main" xmlns=""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a16="http://schemas.microsoft.com/office/drawing/2014/main" xmlns=""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a16="http://schemas.microsoft.com/office/drawing/2014/main" xmlns=""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Bayes’ Theorem</a:t>
            </a:r>
          </a:p>
        </p:txBody>
      </p:sp>
      <p:sp>
        <p:nvSpPr>
          <p:cNvPr id="14" name="직사각형 13">
            <a:extLst>
              <a:ext uri="{FF2B5EF4-FFF2-40B4-BE49-F238E27FC236}">
                <a16:creationId xmlns:a16="http://schemas.microsoft.com/office/drawing/2014/main" xmlns="" id="{A360153C-C808-4320-9FFA-44A852F33497}"/>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Let us remember the following relation:</a:t>
            </a:r>
          </a:p>
        </p:txBody>
      </p:sp>
      <p:sp>
        <p:nvSpPr>
          <p:cNvPr id="15" name="직사각형 14">
            <a:extLst>
              <a:ext uri="{FF2B5EF4-FFF2-40B4-BE49-F238E27FC236}">
                <a16:creationId xmlns:a16="http://schemas.microsoft.com/office/drawing/2014/main" xmlns="" id="{62FBCD04-F407-41A7-AD8F-4C782EAD6A17}"/>
              </a:ext>
            </a:extLst>
          </p:cNvPr>
          <p:cNvSpPr/>
          <p:nvPr/>
        </p:nvSpPr>
        <p:spPr>
          <a:xfrm>
            <a:off x="558800" y="341997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Using the above relation, we can state the so-called </a:t>
            </a:r>
            <a:r>
              <a:rPr lang="en-US" altLang="ko-KR" sz="1400" b="1" dirty="0">
                <a:solidFill>
                  <a:srgbClr val="1429A0"/>
                </a:solidFill>
                <a:latin typeface="SamsungOne 400" panose="020B0503030303020204" pitchFamily="34" charset="0"/>
                <a:ea typeface="SamsungOne 400" panose="020B0503030303020204" pitchFamily="34" charset="0"/>
              </a:rPr>
              <a:t>Bayes’ theorem</a:t>
            </a:r>
            <a:r>
              <a:rPr lang="en-US" altLang="ko-KR" sz="1200" dirty="0">
                <a:solidFill>
                  <a:schemeClr val="tx1"/>
                </a:solidFill>
                <a:latin typeface="SamsungOne 400" panose="020B0503030303020204" pitchFamily="34" charset="0"/>
                <a:ea typeface="SamsungOne 400" panose="020B0503030303020204" pitchFamily="34" charset="0"/>
              </a:rPr>
              <a:t>.</a:t>
            </a:r>
            <a:endParaRPr lang="en-US" altLang="ko-KR" sz="1300" b="1" dirty="0">
              <a:solidFill>
                <a:srgbClr val="1429A0"/>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xmlns="" id="{2731E5A5-1A32-484E-939E-F1527AB5B5B8}"/>
                  </a:ext>
                </a:extLst>
              </p:cNvPr>
              <p:cNvSpPr/>
              <p:nvPr/>
            </p:nvSpPr>
            <p:spPr>
              <a:xfrm>
                <a:off x="3694619" y="2242996"/>
                <a:ext cx="2511100" cy="789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left"/>
                    </m:oMathParaPr>
                    <m:oMath xmlns:m="http://schemas.openxmlformats.org/officeDocument/2006/math">
                      <m:r>
                        <a:rPr lang="ko-KR" altLang="ar-AE" sz="1600" i="1">
                          <a:solidFill>
                            <a:schemeClr val="tx1">
                              <a:lumMod val="85000"/>
                              <a:lumOff val="15000"/>
                            </a:schemeClr>
                          </a:solidFill>
                          <a:latin typeface="Cambria Math" panose="02040503050406030204" pitchFamily="18" charset="0"/>
                        </a:rPr>
                        <m:t>𝑃</m:t>
                      </m:r>
                      <m:d>
                        <m:dPr>
                          <m:ctrlPr>
                            <a:rPr lang="ar-AE" altLang="ko-KR" sz="1600" i="1">
                              <a:solidFill>
                                <a:schemeClr val="tx1">
                                  <a:lumMod val="85000"/>
                                  <a:lumOff val="15000"/>
                                </a:schemeClr>
                              </a:solidFill>
                              <a:latin typeface="Cambria Math" panose="02040503050406030204" pitchFamily="18" charset="0"/>
                            </a:rPr>
                          </m:ctrlPr>
                        </m:dPr>
                        <m:e>
                          <m:r>
                            <a:rPr lang="ko-KR" altLang="ar-AE" sz="1600" i="1">
                              <a:solidFill>
                                <a:schemeClr val="tx1">
                                  <a:lumMod val="85000"/>
                                  <a:lumOff val="15000"/>
                                </a:schemeClr>
                              </a:solidFill>
                              <a:latin typeface="Cambria Math" panose="02040503050406030204" pitchFamily="18" charset="0"/>
                            </a:rPr>
                            <m:t>𝐴</m:t>
                          </m:r>
                          <m:r>
                            <a:rPr lang="ko-KR" altLang="ar-AE" sz="1600" i="1">
                              <a:solidFill>
                                <a:schemeClr val="tx1">
                                  <a:lumMod val="85000"/>
                                  <a:lumOff val="15000"/>
                                </a:schemeClr>
                              </a:solidFill>
                              <a:latin typeface="Cambria Math" panose="02040503050406030204" pitchFamily="18" charset="0"/>
                            </a:rPr>
                            <m:t>∩</m:t>
                          </m:r>
                          <m:r>
                            <a:rPr lang="ko-KR" altLang="ar-AE" sz="1600" i="1">
                              <a:solidFill>
                                <a:schemeClr val="tx1">
                                  <a:lumMod val="85000"/>
                                  <a:lumOff val="15000"/>
                                </a:schemeClr>
                              </a:solidFill>
                              <a:latin typeface="Cambria Math" panose="02040503050406030204" pitchFamily="18" charset="0"/>
                            </a:rPr>
                            <m:t>𝐵</m:t>
                          </m:r>
                        </m:e>
                      </m:d>
                      <m:r>
                        <a:rPr lang="ar-AE" altLang="ko-KR" sz="1600" i="1">
                          <a:solidFill>
                            <a:schemeClr val="tx1">
                              <a:lumMod val="85000"/>
                              <a:lumOff val="15000"/>
                            </a:schemeClr>
                          </a:solidFill>
                          <a:latin typeface="Cambria Math" panose="02040503050406030204" pitchFamily="18" charset="0"/>
                        </a:rPr>
                        <m:t>=</m:t>
                      </m:r>
                      <m:r>
                        <a:rPr lang="ko-KR" altLang="ar-AE" sz="1600" i="1">
                          <a:solidFill>
                            <a:schemeClr val="tx1">
                              <a:lumMod val="85000"/>
                              <a:lumOff val="15000"/>
                            </a:schemeClr>
                          </a:solidFill>
                          <a:latin typeface="Cambria Math" panose="02040503050406030204" pitchFamily="18" charset="0"/>
                        </a:rPr>
                        <m:t>𝑃</m:t>
                      </m:r>
                      <m:d>
                        <m:dPr>
                          <m:ctrlPr>
                            <a:rPr lang="ar-AE" altLang="ko-KR" sz="1600" i="1">
                              <a:solidFill>
                                <a:schemeClr val="tx1">
                                  <a:lumMod val="85000"/>
                                  <a:lumOff val="15000"/>
                                </a:schemeClr>
                              </a:solidFill>
                              <a:latin typeface="Cambria Math" panose="02040503050406030204" pitchFamily="18" charset="0"/>
                            </a:rPr>
                          </m:ctrlPr>
                        </m:dPr>
                        <m:e>
                          <m:r>
                            <a:rPr lang="ko-KR" altLang="ar-AE" sz="1600" i="1">
                              <a:solidFill>
                                <a:schemeClr val="tx1">
                                  <a:lumMod val="85000"/>
                                  <a:lumOff val="15000"/>
                                </a:schemeClr>
                              </a:solidFill>
                              <a:latin typeface="Cambria Math" panose="02040503050406030204" pitchFamily="18" charset="0"/>
                            </a:rPr>
                            <m:t>𝐴</m:t>
                          </m:r>
                          <m:r>
                            <a:rPr lang="ar-AE" altLang="ko-KR" sz="1600" i="1">
                              <a:solidFill>
                                <a:schemeClr val="tx1">
                                  <a:lumMod val="85000"/>
                                  <a:lumOff val="15000"/>
                                </a:schemeClr>
                              </a:solidFill>
                              <a:latin typeface="Cambria Math" panose="02040503050406030204" pitchFamily="18" charset="0"/>
                            </a:rPr>
                            <m:t>|</m:t>
                          </m:r>
                          <m:r>
                            <a:rPr lang="ko-KR" altLang="ar-AE" sz="1600" i="1">
                              <a:solidFill>
                                <a:schemeClr val="tx1">
                                  <a:lumMod val="85000"/>
                                  <a:lumOff val="15000"/>
                                </a:schemeClr>
                              </a:solidFill>
                              <a:latin typeface="Cambria Math" panose="02040503050406030204" pitchFamily="18" charset="0"/>
                            </a:rPr>
                            <m:t>𝐵</m:t>
                          </m:r>
                        </m:e>
                      </m:d>
                      <m:r>
                        <a:rPr lang="ko-KR" altLang="ar-AE" sz="1600" i="1">
                          <a:solidFill>
                            <a:schemeClr val="tx1">
                              <a:lumMod val="85000"/>
                              <a:lumOff val="15000"/>
                            </a:schemeClr>
                          </a:solidFill>
                          <a:latin typeface="Cambria Math" panose="02040503050406030204" pitchFamily="18" charset="0"/>
                        </a:rPr>
                        <m:t>𝑃</m:t>
                      </m:r>
                      <m:d>
                        <m:dPr>
                          <m:ctrlPr>
                            <a:rPr lang="ar-AE" altLang="ko-KR" sz="1600" i="1">
                              <a:solidFill>
                                <a:schemeClr val="tx1">
                                  <a:lumMod val="85000"/>
                                  <a:lumOff val="15000"/>
                                </a:schemeClr>
                              </a:solidFill>
                              <a:latin typeface="Cambria Math" panose="02040503050406030204" pitchFamily="18" charset="0"/>
                            </a:rPr>
                          </m:ctrlPr>
                        </m:dPr>
                        <m:e>
                          <m:r>
                            <a:rPr lang="ko-KR" altLang="ar-AE" sz="1600" i="1">
                              <a:solidFill>
                                <a:schemeClr val="tx1">
                                  <a:lumMod val="85000"/>
                                  <a:lumOff val="15000"/>
                                </a:schemeClr>
                              </a:solidFill>
                              <a:latin typeface="Cambria Math" panose="02040503050406030204" pitchFamily="18" charset="0"/>
                            </a:rPr>
                            <m:t>𝐵</m:t>
                          </m:r>
                        </m:e>
                      </m:d>
                    </m:oMath>
                  </m:oMathPara>
                </a14:m>
                <a:endParaRPr lang="ar-AE"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a:p>
                <a:pPr indent="14288">
                  <a:spcAft>
                    <a:spcPts val="800"/>
                  </a:spcAft>
                </a:pPr>
                <a14:m>
                  <m:oMathPara xmlns:m="http://schemas.openxmlformats.org/officeDocument/2006/math">
                    <m:oMathParaPr>
                      <m:jc m:val="left"/>
                    </m:oMathParaPr>
                    <m:oMath xmlns:m="http://schemas.openxmlformats.org/officeDocument/2006/math">
                      <m:r>
                        <a:rPr lang="ar-AE" altLang="ko-KR" sz="1600" i="1">
                          <a:solidFill>
                            <a:schemeClr val="tx1">
                              <a:lumMod val="85000"/>
                              <a:lumOff val="15000"/>
                            </a:schemeClr>
                          </a:solidFill>
                          <a:latin typeface="Cambria Math" panose="02040503050406030204" pitchFamily="18" charset="0"/>
                        </a:rPr>
                        <m:t>                   =</m:t>
                      </m:r>
                      <m:r>
                        <a:rPr lang="ko-KR" altLang="ar-AE" sz="1600" i="1">
                          <a:solidFill>
                            <a:schemeClr val="tx1">
                              <a:lumMod val="85000"/>
                              <a:lumOff val="15000"/>
                            </a:schemeClr>
                          </a:solidFill>
                          <a:latin typeface="Cambria Math" panose="02040503050406030204" pitchFamily="18" charset="0"/>
                        </a:rPr>
                        <m:t>𝑃</m:t>
                      </m:r>
                      <m:d>
                        <m:dPr>
                          <m:ctrlPr>
                            <a:rPr lang="ar-AE" altLang="ko-KR" sz="1600" i="1">
                              <a:solidFill>
                                <a:schemeClr val="tx1">
                                  <a:lumMod val="85000"/>
                                  <a:lumOff val="15000"/>
                                </a:schemeClr>
                              </a:solidFill>
                              <a:latin typeface="Cambria Math" panose="02040503050406030204" pitchFamily="18" charset="0"/>
                            </a:rPr>
                          </m:ctrlPr>
                        </m:dPr>
                        <m:e>
                          <m:r>
                            <a:rPr lang="ko-KR" altLang="ar-AE" sz="1600" i="1">
                              <a:solidFill>
                                <a:schemeClr val="tx1">
                                  <a:lumMod val="85000"/>
                                  <a:lumOff val="15000"/>
                                </a:schemeClr>
                              </a:solidFill>
                              <a:latin typeface="Cambria Math" panose="02040503050406030204" pitchFamily="18" charset="0"/>
                            </a:rPr>
                            <m:t>𝐵</m:t>
                          </m:r>
                          <m:r>
                            <a:rPr lang="ar-AE" altLang="ko-KR" sz="1600" i="1">
                              <a:solidFill>
                                <a:schemeClr val="tx1">
                                  <a:lumMod val="85000"/>
                                  <a:lumOff val="15000"/>
                                </a:schemeClr>
                              </a:solidFill>
                              <a:latin typeface="Cambria Math" panose="02040503050406030204" pitchFamily="18" charset="0"/>
                            </a:rPr>
                            <m:t>|</m:t>
                          </m:r>
                          <m:r>
                            <a:rPr lang="ko-KR" altLang="ar-AE" sz="1600" i="1">
                              <a:solidFill>
                                <a:schemeClr val="tx1">
                                  <a:lumMod val="85000"/>
                                  <a:lumOff val="15000"/>
                                </a:schemeClr>
                              </a:solidFill>
                              <a:latin typeface="Cambria Math" panose="02040503050406030204" pitchFamily="18" charset="0"/>
                            </a:rPr>
                            <m:t>𝐴</m:t>
                          </m:r>
                        </m:e>
                      </m:d>
                      <m:r>
                        <a:rPr lang="ko-KR" altLang="ar-AE" sz="1600" i="1">
                          <a:solidFill>
                            <a:schemeClr val="tx1">
                              <a:lumMod val="85000"/>
                              <a:lumOff val="15000"/>
                            </a:schemeClr>
                          </a:solidFill>
                          <a:latin typeface="Cambria Math" panose="02040503050406030204" pitchFamily="18" charset="0"/>
                        </a:rPr>
                        <m:t>𝑃</m:t>
                      </m:r>
                      <m:d>
                        <m:dPr>
                          <m:ctrlPr>
                            <a:rPr lang="ar-AE" altLang="ko-KR" sz="1600" i="1">
                              <a:solidFill>
                                <a:schemeClr val="tx1">
                                  <a:lumMod val="85000"/>
                                  <a:lumOff val="15000"/>
                                </a:schemeClr>
                              </a:solidFill>
                              <a:latin typeface="Cambria Math" panose="02040503050406030204" pitchFamily="18" charset="0"/>
                            </a:rPr>
                          </m:ctrlPr>
                        </m:dPr>
                        <m:e>
                          <m:r>
                            <a:rPr lang="ko-KR" altLang="ar-AE" sz="1600" i="1">
                              <a:solidFill>
                                <a:schemeClr val="tx1">
                                  <a:lumMod val="85000"/>
                                  <a:lumOff val="15000"/>
                                </a:schemeClr>
                              </a:solidFill>
                              <a:latin typeface="Cambria Math" panose="02040503050406030204" pitchFamily="18" charset="0"/>
                            </a:rPr>
                            <m:t>𝐴</m:t>
                          </m:r>
                        </m:e>
                      </m:d>
                    </m:oMath>
                  </m:oMathPara>
                </a14:m>
                <a:endParaRPr lang="ar-AE"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2731E5A5-1A32-484E-939E-F1527AB5B5B8}"/>
                  </a:ext>
                </a:extLst>
              </p:cNvPr>
              <p:cNvSpPr>
                <a:spLocks noRot="1" noChangeAspect="1" noMove="1" noResize="1" noEditPoints="1" noAdjustHandles="1" noChangeArrowheads="1" noChangeShapeType="1" noTextEdit="1"/>
              </p:cNvSpPr>
              <p:nvPr/>
            </p:nvSpPr>
            <p:spPr>
              <a:xfrm>
                <a:off x="3694619" y="2242996"/>
                <a:ext cx="2511100" cy="789960"/>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Rectangle 12">
                <a:extLst>
                  <a:ext uri="{FF2B5EF4-FFF2-40B4-BE49-F238E27FC236}">
                    <a16:creationId xmlns:a16="http://schemas.microsoft.com/office/drawing/2014/main" xmlns="" id="{5336CF35-1F4A-45E5-BF65-40434AB25258}"/>
                  </a:ext>
                </a:extLst>
              </p:cNvPr>
              <p:cNvSpPr/>
              <p:nvPr/>
            </p:nvSpPr>
            <p:spPr>
              <a:xfrm>
                <a:off x="3565603" y="3801867"/>
                <a:ext cx="2771620"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ko-KR" altLang="ar-AE" sz="1600" i="1" smtClean="0">
                          <a:solidFill>
                            <a:srgbClr val="FF0000"/>
                          </a:solidFill>
                          <a:latin typeface="Cambria Math" panose="02040503050406030204" pitchFamily="18" charset="0"/>
                        </a:rPr>
                        <m:t>𝑃</m:t>
                      </m:r>
                      <m:d>
                        <m:dPr>
                          <m:ctrlPr>
                            <a:rPr lang="ar-AE" altLang="ko-KR" sz="1600" i="1">
                              <a:solidFill>
                                <a:srgbClr val="FF0000"/>
                              </a:solidFill>
                              <a:latin typeface="Cambria Math" panose="02040503050406030204" pitchFamily="18" charset="0"/>
                            </a:rPr>
                          </m:ctrlPr>
                        </m:dPr>
                        <m:e>
                          <m:r>
                            <a:rPr lang="ko-KR" altLang="ar-AE" sz="1600" i="1">
                              <a:solidFill>
                                <a:srgbClr val="FF0000"/>
                              </a:solidFill>
                              <a:latin typeface="Cambria Math" panose="02040503050406030204" pitchFamily="18" charset="0"/>
                            </a:rPr>
                            <m:t>𝐴</m:t>
                          </m:r>
                          <m:r>
                            <a:rPr lang="ar-AE" altLang="ko-KR" sz="1600" i="1">
                              <a:solidFill>
                                <a:srgbClr val="FF0000"/>
                              </a:solidFill>
                              <a:latin typeface="Cambria Math" panose="02040503050406030204" pitchFamily="18" charset="0"/>
                            </a:rPr>
                            <m:t>|</m:t>
                          </m:r>
                          <m:r>
                            <a:rPr lang="ko-KR" altLang="ar-AE" sz="1600" i="1">
                              <a:solidFill>
                                <a:srgbClr val="FF0000"/>
                              </a:solidFill>
                              <a:latin typeface="Cambria Math" panose="02040503050406030204" pitchFamily="18" charset="0"/>
                            </a:rPr>
                            <m:t>𝐵</m:t>
                          </m:r>
                        </m:e>
                      </m:d>
                      <m:r>
                        <a:rPr lang="ko-KR" altLang="ar-AE" sz="1600" i="1">
                          <a:solidFill>
                            <a:srgbClr val="FF0000"/>
                          </a:solidFill>
                          <a:latin typeface="Cambria Math" panose="02040503050406030204" pitchFamily="18" charset="0"/>
                        </a:rPr>
                        <m:t>𝑃</m:t>
                      </m:r>
                      <m:d>
                        <m:dPr>
                          <m:ctrlPr>
                            <a:rPr lang="ar-AE" altLang="ko-KR" sz="1600" i="1">
                              <a:solidFill>
                                <a:srgbClr val="FF0000"/>
                              </a:solidFill>
                              <a:latin typeface="Cambria Math" panose="02040503050406030204" pitchFamily="18" charset="0"/>
                            </a:rPr>
                          </m:ctrlPr>
                        </m:dPr>
                        <m:e>
                          <m:r>
                            <a:rPr lang="ko-KR" altLang="ar-AE" sz="1600" i="1">
                              <a:solidFill>
                                <a:srgbClr val="FF0000"/>
                              </a:solidFill>
                              <a:latin typeface="Cambria Math" panose="02040503050406030204" pitchFamily="18" charset="0"/>
                            </a:rPr>
                            <m:t>𝐵</m:t>
                          </m:r>
                        </m:e>
                      </m:d>
                      <m:r>
                        <a:rPr lang="ar-AE" altLang="ko-KR" sz="1600" i="1">
                          <a:solidFill>
                            <a:srgbClr val="FF0000"/>
                          </a:solidFill>
                          <a:latin typeface="Cambria Math" panose="02040503050406030204" pitchFamily="18" charset="0"/>
                        </a:rPr>
                        <m:t>=</m:t>
                      </m:r>
                      <m:r>
                        <a:rPr lang="ko-KR" altLang="ar-AE" sz="1600" i="1">
                          <a:solidFill>
                            <a:srgbClr val="FF0000"/>
                          </a:solidFill>
                          <a:latin typeface="Cambria Math" panose="02040503050406030204" pitchFamily="18" charset="0"/>
                        </a:rPr>
                        <m:t>𝑃</m:t>
                      </m:r>
                      <m:d>
                        <m:dPr>
                          <m:ctrlPr>
                            <a:rPr lang="ar-AE" altLang="ko-KR" sz="1600" i="1">
                              <a:solidFill>
                                <a:srgbClr val="FF0000"/>
                              </a:solidFill>
                              <a:latin typeface="Cambria Math" panose="02040503050406030204" pitchFamily="18" charset="0"/>
                            </a:rPr>
                          </m:ctrlPr>
                        </m:dPr>
                        <m:e>
                          <m:r>
                            <a:rPr lang="ko-KR" altLang="ar-AE" sz="1600" i="1">
                              <a:solidFill>
                                <a:srgbClr val="FF0000"/>
                              </a:solidFill>
                              <a:latin typeface="Cambria Math" panose="02040503050406030204" pitchFamily="18" charset="0"/>
                            </a:rPr>
                            <m:t>𝐵</m:t>
                          </m:r>
                          <m:r>
                            <a:rPr lang="ar-AE" altLang="ko-KR" sz="1600" i="1">
                              <a:solidFill>
                                <a:srgbClr val="FF0000"/>
                              </a:solidFill>
                              <a:latin typeface="Cambria Math" panose="02040503050406030204" pitchFamily="18" charset="0"/>
                            </a:rPr>
                            <m:t>|</m:t>
                          </m:r>
                          <m:r>
                            <a:rPr lang="ko-KR" altLang="ar-AE" sz="1600" i="1">
                              <a:solidFill>
                                <a:srgbClr val="FF0000"/>
                              </a:solidFill>
                              <a:latin typeface="Cambria Math" panose="02040503050406030204" pitchFamily="18" charset="0"/>
                            </a:rPr>
                            <m:t>𝐴</m:t>
                          </m:r>
                        </m:e>
                      </m:d>
                      <m:r>
                        <a:rPr lang="ko-KR" altLang="ar-AE" sz="1600" i="1">
                          <a:solidFill>
                            <a:srgbClr val="FF0000"/>
                          </a:solidFill>
                          <a:latin typeface="Cambria Math" panose="02040503050406030204" pitchFamily="18" charset="0"/>
                        </a:rPr>
                        <m:t>𝑃</m:t>
                      </m:r>
                      <m:d>
                        <m:dPr>
                          <m:ctrlPr>
                            <a:rPr lang="ar-AE" altLang="ko-KR" sz="1600" i="1">
                              <a:solidFill>
                                <a:srgbClr val="FF0000"/>
                              </a:solidFill>
                              <a:latin typeface="Cambria Math" panose="02040503050406030204" pitchFamily="18" charset="0"/>
                            </a:rPr>
                          </m:ctrlPr>
                        </m:dPr>
                        <m:e>
                          <m:r>
                            <a:rPr lang="ko-KR" altLang="ar-AE" sz="1600" i="1">
                              <a:solidFill>
                                <a:srgbClr val="FF0000"/>
                              </a:solidFill>
                              <a:latin typeface="Cambria Math" panose="02040503050406030204" pitchFamily="18" charset="0"/>
                            </a:rPr>
                            <m:t>𝐴</m:t>
                          </m:r>
                        </m:e>
                      </m:d>
                    </m:oMath>
                  </m:oMathPara>
                </a14:m>
                <a:endParaRPr lang="ar-AE" altLang="ko-KR" sz="1600" i="1" dirty="0">
                  <a:solidFill>
                    <a:srgbClr val="FF0000"/>
                  </a:solidFill>
                  <a:latin typeface="Cambria Math" panose="02040503050406030204" pitchFamily="18" charset="0"/>
                </a:endParaRPr>
              </a:p>
            </p:txBody>
          </p:sp>
        </mc:Choice>
        <mc:Fallback xmlns="">
          <p:sp>
            <p:nvSpPr>
              <p:cNvPr id="31" name="Rectangle 12">
                <a:extLst>
                  <a:ext uri="{FF2B5EF4-FFF2-40B4-BE49-F238E27FC236}">
                    <a16:creationId xmlns:a16="http://schemas.microsoft.com/office/drawing/2014/main" id="{5336CF35-1F4A-45E5-BF65-40434AB25258}"/>
                  </a:ext>
                </a:extLst>
              </p:cNvPr>
              <p:cNvSpPr>
                <a:spLocks noRot="1" noChangeAspect="1" noMove="1" noResize="1" noEditPoints="1" noAdjustHandles="1" noChangeArrowheads="1" noChangeShapeType="1" noTextEdit="1"/>
              </p:cNvSpPr>
              <p:nvPr/>
            </p:nvSpPr>
            <p:spPr>
              <a:xfrm>
                <a:off x="3565603" y="3801867"/>
                <a:ext cx="2771620" cy="441146"/>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254411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FE753304-1E5B-4B59-8B50-604BE18C6EA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We may transform the Bayes’ theorem in the following way:</a:t>
            </a:r>
          </a:p>
        </p:txBody>
      </p:sp>
      <p:grpSp>
        <p:nvGrpSpPr>
          <p:cNvPr id="2" name="그룹 1">
            <a:extLst>
              <a:ext uri="{FF2B5EF4-FFF2-40B4-BE49-F238E27FC236}">
                <a16:creationId xmlns:a16="http://schemas.microsoft.com/office/drawing/2014/main" xmlns="" id="{05CFD05E-AFC6-428E-83C5-01590F7C918A}"/>
              </a:ext>
            </a:extLst>
          </p:cNvPr>
          <p:cNvGrpSpPr/>
          <p:nvPr/>
        </p:nvGrpSpPr>
        <p:grpSpPr>
          <a:xfrm>
            <a:off x="2806837" y="1773238"/>
            <a:ext cx="4289151" cy="2384884"/>
            <a:chOff x="3393536" y="3578629"/>
            <a:chExt cx="4289151" cy="2384884"/>
          </a:xfrm>
        </p:grpSpPr>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78B65C2C-515C-4024-AF4F-96EFFA79684E}"/>
                    </a:ext>
                  </a:extLst>
                </p:cNvPr>
                <p:cNvSpPr/>
                <p:nvPr/>
              </p:nvSpPr>
              <p:spPr>
                <a:xfrm>
                  <a:off x="3393536" y="3578629"/>
                  <a:ext cx="4289151" cy="2384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oMath>
                    </m:oMathPara>
                  </a14:m>
                  <a:endParaRPr lang="en-US" altLang="ko-KR" sz="1600" i="1" dirty="0">
                    <a:solidFill>
                      <a:schemeClr val="tx1">
                        <a:lumMod val="85000"/>
                        <a:lumOff val="15000"/>
                      </a:schemeClr>
                    </a:solidFill>
                    <a:latin typeface="Cambria Math" panose="02040503050406030204" pitchFamily="18" charset="0"/>
                  </a:endParaRPr>
                </a:p>
                <a:p>
                  <a:pPr>
                    <a:spcAft>
                      <a:spcPts val="800"/>
                    </a:spcAft>
                  </a:pPr>
                  <a:endParaRPr lang="en-US" altLang="ko-KR" sz="1600" i="1" dirty="0">
                    <a:solidFill>
                      <a:schemeClr val="tx1">
                        <a:lumMod val="85000"/>
                        <a:lumOff val="15000"/>
                      </a:schemeClr>
                    </a:solidFill>
                    <a:latin typeface="Cambria Math" panose="02040503050406030204" pitchFamily="18" charset="0"/>
                  </a:endParaRPr>
                </a:p>
                <a:p>
                  <a:pPr indent="14288">
                    <a:spcAft>
                      <a:spcPts val="800"/>
                    </a:spcAft>
                  </a:pPr>
                  <a:endParaRPr lang="en-US" altLang="ko-KR" sz="1600" i="1" dirty="0">
                    <a:solidFill>
                      <a:schemeClr val="tx1">
                        <a:lumMod val="85000"/>
                        <a:lumOff val="15000"/>
                      </a:schemeClr>
                    </a:solidFill>
                    <a:latin typeface="Cambria Math" panose="02040503050406030204" pitchFamily="18" charset="0"/>
                  </a:endParaRPr>
                </a:p>
                <a:p>
                  <a:pPr marL="450850">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num>
                          <m:den>
                            <m:r>
                              <a:rPr lang="en-US" altLang="ko-KR" sz="1600" i="1">
                                <a:solidFill>
                                  <a:schemeClr val="tx1">
                                    <a:lumMod val="85000"/>
                                    <a:lumOff val="15000"/>
                                  </a:schemeClr>
                                </a:solidFill>
                                <a:latin typeface="Cambria Math" panose="02040503050406030204" pitchFamily="18" charset="0"/>
                              </a:rPr>
                              <m:t>𝑃</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den>
                        </m:f>
                      </m:oMath>
                    </m:oMathPara>
                  </a14:m>
                  <a:endParaRPr lang="en-US" altLang="ko-KR" sz="1600" i="1" dirty="0">
                    <a:solidFill>
                      <a:schemeClr val="tx1">
                        <a:lumMod val="85000"/>
                        <a:lumOff val="15000"/>
                      </a:schemeClr>
                    </a:solidFill>
                    <a:latin typeface="Cambria Math" panose="02040503050406030204" pitchFamily="18" charset="0"/>
                  </a:endParaRPr>
                </a:p>
                <a:p>
                  <a:pPr marL="1162050">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num>
                          <m:den>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den>
                        </m:f>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id="{78B65C2C-515C-4024-AF4F-96EFFA79684E}"/>
                    </a:ext>
                  </a:extLst>
                </p:cNvPr>
                <p:cNvSpPr>
                  <a:spLocks noRot="1" noChangeAspect="1" noMove="1" noResize="1" noEditPoints="1" noAdjustHandles="1" noChangeArrowheads="1" noChangeShapeType="1" noTextEdit="1"/>
                </p:cNvSpPr>
                <p:nvPr/>
              </p:nvSpPr>
              <p:spPr>
                <a:xfrm>
                  <a:off x="3393536" y="3578629"/>
                  <a:ext cx="4289151" cy="2384884"/>
                </a:xfrm>
                <a:prstGeom prst="rect">
                  <a:avLst/>
                </a:prstGeom>
                <a:blipFill>
                  <a:blip r:embed="rId4"/>
                  <a:stretch>
                    <a:fillRect/>
                  </a:stretch>
                </a:blipFill>
                <a:ln>
                  <a:noFill/>
                </a:ln>
              </p:spPr>
              <p:txBody>
                <a:bodyPr/>
                <a:lstStyle/>
                <a:p>
                  <a:r>
                    <a:rPr lang="ko-KR" altLang="en-US">
                      <a:noFill/>
                    </a:rPr>
                    <a:t> </a:t>
                  </a:r>
                </a:p>
              </p:txBody>
            </p:sp>
          </mc:Fallback>
        </mc:AlternateContent>
        <p:cxnSp>
          <p:nvCxnSpPr>
            <p:cNvPr id="10" name="Straight Arrow Connector 29">
              <a:extLst>
                <a:ext uri="{FF2B5EF4-FFF2-40B4-BE49-F238E27FC236}">
                  <a16:creationId xmlns:a16="http://schemas.microsoft.com/office/drawing/2014/main" xmlns="" id="{4EAC696E-204A-44AE-BA9C-1D269CCD8715}"/>
                </a:ext>
              </a:extLst>
            </p:cNvPr>
            <p:cNvCxnSpPr/>
            <p:nvPr/>
          </p:nvCxnSpPr>
          <p:spPr>
            <a:xfrm>
              <a:off x="4735388" y="4077072"/>
              <a:ext cx="0" cy="381388"/>
            </a:xfrm>
            <a:prstGeom prst="straightConnector1">
              <a:avLst/>
            </a:prstGeom>
            <a:ln w="28575">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7887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0" name="직사각형 9">
            <a:extLst>
              <a:ext uri="{FF2B5EF4-FFF2-40B4-BE49-F238E27FC236}">
                <a16:creationId xmlns:a16="http://schemas.microsoft.com/office/drawing/2014/main" xmlns="" id="{A5C1C544-4990-4640-910A-6D70D04F637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We may transform the Bayes’ theorem in the following way:</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78B65C2C-515C-4024-AF4F-96EFFA79684E}"/>
                  </a:ext>
                </a:extLst>
              </p:cNvPr>
              <p:cNvSpPr/>
              <p:nvPr/>
            </p:nvSpPr>
            <p:spPr>
              <a:xfrm>
                <a:off x="3045204" y="1773238"/>
                <a:ext cx="3812418" cy="7142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num>
                        <m:den>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den>
                      </m:f>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id="{78B65C2C-515C-4024-AF4F-96EFFA79684E}"/>
                  </a:ext>
                </a:extLst>
              </p:cNvPr>
              <p:cNvSpPr>
                <a:spLocks noRot="1" noChangeAspect="1" noMove="1" noResize="1" noEditPoints="1" noAdjustHandles="1" noChangeArrowheads="1" noChangeShapeType="1" noTextEdit="1"/>
              </p:cNvSpPr>
              <p:nvPr/>
            </p:nvSpPr>
            <p:spPr>
              <a:xfrm>
                <a:off x="3045204" y="1773238"/>
                <a:ext cx="3812418" cy="714298"/>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73098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38" name="직사각형 37">
            <a:extLst>
              <a:ext uri="{FF2B5EF4-FFF2-40B4-BE49-F238E27FC236}">
                <a16:creationId xmlns:a16="http://schemas.microsoft.com/office/drawing/2014/main" xmlns="" id="{1DC02F9B-6EFD-456F-9A46-F33F8FA68F2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We may transform the Bayes’ theorem in the following way:</a:t>
            </a:r>
          </a:p>
        </p:txBody>
      </p:sp>
      <p:grpSp>
        <p:nvGrpSpPr>
          <p:cNvPr id="4" name="그룹 3">
            <a:extLst>
              <a:ext uri="{FF2B5EF4-FFF2-40B4-BE49-F238E27FC236}">
                <a16:creationId xmlns:a16="http://schemas.microsoft.com/office/drawing/2014/main" xmlns="" id="{6A0230BA-7A4C-4E1D-80F6-EB7B1F3265C2}"/>
              </a:ext>
            </a:extLst>
          </p:cNvPr>
          <p:cNvGrpSpPr/>
          <p:nvPr/>
        </p:nvGrpSpPr>
        <p:grpSpPr>
          <a:xfrm>
            <a:off x="3045204" y="1779404"/>
            <a:ext cx="3812418" cy="714298"/>
            <a:chOff x="3045204" y="1779404"/>
            <a:chExt cx="3812418" cy="714298"/>
          </a:xfrm>
        </p:grpSpPr>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78B65C2C-515C-4024-AF4F-96EFFA79684E}"/>
                    </a:ext>
                  </a:extLst>
                </p:cNvPr>
                <p:cNvSpPr/>
                <p:nvPr/>
              </p:nvSpPr>
              <p:spPr>
                <a:xfrm>
                  <a:off x="3045204" y="1779404"/>
                  <a:ext cx="3812418" cy="7142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num>
                          <m:den>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den>
                        </m:f>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id="{78B65C2C-515C-4024-AF4F-96EFFA79684E}"/>
                    </a:ext>
                  </a:extLst>
                </p:cNvPr>
                <p:cNvSpPr>
                  <a:spLocks noRot="1" noChangeAspect="1" noMove="1" noResize="1" noEditPoints="1" noAdjustHandles="1" noChangeArrowheads="1" noChangeShapeType="1" noTextEdit="1"/>
                </p:cNvSpPr>
                <p:nvPr/>
              </p:nvSpPr>
              <p:spPr>
                <a:xfrm>
                  <a:off x="3045204" y="1779404"/>
                  <a:ext cx="3812418" cy="714298"/>
                </a:xfrm>
                <a:prstGeom prst="rect">
                  <a:avLst/>
                </a:prstGeom>
                <a:blipFill>
                  <a:blip r:embed="rId4"/>
                  <a:stretch>
                    <a:fillRect/>
                  </a:stretch>
                </a:blipFill>
                <a:ln>
                  <a:noFill/>
                </a:ln>
              </p:spPr>
              <p:txBody>
                <a:bodyPr/>
                <a:lstStyle/>
                <a:p>
                  <a:r>
                    <a:rPr lang="ko-KR" altLang="en-US">
                      <a:noFill/>
                    </a:rPr>
                    <a:t> </a:t>
                  </a:r>
                </a:p>
              </p:txBody>
            </p:sp>
          </mc:Fallback>
        </mc:AlternateContent>
        <p:sp>
          <p:nvSpPr>
            <p:cNvPr id="10" name="모서리가 둥근 직사각형 49">
              <a:extLst>
                <a:ext uri="{FF2B5EF4-FFF2-40B4-BE49-F238E27FC236}">
                  <a16:creationId xmlns:a16="http://schemas.microsoft.com/office/drawing/2014/main" xmlns="" id="{C204E21E-294B-4735-8F07-F4EB46484261}"/>
                </a:ext>
              </a:extLst>
            </p:cNvPr>
            <p:cNvSpPr/>
            <p:nvPr/>
          </p:nvSpPr>
          <p:spPr>
            <a:xfrm>
              <a:off x="4041648" y="2124837"/>
              <a:ext cx="1140843" cy="223504"/>
            </a:xfrm>
            <a:prstGeom prst="roundRect">
              <a:avLst>
                <a:gd name="adj" fmla="val 50000"/>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a typeface="SamsungOne 400" panose="020B0503030303020204" pitchFamily="34" charset="0"/>
              </a:endParaRPr>
            </a:p>
          </p:txBody>
        </p:sp>
        <p:sp>
          <p:nvSpPr>
            <p:cNvPr id="11" name="모서리가 둥근 직사각형 50">
              <a:extLst>
                <a:ext uri="{FF2B5EF4-FFF2-40B4-BE49-F238E27FC236}">
                  <a16:creationId xmlns:a16="http://schemas.microsoft.com/office/drawing/2014/main" xmlns="" id="{394962E0-A157-463B-B933-0B875AF2EFB1}"/>
                </a:ext>
              </a:extLst>
            </p:cNvPr>
            <p:cNvSpPr/>
            <p:nvPr/>
          </p:nvSpPr>
          <p:spPr>
            <a:xfrm>
              <a:off x="5383460" y="2124837"/>
              <a:ext cx="1284658" cy="223504"/>
            </a:xfrm>
            <a:prstGeom prst="roundRect">
              <a:avLst>
                <a:gd name="adj" fmla="val 50000"/>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a typeface="SamsungOne 400" panose="020B0503030303020204" pitchFamily="34" charset="0"/>
              </a:endParaRPr>
            </a:p>
          </p:txBody>
        </p:sp>
      </p:grpSp>
      <p:grpSp>
        <p:nvGrpSpPr>
          <p:cNvPr id="2" name="그룹 1">
            <a:extLst>
              <a:ext uri="{FF2B5EF4-FFF2-40B4-BE49-F238E27FC236}">
                <a16:creationId xmlns:a16="http://schemas.microsoft.com/office/drawing/2014/main" xmlns="" id="{FCEE16A8-C60A-4E7C-8139-C5BF4ACB72FB}"/>
              </a:ext>
            </a:extLst>
          </p:cNvPr>
          <p:cNvGrpSpPr/>
          <p:nvPr/>
        </p:nvGrpSpPr>
        <p:grpSpPr>
          <a:xfrm>
            <a:off x="3130445" y="2820054"/>
            <a:ext cx="4216947" cy="2409654"/>
            <a:chOff x="3130445" y="3465513"/>
            <a:chExt cx="4216947" cy="2409654"/>
          </a:xfrm>
        </p:grpSpPr>
        <p:grpSp>
          <p:nvGrpSpPr>
            <p:cNvPr id="12" name="그룹 11">
              <a:extLst>
                <a:ext uri="{FF2B5EF4-FFF2-40B4-BE49-F238E27FC236}">
                  <a16:creationId xmlns:a16="http://schemas.microsoft.com/office/drawing/2014/main" xmlns="" id="{F506F169-62EB-4CE3-89E2-8AAA47BD6D9E}"/>
                </a:ext>
              </a:extLst>
            </p:cNvPr>
            <p:cNvGrpSpPr/>
            <p:nvPr/>
          </p:nvGrpSpPr>
          <p:grpSpPr>
            <a:xfrm>
              <a:off x="3130445" y="4118260"/>
              <a:ext cx="1871072" cy="1756907"/>
              <a:chOff x="3250769" y="4005525"/>
              <a:chExt cx="1871072" cy="1756907"/>
            </a:xfrm>
          </p:grpSpPr>
          <p:grpSp>
            <p:nvGrpSpPr>
              <p:cNvPr id="13" name="그룹 12">
                <a:extLst>
                  <a:ext uri="{FF2B5EF4-FFF2-40B4-BE49-F238E27FC236}">
                    <a16:creationId xmlns:a16="http://schemas.microsoft.com/office/drawing/2014/main" xmlns="" id="{51871FDA-6931-4A55-A30A-3819C99EBC37}"/>
                  </a:ext>
                </a:extLst>
              </p:cNvPr>
              <p:cNvGrpSpPr/>
              <p:nvPr/>
            </p:nvGrpSpPr>
            <p:grpSpPr>
              <a:xfrm>
                <a:off x="3250769" y="4005525"/>
                <a:ext cx="1871072" cy="1328756"/>
                <a:chOff x="3250769" y="4005525"/>
                <a:chExt cx="1871072" cy="1328756"/>
              </a:xfrm>
            </p:grpSpPr>
            <p:sp>
              <p:nvSpPr>
                <p:cNvPr id="15" name="타원 14">
                  <a:extLst>
                    <a:ext uri="{FF2B5EF4-FFF2-40B4-BE49-F238E27FC236}">
                      <a16:creationId xmlns:a16="http://schemas.microsoft.com/office/drawing/2014/main" xmlns="" id="{DD7F3620-9642-446D-B876-231FA765AC18}"/>
                    </a:ext>
                  </a:extLst>
                </p:cNvPr>
                <p:cNvSpPr/>
                <p:nvPr/>
              </p:nvSpPr>
              <p:spPr>
                <a:xfrm>
                  <a:off x="3393028" y="4254281"/>
                  <a:ext cx="1080000" cy="10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16" name="TextBox 15">
                  <a:extLst>
                    <a:ext uri="{FF2B5EF4-FFF2-40B4-BE49-F238E27FC236}">
                      <a16:creationId xmlns:a16="http://schemas.microsoft.com/office/drawing/2014/main" xmlns="" id="{20F6E38B-C20C-4874-9284-3816A712E9BC}"/>
                    </a:ext>
                  </a:extLst>
                </p:cNvPr>
                <p:cNvSpPr txBox="1"/>
                <p:nvPr/>
              </p:nvSpPr>
              <p:spPr>
                <a:xfrm>
                  <a:off x="3582194" y="4655782"/>
                  <a:ext cx="317462" cy="276999"/>
                </a:xfrm>
                <a:prstGeom prst="rect">
                  <a:avLst/>
                </a:prstGeom>
                <a:noFill/>
              </p:spPr>
              <p:txBody>
                <a:bodyPr wrap="square" lIns="0" tIns="0" rIns="0" bIns="0" rtlCol="0">
                  <a:spAutoFit/>
                </a:bodyPr>
                <a:lstStyle/>
                <a:p>
                  <a:pPr algn="ctr"/>
                  <a:r>
                    <a:rPr lang="en-US"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a:t>
                  </a:r>
                </a:p>
              </p:txBody>
            </p:sp>
            <p:sp>
              <p:nvSpPr>
                <p:cNvPr id="17" name="TextBox 16">
                  <a:extLst>
                    <a:ext uri="{FF2B5EF4-FFF2-40B4-BE49-F238E27FC236}">
                      <a16:creationId xmlns:a16="http://schemas.microsoft.com/office/drawing/2014/main" xmlns="" id="{C96CAF52-F657-491E-ACEC-289505AC8A49}"/>
                    </a:ext>
                  </a:extLst>
                </p:cNvPr>
                <p:cNvSpPr txBox="1"/>
                <p:nvPr/>
              </p:nvSpPr>
              <p:spPr>
                <a:xfrm>
                  <a:off x="4599877" y="4655782"/>
                  <a:ext cx="317462" cy="276999"/>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B</a:t>
                  </a:r>
                </a:p>
              </p:txBody>
            </p:sp>
            <p:sp>
              <p:nvSpPr>
                <p:cNvPr id="18" name="자유형 35">
                  <a:extLst>
                    <a:ext uri="{FF2B5EF4-FFF2-40B4-BE49-F238E27FC236}">
                      <a16:creationId xmlns:a16="http://schemas.microsoft.com/office/drawing/2014/main" xmlns="" id="{C5DFC611-9B7C-49EA-AB5E-BB6CB80DE6A4}"/>
                    </a:ext>
                  </a:extLst>
                </p:cNvPr>
                <p:cNvSpPr/>
                <p:nvPr/>
              </p:nvSpPr>
              <p:spPr>
                <a:xfrm>
                  <a:off x="4041841" y="4365058"/>
                  <a:ext cx="431187" cy="858446"/>
                </a:xfrm>
                <a:custGeom>
                  <a:avLst/>
                  <a:gdLst>
                    <a:gd name="connsiteX0" fmla="*/ 215594 w 431187"/>
                    <a:gd name="connsiteY0" fmla="*/ 0 h 858446"/>
                    <a:gd name="connsiteX1" fmla="*/ 273025 w 431187"/>
                    <a:gd name="connsiteY1" fmla="*/ 47386 h 858446"/>
                    <a:gd name="connsiteX2" fmla="*/ 431187 w 431187"/>
                    <a:gd name="connsiteY2" fmla="*/ 429223 h 858446"/>
                    <a:gd name="connsiteX3" fmla="*/ 273025 w 431187"/>
                    <a:gd name="connsiteY3" fmla="*/ 811061 h 858446"/>
                    <a:gd name="connsiteX4" fmla="*/ 215594 w 431187"/>
                    <a:gd name="connsiteY4" fmla="*/ 858446 h 858446"/>
                    <a:gd name="connsiteX5" fmla="*/ 158162 w 431187"/>
                    <a:gd name="connsiteY5" fmla="*/ 811061 h 858446"/>
                    <a:gd name="connsiteX6" fmla="*/ 0 w 431187"/>
                    <a:gd name="connsiteY6" fmla="*/ 429223 h 858446"/>
                    <a:gd name="connsiteX7" fmla="*/ 158162 w 431187"/>
                    <a:gd name="connsiteY7" fmla="*/ 47386 h 85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187" h="858446">
                      <a:moveTo>
                        <a:pt x="215594" y="0"/>
                      </a:moveTo>
                      <a:lnTo>
                        <a:pt x="273025" y="47386"/>
                      </a:lnTo>
                      <a:cubicBezTo>
                        <a:pt x="370746" y="145106"/>
                        <a:pt x="431187" y="280106"/>
                        <a:pt x="431187" y="429223"/>
                      </a:cubicBezTo>
                      <a:cubicBezTo>
                        <a:pt x="431187" y="578340"/>
                        <a:pt x="370746" y="713340"/>
                        <a:pt x="273025" y="811061"/>
                      </a:cubicBezTo>
                      <a:lnTo>
                        <a:pt x="215594" y="858446"/>
                      </a:lnTo>
                      <a:lnTo>
                        <a:pt x="158162" y="811061"/>
                      </a:lnTo>
                      <a:cubicBezTo>
                        <a:pt x="60442" y="713340"/>
                        <a:pt x="0" y="578340"/>
                        <a:pt x="0" y="429223"/>
                      </a:cubicBezTo>
                      <a:cubicBezTo>
                        <a:pt x="0" y="280106"/>
                        <a:pt x="60442" y="145106"/>
                        <a:pt x="158162" y="47386"/>
                      </a:cubicBezTo>
                      <a:close/>
                    </a:path>
                  </a:pathLst>
                </a:custGeom>
                <a:solidFill>
                  <a:srgbClr val="D9A9B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19" name="타원 18">
                  <a:extLst>
                    <a:ext uri="{FF2B5EF4-FFF2-40B4-BE49-F238E27FC236}">
                      <a16:creationId xmlns:a16="http://schemas.microsoft.com/office/drawing/2014/main" xmlns="" id="{9A1D3283-C60A-4FB0-B397-F18D84F3E7E2}"/>
                    </a:ext>
                  </a:extLst>
                </p:cNvPr>
                <p:cNvSpPr/>
                <p:nvPr/>
              </p:nvSpPr>
              <p:spPr>
                <a:xfrm>
                  <a:off x="4041841" y="4254281"/>
                  <a:ext cx="1080000" cy="1080000"/>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mc:AlternateContent xmlns:mc="http://schemas.openxmlformats.org/markup-compatibility/2006" xmlns:a14="http://schemas.microsoft.com/office/drawing/2010/main">
              <mc:Choice Requires="a14">
                <p:sp>
                  <p:nvSpPr>
                    <p:cNvPr id="20" name="Rectangle 12">
                      <a:extLst>
                        <a:ext uri="{FF2B5EF4-FFF2-40B4-BE49-F238E27FC236}">
                          <a16:creationId xmlns:a16="http://schemas.microsoft.com/office/drawing/2014/main" xmlns="" id="{25C62FBB-CCB1-45D1-B92C-56D5DA2BA8F0}"/>
                        </a:ext>
                      </a:extLst>
                    </p:cNvPr>
                    <p:cNvSpPr/>
                    <p:nvPr/>
                  </p:nvSpPr>
                  <p:spPr>
                    <a:xfrm>
                      <a:off x="3250769" y="4005525"/>
                      <a:ext cx="488256"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144000" bIns="72000" rtlCol="0" anchor="t">
                      <a:spAutoFit/>
                      <a:scene3d>
                        <a:camera prst="orthographicFront"/>
                        <a:lightRig rig="threePt" dir="t"/>
                      </a:scene3d>
                      <a:sp3d>
                        <a:bevelT w="0" h="6350"/>
                      </a:sp3d>
                    </a:bodyPr>
                    <a:lstStyle/>
                    <a:p>
                      <a:pPr lvl="0">
                        <a:lnSpc>
                          <a:spcPct val="150000"/>
                        </a:lnSpc>
                        <a:spcAft>
                          <a:spcPts val="800"/>
                        </a:spcAft>
                        <a:buClr>
                          <a:srgbClr val="193EB0"/>
                        </a:buClr>
                      </a:pPr>
                      <a14:m>
                        <m:oMathPara xmlns:m="http://schemas.openxmlformats.org/officeDocument/2006/math">
                          <m:oMathParaPr>
                            <m:jc m:val="center"/>
                          </m:oMathParaPr>
                          <m:oMath xmlns:m="http://schemas.openxmlformats.org/officeDocument/2006/math">
                            <m:sSup>
                              <m:sSupPr>
                                <m:ctrlPr>
                                  <a:rPr lang="en-US" altLang="ko-KR"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a:solidFill>
                                      <a:schemeClr val="tx1">
                                        <a:lumMod val="85000"/>
                                        <a:lumOff val="15000"/>
                                      </a:schemeClr>
                                    </a:solidFill>
                                    <a:latin typeface="Cambria Math" panose="02040503050406030204" pitchFamily="18" charset="0"/>
                                    <a:ea typeface="SamsungOne 400" panose="020B0503030303020204" pitchFamily="34" charset="0"/>
                                  </a:rPr>
                                  <m:t>𝐴</m:t>
                                </m:r>
                              </m:e>
                              <m:sup>
                                <m:r>
                                  <a:rPr lang="en-US" altLang="ko-KR">
                                    <a:solidFill>
                                      <a:schemeClr val="tx1">
                                        <a:lumMod val="85000"/>
                                        <a:lumOff val="15000"/>
                                      </a:schemeClr>
                                    </a:solidFill>
                                    <a:latin typeface="Cambria Math" panose="02040503050406030204" pitchFamily="18" charset="0"/>
                                    <a:ea typeface="SamsungOne 400" panose="020B0503030303020204" pitchFamily="34" charset="0"/>
                                  </a:rPr>
                                  <m:t>𝑐</m:t>
                                </m:r>
                              </m:sup>
                            </m:sSup>
                            <m:r>
                              <a:rPr lang="en-US" altLang="ko-KR" i="1">
                                <a:solidFill>
                                  <a:schemeClr val="tx1">
                                    <a:lumMod val="85000"/>
                                    <a:lumOff val="15000"/>
                                  </a:schemeClr>
                                </a:solidFill>
                                <a:latin typeface="Cambria Math" panose="02040503050406030204" pitchFamily="18" charset="0"/>
                                <a:ea typeface="SamsungOne 400" panose="020B0503030303020204" pitchFamily="34" charset="0"/>
                              </a:rPr>
                              <m:t> </m:t>
                            </m:r>
                          </m:oMath>
                        </m:oMathPara>
                      </a14:m>
                      <a:endParaRPr lang="en-US" altLang="ko-KR" dirty="0">
                        <a:solidFill>
                          <a:schemeClr val="tx1">
                            <a:lumMod val="85000"/>
                            <a:lumOff val="15000"/>
                          </a:schemeClr>
                        </a:solidFill>
                        <a:latin typeface="SamsungOne 700" panose="020B0803030303020204" pitchFamily="34" charset="0"/>
                        <a:ea typeface="SamsungOne 700" panose="020B0803030303020204" pitchFamily="34" charset="0"/>
                      </a:endParaRPr>
                    </a:p>
                  </p:txBody>
                </p:sp>
              </mc:Choice>
              <mc:Fallback xmlns="">
                <p:sp>
                  <p:nvSpPr>
                    <p:cNvPr id="44" name="Rectangle 12">
                      <a:extLst>
                        <a:ext uri="{FF2B5EF4-FFF2-40B4-BE49-F238E27FC236}">
                          <a16:creationId xmlns:a16="http://schemas.microsoft.com/office/drawing/2014/main" id="{69273DC7-F396-4C8C-BE38-D3C02EA9614A}"/>
                        </a:ext>
                      </a:extLst>
                    </p:cNvPr>
                    <p:cNvSpPr>
                      <a:spLocks noRot="1" noChangeAspect="1" noMove="1" noResize="1" noEditPoints="1" noAdjustHandles="1" noChangeArrowheads="1" noChangeShapeType="1" noTextEdit="1"/>
                    </p:cNvSpPr>
                    <p:nvPr/>
                  </p:nvSpPr>
                  <p:spPr>
                    <a:xfrm>
                      <a:off x="3250769" y="4005525"/>
                      <a:ext cx="488256" cy="663497"/>
                    </a:xfrm>
                    <a:prstGeom prst="rect">
                      <a:avLst/>
                    </a:prstGeom>
                    <a:blipFill>
                      <a:blip r:embed="rId5"/>
                      <a:stretch>
                        <a:fillRect/>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4" name="Rectangle 12">
                    <a:extLst>
                      <a:ext uri="{FF2B5EF4-FFF2-40B4-BE49-F238E27FC236}">
                        <a16:creationId xmlns:a16="http://schemas.microsoft.com/office/drawing/2014/main" xmlns="" id="{F61B4017-F077-4D59-9B0F-3900DEC62BA1}"/>
                      </a:ext>
                    </a:extLst>
                  </p:cNvPr>
                  <p:cNvSpPr/>
                  <p:nvPr/>
                </p:nvSpPr>
                <p:spPr>
                  <a:xfrm>
                    <a:off x="3885889" y="5546988"/>
                    <a:ext cx="74308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14:m>
                      <m:oMathPara xmlns:m="http://schemas.openxmlformats.org/officeDocument/2006/math">
                        <m:oMathParaPr>
                          <m:jc m:val="center"/>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𝑃</m:t>
                          </m:r>
                          <m:r>
                            <a:rPr lang="en-US" altLang="ko-KR" sz="1400" i="1" smtClean="0">
                              <a:solidFill>
                                <a:schemeClr val="tx1">
                                  <a:lumMod val="85000"/>
                                  <a:lumOff val="15000"/>
                                </a:schemeClr>
                              </a:solidFill>
                              <a:latin typeface="Cambria Math" panose="02040503050406030204" pitchFamily="18" charset="0"/>
                            </a:rPr>
                            <m:t>(</m:t>
                          </m:r>
                          <m:r>
                            <a:rPr lang="en-US" altLang="ko-KR" sz="1400" i="1" smtClean="0">
                              <a:solidFill>
                                <a:schemeClr val="tx1">
                                  <a:lumMod val="85000"/>
                                  <a:lumOff val="15000"/>
                                </a:schemeClr>
                              </a:solidFill>
                              <a:latin typeface="Cambria Math" panose="02040503050406030204" pitchFamily="18" charset="0"/>
                            </a:rPr>
                            <m:t>𝐵</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t>𝐴</m:t>
                          </m:r>
                          <m:r>
                            <a:rPr lang="en-US" altLang="ko-KR" sz="1400" i="1">
                              <a:solidFill>
                                <a:schemeClr val="tx1">
                                  <a:lumMod val="85000"/>
                                  <a:lumOff val="15000"/>
                                </a:schemeClr>
                              </a:solidFill>
                              <a:latin typeface="Cambria Math" panose="02040503050406030204" pitchFamily="18" charset="0"/>
                            </a:rPr>
                            <m:t>)</m:t>
                          </m:r>
                        </m:oMath>
                      </m:oMathPara>
                    </a14:m>
                    <a:endParaRPr lang="en-US" altLang="ko-KR" sz="1400" dirty="0">
                      <a:solidFill>
                        <a:schemeClr val="tx1">
                          <a:lumMod val="85000"/>
                          <a:lumOff val="15000"/>
                        </a:schemeClr>
                      </a:solidFill>
                    </a:endParaRPr>
                  </a:p>
                </p:txBody>
              </p:sp>
            </mc:Choice>
            <mc:Fallback xmlns="">
              <p:sp>
                <p:nvSpPr>
                  <p:cNvPr id="46" name="Rectangle 12">
                    <a:extLst>
                      <a:ext uri="{FF2B5EF4-FFF2-40B4-BE49-F238E27FC236}">
                        <a16:creationId xmlns="" xmlns:a16="http://schemas.microsoft.com/office/drawing/2014/main" xmlns:a14="http://schemas.microsoft.com/office/drawing/2010/main" id="{59135BF2-55C6-451D-8C01-A3D6D74F3B25}"/>
                      </a:ext>
                    </a:extLst>
                  </p:cNvPr>
                  <p:cNvSpPr>
                    <a:spLocks noRot="1" noChangeAspect="1" noMove="1" noResize="1" noEditPoints="1" noAdjustHandles="1" noChangeArrowheads="1" noChangeShapeType="1" noTextEdit="1"/>
                  </p:cNvSpPr>
                  <p:nvPr/>
                </p:nvSpPr>
                <p:spPr>
                  <a:xfrm>
                    <a:off x="3885889" y="5546988"/>
                    <a:ext cx="743089" cy="215444"/>
                  </a:xfrm>
                  <a:prstGeom prst="rect">
                    <a:avLst/>
                  </a:prstGeom>
                  <a:blipFill rotWithShape="0">
                    <a:blip r:embed="rId6"/>
                    <a:stretch>
                      <a:fillRect/>
                    </a:stretch>
                  </a:blipFill>
                  <a:ln>
                    <a:noFill/>
                  </a:ln>
                </p:spPr>
                <p:txBody>
                  <a:bodyPr/>
                  <a:lstStyle/>
                  <a:p>
                    <a:r>
                      <a:rPr lang="ko-KR" altLang="en-US">
                        <a:noFill/>
                      </a:rPr>
                      <a:t> </a:t>
                    </a:r>
                  </a:p>
                </p:txBody>
              </p:sp>
            </mc:Fallback>
          </mc:AlternateContent>
        </p:grpSp>
        <p:grpSp>
          <p:nvGrpSpPr>
            <p:cNvPr id="21" name="그룹 20">
              <a:extLst>
                <a:ext uri="{FF2B5EF4-FFF2-40B4-BE49-F238E27FC236}">
                  <a16:creationId xmlns:a16="http://schemas.microsoft.com/office/drawing/2014/main" xmlns="" id="{53ECA645-926C-48A4-9DC6-A4AE2BC29A50}"/>
                </a:ext>
              </a:extLst>
            </p:cNvPr>
            <p:cNvGrpSpPr/>
            <p:nvPr/>
          </p:nvGrpSpPr>
          <p:grpSpPr>
            <a:xfrm>
              <a:off x="5518045" y="4118260"/>
              <a:ext cx="1829347" cy="1756907"/>
              <a:chOff x="5638369" y="4005525"/>
              <a:chExt cx="1829347" cy="1756907"/>
            </a:xfrm>
          </p:grpSpPr>
          <p:grpSp>
            <p:nvGrpSpPr>
              <p:cNvPr id="26" name="그룹 25">
                <a:extLst>
                  <a:ext uri="{FF2B5EF4-FFF2-40B4-BE49-F238E27FC236}">
                    <a16:creationId xmlns:a16="http://schemas.microsoft.com/office/drawing/2014/main" xmlns="" id="{2B174CC0-1BDC-4CBE-A903-C86F9E7F9B4F}"/>
                  </a:ext>
                </a:extLst>
              </p:cNvPr>
              <p:cNvGrpSpPr/>
              <p:nvPr/>
            </p:nvGrpSpPr>
            <p:grpSpPr>
              <a:xfrm>
                <a:off x="5638369" y="4005525"/>
                <a:ext cx="1829347" cy="1328756"/>
                <a:chOff x="5638369" y="4005525"/>
                <a:chExt cx="1829347" cy="1328756"/>
              </a:xfrm>
            </p:grpSpPr>
            <p:sp>
              <p:nvSpPr>
                <p:cNvPr id="28" name="타원 27">
                  <a:extLst>
                    <a:ext uri="{FF2B5EF4-FFF2-40B4-BE49-F238E27FC236}">
                      <a16:creationId xmlns:a16="http://schemas.microsoft.com/office/drawing/2014/main" xmlns="" id="{D0336DC6-9AE0-4713-BE41-211B4D519936}"/>
                    </a:ext>
                  </a:extLst>
                </p:cNvPr>
                <p:cNvSpPr/>
                <p:nvPr/>
              </p:nvSpPr>
              <p:spPr>
                <a:xfrm>
                  <a:off x="6387716" y="4254281"/>
                  <a:ext cx="1080000" cy="1080000"/>
                </a:xfrm>
                <a:prstGeom prst="ellipse">
                  <a:avLst/>
                </a:prstGeom>
                <a:solidFill>
                  <a:srgbClr val="1429A0">
                    <a:alpha val="20000"/>
                  </a:srgb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29" name="자유형 36">
                  <a:extLst>
                    <a:ext uri="{FF2B5EF4-FFF2-40B4-BE49-F238E27FC236}">
                      <a16:creationId xmlns:a16="http://schemas.microsoft.com/office/drawing/2014/main" xmlns="" id="{F5ADE7A6-D48F-4CDE-8F03-D6EBA5452342}"/>
                    </a:ext>
                  </a:extLst>
                </p:cNvPr>
                <p:cNvSpPr/>
                <p:nvPr/>
              </p:nvSpPr>
              <p:spPr>
                <a:xfrm>
                  <a:off x="6387716" y="4365058"/>
                  <a:ext cx="431187" cy="858446"/>
                </a:xfrm>
                <a:custGeom>
                  <a:avLst/>
                  <a:gdLst>
                    <a:gd name="connsiteX0" fmla="*/ 215594 w 431187"/>
                    <a:gd name="connsiteY0" fmla="*/ 0 h 858446"/>
                    <a:gd name="connsiteX1" fmla="*/ 273025 w 431187"/>
                    <a:gd name="connsiteY1" fmla="*/ 47386 h 858446"/>
                    <a:gd name="connsiteX2" fmla="*/ 431187 w 431187"/>
                    <a:gd name="connsiteY2" fmla="*/ 429223 h 858446"/>
                    <a:gd name="connsiteX3" fmla="*/ 273025 w 431187"/>
                    <a:gd name="connsiteY3" fmla="*/ 811061 h 858446"/>
                    <a:gd name="connsiteX4" fmla="*/ 215594 w 431187"/>
                    <a:gd name="connsiteY4" fmla="*/ 858446 h 858446"/>
                    <a:gd name="connsiteX5" fmla="*/ 158162 w 431187"/>
                    <a:gd name="connsiteY5" fmla="*/ 811061 h 858446"/>
                    <a:gd name="connsiteX6" fmla="*/ 0 w 431187"/>
                    <a:gd name="connsiteY6" fmla="*/ 429223 h 858446"/>
                    <a:gd name="connsiteX7" fmla="*/ 158162 w 431187"/>
                    <a:gd name="connsiteY7" fmla="*/ 47386 h 85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187" h="858446">
                      <a:moveTo>
                        <a:pt x="215594" y="0"/>
                      </a:moveTo>
                      <a:lnTo>
                        <a:pt x="273025" y="47386"/>
                      </a:lnTo>
                      <a:cubicBezTo>
                        <a:pt x="370746" y="145106"/>
                        <a:pt x="431187" y="280106"/>
                        <a:pt x="431187" y="429223"/>
                      </a:cubicBezTo>
                      <a:cubicBezTo>
                        <a:pt x="431187" y="578340"/>
                        <a:pt x="370746" y="713340"/>
                        <a:pt x="273025" y="811061"/>
                      </a:cubicBezTo>
                      <a:lnTo>
                        <a:pt x="215594" y="858446"/>
                      </a:lnTo>
                      <a:lnTo>
                        <a:pt x="158162" y="811061"/>
                      </a:lnTo>
                      <a:cubicBezTo>
                        <a:pt x="60442" y="713340"/>
                        <a:pt x="0" y="578340"/>
                        <a:pt x="0" y="429223"/>
                      </a:cubicBezTo>
                      <a:cubicBezTo>
                        <a:pt x="0" y="280106"/>
                        <a:pt x="60442" y="145106"/>
                        <a:pt x="158162" y="47386"/>
                      </a:cubicBezTo>
                      <a:close/>
                    </a:path>
                  </a:pathLst>
                </a:cu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2" name="타원 31">
                  <a:extLst>
                    <a:ext uri="{FF2B5EF4-FFF2-40B4-BE49-F238E27FC236}">
                      <a16:creationId xmlns:a16="http://schemas.microsoft.com/office/drawing/2014/main" xmlns="" id="{D592D9E1-6970-4CC9-9DF2-D415C28B270D}"/>
                    </a:ext>
                  </a:extLst>
                </p:cNvPr>
                <p:cNvSpPr/>
                <p:nvPr/>
              </p:nvSpPr>
              <p:spPr>
                <a:xfrm>
                  <a:off x="5738903" y="4254281"/>
                  <a:ext cx="1080000" cy="10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3" name="TextBox 32">
                  <a:extLst>
                    <a:ext uri="{FF2B5EF4-FFF2-40B4-BE49-F238E27FC236}">
                      <a16:creationId xmlns:a16="http://schemas.microsoft.com/office/drawing/2014/main" xmlns="" id="{0EB63AB3-9125-40CF-A6FB-D50913555E6B}"/>
                    </a:ext>
                  </a:extLst>
                </p:cNvPr>
                <p:cNvSpPr txBox="1"/>
                <p:nvPr/>
              </p:nvSpPr>
              <p:spPr>
                <a:xfrm>
                  <a:off x="5957094" y="4655782"/>
                  <a:ext cx="317462" cy="276999"/>
                </a:xfrm>
                <a:prstGeom prst="rect">
                  <a:avLst/>
                </a:prstGeom>
                <a:noFill/>
              </p:spPr>
              <p:txBody>
                <a:bodyPr wrap="square" lIns="0" tIns="0" rIns="0" bIns="0" rtlCol="0">
                  <a:spAutoFit/>
                </a:bodyPr>
                <a:lstStyle/>
                <a:p>
                  <a:pPr algn="ctr"/>
                  <a:r>
                    <a:rPr lang="en-US"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a:t>
                  </a:r>
                </a:p>
              </p:txBody>
            </p:sp>
            <p:sp>
              <p:nvSpPr>
                <p:cNvPr id="34" name="TextBox 33">
                  <a:extLst>
                    <a:ext uri="{FF2B5EF4-FFF2-40B4-BE49-F238E27FC236}">
                      <a16:creationId xmlns:a16="http://schemas.microsoft.com/office/drawing/2014/main" xmlns="" id="{BBF8EBC9-3EC0-41FE-ADCA-EF696FA19A97}"/>
                    </a:ext>
                  </a:extLst>
                </p:cNvPr>
                <p:cNvSpPr txBox="1"/>
                <p:nvPr/>
              </p:nvSpPr>
              <p:spPr>
                <a:xfrm>
                  <a:off x="6974777" y="4655782"/>
                  <a:ext cx="317462" cy="276999"/>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B</a:t>
                  </a:r>
                </a:p>
              </p:txBody>
            </p:sp>
            <mc:AlternateContent xmlns:mc="http://schemas.openxmlformats.org/markup-compatibility/2006" xmlns:a14="http://schemas.microsoft.com/office/drawing/2010/main">
              <mc:Choice Requires="a14">
                <p:sp>
                  <p:nvSpPr>
                    <p:cNvPr id="35" name="Rectangle 12">
                      <a:extLst>
                        <a:ext uri="{FF2B5EF4-FFF2-40B4-BE49-F238E27FC236}">
                          <a16:creationId xmlns:a16="http://schemas.microsoft.com/office/drawing/2014/main" xmlns="" id="{9E92D310-7EF5-4148-A38B-304D10BA3741}"/>
                        </a:ext>
                      </a:extLst>
                    </p:cNvPr>
                    <p:cNvSpPr/>
                    <p:nvPr/>
                  </p:nvSpPr>
                  <p:spPr>
                    <a:xfrm>
                      <a:off x="5638369" y="4005525"/>
                      <a:ext cx="488256"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144000" bIns="72000" rtlCol="0" anchor="t">
                      <a:spAutoFit/>
                      <a:scene3d>
                        <a:camera prst="orthographicFront"/>
                        <a:lightRig rig="threePt" dir="t"/>
                      </a:scene3d>
                      <a:sp3d>
                        <a:bevelT w="0" h="6350"/>
                      </a:sp3d>
                    </a:bodyPr>
                    <a:lstStyle/>
                    <a:p>
                      <a:pPr lvl="0">
                        <a:lnSpc>
                          <a:spcPct val="150000"/>
                        </a:lnSpc>
                        <a:spcAft>
                          <a:spcPts val="800"/>
                        </a:spcAft>
                        <a:buClr>
                          <a:srgbClr val="193EB0"/>
                        </a:buClr>
                      </a:pPr>
                      <a14:m>
                        <m:oMathPara xmlns:m="http://schemas.openxmlformats.org/officeDocument/2006/math">
                          <m:oMathParaPr>
                            <m:jc m:val="center"/>
                          </m:oMathParaPr>
                          <m:oMath xmlns:m="http://schemas.openxmlformats.org/officeDocument/2006/math">
                            <m:sSup>
                              <m:sSupPr>
                                <m:ctrlPr>
                                  <a:rPr lang="en-US" altLang="ko-KR"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a:solidFill>
                                      <a:schemeClr val="tx1">
                                        <a:lumMod val="85000"/>
                                        <a:lumOff val="15000"/>
                                      </a:schemeClr>
                                    </a:solidFill>
                                    <a:latin typeface="Cambria Math" panose="02040503050406030204" pitchFamily="18" charset="0"/>
                                    <a:ea typeface="SamsungOne 400" panose="020B0503030303020204" pitchFamily="34" charset="0"/>
                                  </a:rPr>
                                  <m:t>𝐴</m:t>
                                </m:r>
                              </m:e>
                              <m:sup>
                                <m:r>
                                  <a:rPr lang="en-US" altLang="ko-KR">
                                    <a:solidFill>
                                      <a:schemeClr val="tx1">
                                        <a:lumMod val="85000"/>
                                        <a:lumOff val="15000"/>
                                      </a:schemeClr>
                                    </a:solidFill>
                                    <a:latin typeface="Cambria Math" panose="02040503050406030204" pitchFamily="18" charset="0"/>
                                    <a:ea typeface="SamsungOne 400" panose="020B0503030303020204" pitchFamily="34" charset="0"/>
                                  </a:rPr>
                                  <m:t>𝑐</m:t>
                                </m:r>
                              </m:sup>
                            </m:sSup>
                            <m:r>
                              <a:rPr lang="en-US" altLang="ko-KR" i="1">
                                <a:solidFill>
                                  <a:schemeClr val="tx1">
                                    <a:lumMod val="85000"/>
                                    <a:lumOff val="15000"/>
                                  </a:schemeClr>
                                </a:solidFill>
                                <a:latin typeface="Cambria Math" panose="02040503050406030204" pitchFamily="18" charset="0"/>
                                <a:ea typeface="SamsungOne 400" panose="020B0503030303020204" pitchFamily="34" charset="0"/>
                              </a:rPr>
                              <m:t> </m:t>
                            </m:r>
                          </m:oMath>
                        </m:oMathPara>
                      </a14:m>
                      <a:endParaRPr lang="en-US" altLang="ko-KR" dirty="0">
                        <a:solidFill>
                          <a:schemeClr val="tx1">
                            <a:lumMod val="85000"/>
                            <a:lumOff val="15000"/>
                          </a:schemeClr>
                        </a:solidFill>
                        <a:latin typeface="SamsungOne 700" panose="020B0803030303020204" pitchFamily="34" charset="0"/>
                        <a:ea typeface="SamsungOne 700" panose="020B0803030303020204" pitchFamily="34" charset="0"/>
                      </a:endParaRPr>
                    </a:p>
                  </p:txBody>
                </p:sp>
              </mc:Choice>
              <mc:Fallback xmlns="">
                <p:sp>
                  <p:nvSpPr>
                    <p:cNvPr id="47" name="Rectangle 12">
                      <a:extLst>
                        <a:ext uri="{FF2B5EF4-FFF2-40B4-BE49-F238E27FC236}">
                          <a16:creationId xmlns:a16="http://schemas.microsoft.com/office/drawing/2014/main" id="{74278A2B-E39D-473C-BC02-5F00AC1F7305}"/>
                        </a:ext>
                      </a:extLst>
                    </p:cNvPr>
                    <p:cNvSpPr>
                      <a:spLocks noRot="1" noChangeAspect="1" noMove="1" noResize="1" noEditPoints="1" noAdjustHandles="1" noChangeArrowheads="1" noChangeShapeType="1" noTextEdit="1"/>
                    </p:cNvSpPr>
                    <p:nvPr/>
                  </p:nvSpPr>
                  <p:spPr>
                    <a:xfrm>
                      <a:off x="5638369" y="4005525"/>
                      <a:ext cx="488256" cy="663497"/>
                    </a:xfrm>
                    <a:prstGeom prst="rect">
                      <a:avLst/>
                    </a:prstGeom>
                    <a:blipFill>
                      <a:blip r:embed="rId7"/>
                      <a:stretch>
                        <a:fillRect/>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Rectangle 12">
                    <a:extLst>
                      <a:ext uri="{FF2B5EF4-FFF2-40B4-BE49-F238E27FC236}">
                        <a16:creationId xmlns:a16="http://schemas.microsoft.com/office/drawing/2014/main" xmlns="" id="{58F921B7-566C-4A63-B10B-98EDC28AF337}"/>
                      </a:ext>
                    </a:extLst>
                  </p:cNvPr>
                  <p:cNvSpPr/>
                  <p:nvPr/>
                </p:nvSpPr>
                <p:spPr>
                  <a:xfrm>
                    <a:off x="6203721" y="5546988"/>
                    <a:ext cx="81689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𝑃</m:t>
                          </m:r>
                          <m:r>
                            <a:rPr lang="en-US" altLang="ko-KR" sz="1400" i="1" smtClean="0">
                              <a:solidFill>
                                <a:schemeClr val="tx1">
                                  <a:lumMod val="85000"/>
                                  <a:lumOff val="15000"/>
                                </a:schemeClr>
                              </a:solidFill>
                              <a:latin typeface="Cambria Math" panose="02040503050406030204" pitchFamily="18" charset="0"/>
                            </a:rPr>
                            <m:t>(</m:t>
                          </m:r>
                          <m:r>
                            <a:rPr lang="en-US" altLang="ko-KR" sz="1400" i="1" smtClean="0">
                              <a:solidFill>
                                <a:schemeClr val="tx1">
                                  <a:lumMod val="85000"/>
                                  <a:lumOff val="15000"/>
                                </a:schemeClr>
                              </a:solidFill>
                              <a:latin typeface="Cambria Math" panose="02040503050406030204" pitchFamily="18" charset="0"/>
                            </a:rPr>
                            <m:t>𝐵</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t>∩</m:t>
                          </m:r>
                          <m:sSup>
                            <m:sSupPr>
                              <m:ctrlP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ctrlPr>
                            </m:sSupPr>
                            <m:e>
                              <m: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t>𝐴</m:t>
                              </m:r>
                            </m:e>
                            <m:sup>
                              <m: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t>𝑐</m:t>
                              </m:r>
                            </m:sup>
                          </m:sSup>
                          <m:r>
                            <a:rPr lang="en-US" altLang="ko-KR" sz="1400" i="1">
                              <a:solidFill>
                                <a:schemeClr val="tx1">
                                  <a:lumMod val="85000"/>
                                  <a:lumOff val="15000"/>
                                </a:schemeClr>
                              </a:solidFill>
                              <a:latin typeface="Cambria Math" panose="02040503050406030204" pitchFamily="18" charset="0"/>
                            </a:rPr>
                            <m:t>)</m:t>
                          </m:r>
                        </m:oMath>
                      </m:oMathPara>
                    </a14:m>
                    <a:endParaRPr lang="en-US" altLang="ko-KR" sz="1400" dirty="0">
                      <a:solidFill>
                        <a:schemeClr val="tx1">
                          <a:lumMod val="85000"/>
                          <a:lumOff val="15000"/>
                        </a:schemeClr>
                      </a:solidFill>
                    </a:endParaRPr>
                  </a:p>
                </p:txBody>
              </p:sp>
            </mc:Choice>
            <mc:Fallback xmlns="">
              <p:sp>
                <p:nvSpPr>
                  <p:cNvPr id="47" name="Rectangle 12">
                    <a:extLst>
                      <a:ext uri="{FF2B5EF4-FFF2-40B4-BE49-F238E27FC236}">
                        <a16:creationId xmlns="" xmlns:a16="http://schemas.microsoft.com/office/drawing/2014/main" xmlns:a14="http://schemas.microsoft.com/office/drawing/2010/main" id="{E4240501-B3F4-4FE8-87C8-22EF7DCE5ACE}"/>
                      </a:ext>
                    </a:extLst>
                  </p:cNvPr>
                  <p:cNvSpPr>
                    <a:spLocks noRot="1" noChangeAspect="1" noMove="1" noResize="1" noEditPoints="1" noAdjustHandles="1" noChangeArrowheads="1" noChangeShapeType="1" noTextEdit="1"/>
                  </p:cNvSpPr>
                  <p:nvPr/>
                </p:nvSpPr>
                <p:spPr>
                  <a:xfrm>
                    <a:off x="6203721" y="5546988"/>
                    <a:ext cx="816890" cy="215444"/>
                  </a:xfrm>
                  <a:prstGeom prst="rect">
                    <a:avLst/>
                  </a:prstGeom>
                  <a:blipFill rotWithShape="0">
                    <a:blip r:embed="rId8"/>
                    <a:stretch>
                      <a:fillRect/>
                    </a:stretch>
                  </a:blipFill>
                  <a:ln>
                    <a:noFill/>
                  </a:ln>
                </p:spPr>
                <p:txBody>
                  <a:bodyPr/>
                  <a:lstStyle/>
                  <a:p>
                    <a:r>
                      <a:rPr lang="ko-KR" altLang="en-US">
                        <a:noFill/>
                      </a:rPr>
                      <a:t> </a:t>
                    </a:r>
                  </a:p>
                </p:txBody>
              </p:sp>
            </mc:Fallback>
          </mc:AlternateContent>
        </p:grpSp>
        <p:sp>
          <p:nvSpPr>
            <p:cNvPr id="36" name="같음 기호 49">
              <a:extLst>
                <a:ext uri="{FF2B5EF4-FFF2-40B4-BE49-F238E27FC236}">
                  <a16:creationId xmlns:a16="http://schemas.microsoft.com/office/drawing/2014/main" xmlns="" id="{F53B105C-01A8-4057-932B-0937F542A0B8}"/>
                </a:ext>
              </a:extLst>
            </p:cNvPr>
            <p:cNvSpPr/>
            <p:nvPr/>
          </p:nvSpPr>
          <p:spPr>
            <a:xfrm rot="5400000">
              <a:off x="4452713" y="3495536"/>
              <a:ext cx="423277" cy="363232"/>
            </a:xfrm>
            <a:prstGeom prst="mathEqual">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7" name="같음 기호 51">
              <a:extLst>
                <a:ext uri="{FF2B5EF4-FFF2-40B4-BE49-F238E27FC236}">
                  <a16:creationId xmlns:a16="http://schemas.microsoft.com/office/drawing/2014/main" xmlns="" id="{548202F3-1B46-4B92-8707-B299AD96C4AE}"/>
                </a:ext>
              </a:extLst>
            </p:cNvPr>
            <p:cNvSpPr/>
            <p:nvPr/>
          </p:nvSpPr>
          <p:spPr>
            <a:xfrm rot="5400000">
              <a:off x="5693343" y="3495536"/>
              <a:ext cx="423278" cy="363232"/>
            </a:xfrm>
            <a:prstGeom prst="mathEqual">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2915456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38" name="같음 기호 49">
            <a:extLst>
              <a:ext uri="{FF2B5EF4-FFF2-40B4-BE49-F238E27FC236}">
                <a16:creationId xmlns:a16="http://schemas.microsoft.com/office/drawing/2014/main" xmlns="" id="{E0EAB0F0-77B1-4FBA-A484-FF2FB22D32B4}"/>
              </a:ext>
            </a:extLst>
          </p:cNvPr>
          <p:cNvSpPr/>
          <p:nvPr/>
        </p:nvSpPr>
        <p:spPr>
          <a:xfrm rot="5400000">
            <a:off x="5078384" y="2785364"/>
            <a:ext cx="423277" cy="363232"/>
          </a:xfrm>
          <a:prstGeom prst="mathEqual">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9" name="그룹 38">
            <a:extLst>
              <a:ext uri="{FF2B5EF4-FFF2-40B4-BE49-F238E27FC236}">
                <a16:creationId xmlns:a16="http://schemas.microsoft.com/office/drawing/2014/main" xmlns="" id="{AC0123B3-280B-4B99-B8A0-DE02B081626C}"/>
              </a:ext>
            </a:extLst>
          </p:cNvPr>
          <p:cNvGrpSpPr/>
          <p:nvPr/>
        </p:nvGrpSpPr>
        <p:grpSpPr>
          <a:xfrm>
            <a:off x="4375348" y="3408088"/>
            <a:ext cx="1829347" cy="1756907"/>
            <a:chOff x="5638369" y="4005525"/>
            <a:chExt cx="1829347" cy="1756907"/>
          </a:xfrm>
        </p:grpSpPr>
        <p:grpSp>
          <p:nvGrpSpPr>
            <p:cNvPr id="40" name="그룹 39">
              <a:extLst>
                <a:ext uri="{FF2B5EF4-FFF2-40B4-BE49-F238E27FC236}">
                  <a16:creationId xmlns:a16="http://schemas.microsoft.com/office/drawing/2014/main" xmlns="" id="{740345AD-B7D8-42D8-A344-5361E9C6A759}"/>
                </a:ext>
              </a:extLst>
            </p:cNvPr>
            <p:cNvGrpSpPr/>
            <p:nvPr/>
          </p:nvGrpSpPr>
          <p:grpSpPr>
            <a:xfrm>
              <a:off x="5638369" y="4005525"/>
              <a:ext cx="1829347" cy="1328756"/>
              <a:chOff x="5638369" y="4005525"/>
              <a:chExt cx="1829347" cy="1328756"/>
            </a:xfrm>
          </p:grpSpPr>
          <p:sp>
            <p:nvSpPr>
              <p:cNvPr id="42" name="타원 41">
                <a:extLst>
                  <a:ext uri="{FF2B5EF4-FFF2-40B4-BE49-F238E27FC236}">
                    <a16:creationId xmlns:a16="http://schemas.microsoft.com/office/drawing/2014/main" xmlns="" id="{BD1B1AF4-52E4-47A3-8D05-36BB3C86C7F4}"/>
                  </a:ext>
                </a:extLst>
              </p:cNvPr>
              <p:cNvSpPr/>
              <p:nvPr/>
            </p:nvSpPr>
            <p:spPr>
              <a:xfrm>
                <a:off x="6387716" y="4254281"/>
                <a:ext cx="1080000" cy="1080000"/>
              </a:xfrm>
              <a:prstGeom prst="ellipse">
                <a:avLst/>
              </a:prstGeom>
              <a:solidFill>
                <a:srgbClr val="1429A0">
                  <a:alpha val="20000"/>
                </a:srgb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3" name="타원 42">
                <a:extLst>
                  <a:ext uri="{FF2B5EF4-FFF2-40B4-BE49-F238E27FC236}">
                    <a16:creationId xmlns:a16="http://schemas.microsoft.com/office/drawing/2014/main" xmlns="" id="{78A13A81-6267-4E52-9136-F1E87C15B88F}"/>
                  </a:ext>
                </a:extLst>
              </p:cNvPr>
              <p:cNvSpPr/>
              <p:nvPr/>
            </p:nvSpPr>
            <p:spPr>
              <a:xfrm>
                <a:off x="5738903" y="4254281"/>
                <a:ext cx="1080000" cy="10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4" name="TextBox 43">
                <a:extLst>
                  <a:ext uri="{FF2B5EF4-FFF2-40B4-BE49-F238E27FC236}">
                    <a16:creationId xmlns:a16="http://schemas.microsoft.com/office/drawing/2014/main" xmlns="" id="{941D960B-CE11-4B40-8E3E-183CE32E966F}"/>
                  </a:ext>
                </a:extLst>
              </p:cNvPr>
              <p:cNvSpPr txBox="1"/>
              <p:nvPr/>
            </p:nvSpPr>
            <p:spPr>
              <a:xfrm>
                <a:off x="5957094" y="4655782"/>
                <a:ext cx="317462" cy="276999"/>
              </a:xfrm>
              <a:prstGeom prst="rect">
                <a:avLst/>
              </a:prstGeom>
              <a:noFill/>
            </p:spPr>
            <p:txBody>
              <a:bodyPr wrap="square" lIns="0" tIns="0" rIns="0" bIns="0" rtlCol="0">
                <a:spAutoFit/>
              </a:bodyPr>
              <a:lstStyle/>
              <a:p>
                <a:pPr algn="ctr"/>
                <a:r>
                  <a:rPr lang="en-US"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a:t>
                </a:r>
              </a:p>
            </p:txBody>
          </p:sp>
          <p:sp>
            <p:nvSpPr>
              <p:cNvPr id="45" name="TextBox 44">
                <a:extLst>
                  <a:ext uri="{FF2B5EF4-FFF2-40B4-BE49-F238E27FC236}">
                    <a16:creationId xmlns:a16="http://schemas.microsoft.com/office/drawing/2014/main" xmlns="" id="{DA060A15-C921-4E9C-BEDD-5EAF9EB0D3BD}"/>
                  </a:ext>
                </a:extLst>
              </p:cNvPr>
              <p:cNvSpPr txBox="1"/>
              <p:nvPr/>
            </p:nvSpPr>
            <p:spPr>
              <a:xfrm>
                <a:off x="6974777" y="4655782"/>
                <a:ext cx="317462" cy="276999"/>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B</a:t>
                </a:r>
              </a:p>
            </p:txBody>
          </p:sp>
          <mc:AlternateContent xmlns:mc="http://schemas.openxmlformats.org/markup-compatibility/2006" xmlns:a14="http://schemas.microsoft.com/office/drawing/2010/main">
            <mc:Choice Requires="a14">
              <p:sp>
                <p:nvSpPr>
                  <p:cNvPr id="46" name="Rectangle 12">
                    <a:extLst>
                      <a:ext uri="{FF2B5EF4-FFF2-40B4-BE49-F238E27FC236}">
                        <a16:creationId xmlns:a16="http://schemas.microsoft.com/office/drawing/2014/main" xmlns="" id="{60F3D7E3-3F30-44F9-962E-5C1893493EAD}"/>
                      </a:ext>
                    </a:extLst>
                  </p:cNvPr>
                  <p:cNvSpPr/>
                  <p:nvPr/>
                </p:nvSpPr>
                <p:spPr>
                  <a:xfrm>
                    <a:off x="5638369" y="4005525"/>
                    <a:ext cx="488256"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144000" bIns="72000" rtlCol="0" anchor="t">
                    <a:spAutoFit/>
                    <a:scene3d>
                      <a:camera prst="orthographicFront"/>
                      <a:lightRig rig="threePt" dir="t"/>
                    </a:scene3d>
                    <a:sp3d>
                      <a:bevelT w="0" h="6350"/>
                    </a:sp3d>
                  </a:bodyPr>
                  <a:lstStyle/>
                  <a:p>
                    <a:pPr lvl="0">
                      <a:lnSpc>
                        <a:spcPct val="150000"/>
                      </a:lnSpc>
                      <a:spcAft>
                        <a:spcPts val="800"/>
                      </a:spcAft>
                      <a:buClr>
                        <a:srgbClr val="193EB0"/>
                      </a:buClr>
                    </a:pPr>
                    <a14:m>
                      <m:oMathPara xmlns:m="http://schemas.openxmlformats.org/officeDocument/2006/math">
                        <m:oMathParaPr>
                          <m:jc m:val="center"/>
                        </m:oMathParaPr>
                        <m:oMath xmlns:m="http://schemas.openxmlformats.org/officeDocument/2006/math">
                          <m:sSup>
                            <m:sSupPr>
                              <m:ctrlPr>
                                <a:rPr lang="en-US" altLang="ko-KR"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a:solidFill>
                                    <a:schemeClr val="tx1">
                                      <a:lumMod val="85000"/>
                                      <a:lumOff val="15000"/>
                                    </a:schemeClr>
                                  </a:solidFill>
                                  <a:latin typeface="Cambria Math" panose="02040503050406030204" pitchFamily="18" charset="0"/>
                                  <a:ea typeface="SamsungOne 400" panose="020B0503030303020204" pitchFamily="34" charset="0"/>
                                </a:rPr>
                                <m:t>𝐴</m:t>
                              </m:r>
                            </m:e>
                            <m:sup>
                              <m:r>
                                <a:rPr lang="en-US" altLang="ko-KR">
                                  <a:solidFill>
                                    <a:schemeClr val="tx1">
                                      <a:lumMod val="85000"/>
                                      <a:lumOff val="15000"/>
                                    </a:schemeClr>
                                  </a:solidFill>
                                  <a:latin typeface="Cambria Math" panose="02040503050406030204" pitchFamily="18" charset="0"/>
                                  <a:ea typeface="SamsungOne 400" panose="020B0503030303020204" pitchFamily="34" charset="0"/>
                                </a:rPr>
                                <m:t>𝑐</m:t>
                              </m:r>
                            </m:sup>
                          </m:sSup>
                          <m:r>
                            <a:rPr lang="en-US" altLang="ko-KR" i="1">
                              <a:solidFill>
                                <a:schemeClr val="tx1">
                                  <a:lumMod val="85000"/>
                                  <a:lumOff val="15000"/>
                                </a:schemeClr>
                              </a:solidFill>
                              <a:latin typeface="Cambria Math" panose="02040503050406030204" pitchFamily="18" charset="0"/>
                              <a:ea typeface="SamsungOne 400" panose="020B0503030303020204" pitchFamily="34" charset="0"/>
                            </a:rPr>
                            <m:t> </m:t>
                          </m:r>
                        </m:oMath>
                      </m:oMathPara>
                    </a14:m>
                    <a:endParaRPr lang="en-US" altLang="ko-KR" dirty="0">
                      <a:solidFill>
                        <a:schemeClr val="tx1">
                          <a:lumMod val="85000"/>
                          <a:lumOff val="15000"/>
                        </a:schemeClr>
                      </a:solidFill>
                      <a:latin typeface="SamsungOne 700" panose="020B0803030303020204" pitchFamily="34" charset="0"/>
                      <a:ea typeface="SamsungOne 700" panose="020B0803030303020204" pitchFamily="34" charset="0"/>
                    </a:endParaRPr>
                  </a:p>
                </p:txBody>
              </p:sp>
            </mc:Choice>
            <mc:Fallback xmlns="">
              <p:sp>
                <p:nvSpPr>
                  <p:cNvPr id="47" name="Rectangle 12">
                    <a:extLst>
                      <a:ext uri="{FF2B5EF4-FFF2-40B4-BE49-F238E27FC236}">
                        <a16:creationId xmlns:a16="http://schemas.microsoft.com/office/drawing/2014/main" id="{74278A2B-E39D-473C-BC02-5F00AC1F7305}"/>
                      </a:ext>
                    </a:extLst>
                  </p:cNvPr>
                  <p:cNvSpPr>
                    <a:spLocks noRot="1" noChangeAspect="1" noMove="1" noResize="1" noEditPoints="1" noAdjustHandles="1" noChangeArrowheads="1" noChangeShapeType="1" noTextEdit="1"/>
                  </p:cNvSpPr>
                  <p:nvPr/>
                </p:nvSpPr>
                <p:spPr>
                  <a:xfrm>
                    <a:off x="5638369" y="4005525"/>
                    <a:ext cx="488256" cy="663497"/>
                  </a:xfrm>
                  <a:prstGeom prst="rect">
                    <a:avLst/>
                  </a:prstGeom>
                  <a:blipFill>
                    <a:blip r:embed="rId5"/>
                    <a:stretch>
                      <a:fillRect/>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41" name="Rectangle 12">
                  <a:extLst>
                    <a:ext uri="{FF2B5EF4-FFF2-40B4-BE49-F238E27FC236}">
                      <a16:creationId xmlns:a16="http://schemas.microsoft.com/office/drawing/2014/main" xmlns="" id="{46E8EE11-1000-4066-AE78-FFDF9287A71A}"/>
                    </a:ext>
                  </a:extLst>
                </p:cNvPr>
                <p:cNvSpPr/>
                <p:nvPr/>
              </p:nvSpPr>
              <p:spPr>
                <a:xfrm>
                  <a:off x="6390334" y="5546988"/>
                  <a:ext cx="4259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14:m>
                    <m:oMathPara xmlns:m="http://schemas.openxmlformats.org/officeDocument/2006/math">
                      <m:oMathParaPr>
                        <m:jc m:val="center"/>
                      </m:oMathParaPr>
                      <m:oMath xmlns:m="http://schemas.openxmlformats.org/officeDocument/2006/math">
                        <m:r>
                          <a:rPr lang="en-US" altLang="ko-KR" sz="1400" i="1">
                            <a:solidFill>
                              <a:schemeClr val="tx1">
                                <a:lumMod val="85000"/>
                                <a:lumOff val="15000"/>
                              </a:schemeClr>
                            </a:solidFill>
                            <a:latin typeface="Cambria Math" panose="02040503050406030204" pitchFamily="18" charset="0"/>
                          </a:rPr>
                          <m:t>𝑃</m:t>
                        </m:r>
                        <m:r>
                          <a:rPr lang="en-US" altLang="ko-KR" sz="1400" i="1">
                            <a:solidFill>
                              <a:schemeClr val="tx1">
                                <a:lumMod val="85000"/>
                                <a:lumOff val="15000"/>
                              </a:schemeClr>
                            </a:solidFill>
                            <a:latin typeface="Cambria Math" panose="02040503050406030204" pitchFamily="18" charset="0"/>
                          </a:rPr>
                          <m:t>(</m:t>
                        </m:r>
                        <m:r>
                          <a:rPr lang="en-US" altLang="ko-KR" sz="1400" i="1">
                            <a:solidFill>
                              <a:schemeClr val="tx1">
                                <a:lumMod val="85000"/>
                                <a:lumOff val="15000"/>
                              </a:schemeClr>
                            </a:solidFill>
                            <a:latin typeface="Cambria Math" panose="02040503050406030204" pitchFamily="18" charset="0"/>
                          </a:rPr>
                          <m:t>𝐵</m:t>
                        </m:r>
                        <m:r>
                          <a:rPr lang="en-US" altLang="ko-KR" sz="1400" i="1">
                            <a:solidFill>
                              <a:schemeClr val="tx1">
                                <a:lumMod val="85000"/>
                                <a:lumOff val="15000"/>
                              </a:schemeClr>
                            </a:solidFill>
                            <a:latin typeface="Cambria Math" panose="02040503050406030204" pitchFamily="18" charset="0"/>
                          </a:rPr>
                          <m:t>)</m:t>
                        </m:r>
                      </m:oMath>
                    </m:oMathPara>
                  </a14:m>
                  <a:endParaRPr lang="en-US" altLang="ko-KR" sz="1400" dirty="0">
                    <a:solidFill>
                      <a:schemeClr val="tx1">
                        <a:lumMod val="85000"/>
                        <a:lumOff val="15000"/>
                      </a:schemeClr>
                    </a:solidFill>
                  </a:endParaRPr>
                </a:p>
              </p:txBody>
            </p:sp>
          </mc:Choice>
          <mc:Fallback xmlns="">
            <p:sp>
              <p:nvSpPr>
                <p:cNvPr id="41" name="Rectangle 12">
                  <a:extLst>
                    <a:ext uri="{FF2B5EF4-FFF2-40B4-BE49-F238E27FC236}">
                      <a16:creationId xmlns="" xmlns:a16="http://schemas.microsoft.com/office/drawing/2014/main" xmlns:a14="http://schemas.microsoft.com/office/drawing/2010/main" id="{E4240501-B3F4-4FE8-87C8-22EF7DCE5ACE}"/>
                    </a:ext>
                  </a:extLst>
                </p:cNvPr>
                <p:cNvSpPr>
                  <a:spLocks noRot="1" noChangeAspect="1" noMove="1" noResize="1" noEditPoints="1" noAdjustHandles="1" noChangeArrowheads="1" noChangeShapeType="1" noTextEdit="1"/>
                </p:cNvSpPr>
                <p:nvPr/>
              </p:nvSpPr>
              <p:spPr>
                <a:xfrm>
                  <a:off x="6390334" y="5546988"/>
                  <a:ext cx="425950" cy="215444"/>
                </a:xfrm>
                <a:prstGeom prst="rect">
                  <a:avLst/>
                </a:prstGeom>
                <a:blipFill rotWithShape="0">
                  <a:blip r:embed="rId6"/>
                  <a:stretch>
                    <a:fillRect/>
                  </a:stretch>
                </a:blipFill>
                <a:ln>
                  <a:noFill/>
                </a:ln>
              </p:spPr>
              <p:txBody>
                <a:bodyPr/>
                <a:lstStyle/>
                <a:p>
                  <a:r>
                    <a:rPr lang="ko-KR" altLang="en-US">
                      <a:noFill/>
                    </a:rPr>
                    <a:t> </a:t>
                  </a:r>
                </a:p>
              </p:txBody>
            </p:sp>
          </mc:Fallback>
        </mc:AlternateContent>
      </p:grpSp>
      <p:sp>
        <p:nvSpPr>
          <p:cNvPr id="19" name="직사각형 18">
            <a:extLst>
              <a:ext uri="{FF2B5EF4-FFF2-40B4-BE49-F238E27FC236}">
                <a16:creationId xmlns:a16="http://schemas.microsoft.com/office/drawing/2014/main" xmlns="" id="{2CB0D223-F741-4229-BE73-B6D4D755485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We may transform the Bayes’ theorem in the following way:</a:t>
            </a:r>
          </a:p>
        </p:txBody>
      </p:sp>
      <p:grpSp>
        <p:nvGrpSpPr>
          <p:cNvPr id="2" name="그룹 1">
            <a:extLst>
              <a:ext uri="{FF2B5EF4-FFF2-40B4-BE49-F238E27FC236}">
                <a16:creationId xmlns:a16="http://schemas.microsoft.com/office/drawing/2014/main" xmlns="" id="{4BB5EC31-90C8-41CC-B2DD-7E2BFDD50751}"/>
              </a:ext>
            </a:extLst>
          </p:cNvPr>
          <p:cNvGrpSpPr/>
          <p:nvPr/>
        </p:nvGrpSpPr>
        <p:grpSpPr>
          <a:xfrm>
            <a:off x="3045203" y="1777284"/>
            <a:ext cx="3812418" cy="714298"/>
            <a:chOff x="3045203" y="1777284"/>
            <a:chExt cx="3812418" cy="714298"/>
          </a:xfrm>
        </p:grpSpPr>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78B65C2C-515C-4024-AF4F-96EFFA79684E}"/>
                    </a:ext>
                  </a:extLst>
                </p:cNvPr>
                <p:cNvSpPr/>
                <p:nvPr/>
              </p:nvSpPr>
              <p:spPr>
                <a:xfrm>
                  <a:off x="3045203" y="1777284"/>
                  <a:ext cx="3812418" cy="7142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num>
                          <m:den>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den>
                        </m:f>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id="{78B65C2C-515C-4024-AF4F-96EFFA79684E}"/>
                    </a:ext>
                  </a:extLst>
                </p:cNvPr>
                <p:cNvSpPr>
                  <a:spLocks noRot="1" noChangeAspect="1" noMove="1" noResize="1" noEditPoints="1" noAdjustHandles="1" noChangeArrowheads="1" noChangeShapeType="1" noTextEdit="1"/>
                </p:cNvSpPr>
                <p:nvPr/>
              </p:nvSpPr>
              <p:spPr>
                <a:xfrm>
                  <a:off x="3045203" y="1777284"/>
                  <a:ext cx="3812418" cy="714298"/>
                </a:xfrm>
                <a:prstGeom prst="rect">
                  <a:avLst/>
                </a:prstGeom>
                <a:blipFill>
                  <a:blip r:embed="rId8"/>
                  <a:stretch>
                    <a:fillRect/>
                  </a:stretch>
                </a:blipFill>
                <a:ln>
                  <a:noFill/>
                </a:ln>
              </p:spPr>
              <p:txBody>
                <a:bodyPr/>
                <a:lstStyle/>
                <a:p>
                  <a:r>
                    <a:rPr lang="ko-KR" altLang="en-US">
                      <a:noFill/>
                    </a:rPr>
                    <a:t> </a:t>
                  </a:r>
                </a:p>
              </p:txBody>
            </p:sp>
          </mc:Fallback>
        </mc:AlternateContent>
        <p:sp>
          <p:nvSpPr>
            <p:cNvPr id="10" name="모서리가 둥근 직사각형 49">
              <a:extLst>
                <a:ext uri="{FF2B5EF4-FFF2-40B4-BE49-F238E27FC236}">
                  <a16:creationId xmlns:a16="http://schemas.microsoft.com/office/drawing/2014/main" xmlns="" id="{C204E21E-294B-4735-8F07-F4EB46484261}"/>
                </a:ext>
              </a:extLst>
            </p:cNvPr>
            <p:cNvSpPr/>
            <p:nvPr/>
          </p:nvSpPr>
          <p:spPr>
            <a:xfrm>
              <a:off x="4041648" y="2122431"/>
              <a:ext cx="2637956" cy="223504"/>
            </a:xfrm>
            <a:prstGeom prst="roundRect">
              <a:avLst>
                <a:gd name="adj" fmla="val 50000"/>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1631513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9" name="그룹 38">
            <a:extLst>
              <a:ext uri="{FF2B5EF4-FFF2-40B4-BE49-F238E27FC236}">
                <a16:creationId xmlns:a16="http://schemas.microsoft.com/office/drawing/2014/main" xmlns="" id="{001FCDF0-FF1E-48E5-B17C-08527A0744A3}"/>
              </a:ext>
            </a:extLst>
          </p:cNvPr>
          <p:cNvGrpSpPr/>
          <p:nvPr/>
        </p:nvGrpSpPr>
        <p:grpSpPr>
          <a:xfrm>
            <a:off x="846956" y="1713798"/>
            <a:ext cx="7596293" cy="2766637"/>
            <a:chOff x="903506" y="2429380"/>
            <a:chExt cx="7596293" cy="2766637"/>
          </a:xfrm>
        </p:grpSpPr>
        <p:sp>
          <p:nvSpPr>
            <p:cNvPr id="40" name="사각형: 둥근 모서리 2">
              <a:extLst>
                <a:ext uri="{FF2B5EF4-FFF2-40B4-BE49-F238E27FC236}">
                  <a16:creationId xmlns:a16="http://schemas.microsoft.com/office/drawing/2014/main" xmlns=""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xmlns="" id="{26925E3C-C348-48E9-8FDF-498E6A8671A1}"/>
                    </a:ext>
                  </a:extLst>
                </p:cNvPr>
                <p:cNvSpPr/>
                <p:nvPr/>
              </p:nvSpPr>
              <p:spPr>
                <a:xfrm>
                  <a:off x="1279004" y="2429380"/>
                  <a:ext cx="7220795" cy="2766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100 coins out of which one is </a:t>
                  </a:r>
                  <a:r>
                    <a:rPr lang="en-US" altLang="ko-KR" sz="1300" b="1" dirty="0">
                      <a:solidFill>
                        <a:srgbClr val="1429A0"/>
                      </a:solidFill>
                      <a:latin typeface="SamsungOne 400" panose="020B0503030303020204" pitchFamily="34" charset="0"/>
                      <a:ea typeface="SamsungOne 400" panose="020B0503030303020204" pitchFamily="34" charset="0"/>
                    </a:rPr>
                    <a:t>abnormal</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with both sides as heads (H).</a:t>
                  </a:r>
                </a:p>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remaining 99 coins are normal with head (H) on one side and tail (T) on the other.</a:t>
                  </a:r>
                </a:p>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coin is randomly drown and then thrown five times in a row. </a:t>
                  </a:r>
                </a:p>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all five times, the coin lands showing the head side only. </a:t>
                  </a:r>
                </a:p>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is the probability that this coin is that abnormal one?</a:t>
                  </a:r>
                </a:p>
                <a:p>
                  <a:pPr algn="just">
                    <a:spcAft>
                      <a:spcPts val="800"/>
                    </a:spcAft>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Let us define as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𝐴</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event that the coin is abnormal. </a:t>
                  </a:r>
                </a:p>
                <a:p>
                  <a:pPr marL="182563" indent="14288"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 </a:t>
                  </a:r>
                  <a14:m>
                    <m:oMath xmlns:m="http://schemas.openxmlformats.org/officeDocument/2006/math">
                      <m:sSup>
                        <m:sSupPr>
                          <m:ctrlPr>
                            <a:rPr lang="en-US" altLang="ko-KR" sz="1300" i="1">
                              <a:solidFill>
                                <a:schemeClr val="tx1">
                                  <a:lumMod val="85000"/>
                                  <a:lumOff val="15000"/>
                                </a:schemeClr>
                              </a:solidFill>
                              <a:latin typeface="Cambria Math" panose="02040503050406030204" pitchFamily="18" charset="0"/>
                            </a:rPr>
                          </m:ctrlPr>
                        </m:sSupPr>
                        <m:e>
                          <m:r>
                            <a:rPr lang="en-US" altLang="ko-KR" sz="1300">
                              <a:solidFill>
                                <a:schemeClr val="tx1">
                                  <a:lumMod val="85000"/>
                                  <a:lumOff val="15000"/>
                                </a:schemeClr>
                              </a:solidFill>
                              <a:latin typeface="Cambria Math" panose="02040503050406030204" pitchFamily="18" charset="0"/>
                            </a:rPr>
                            <m:t>𝐴</m:t>
                          </m:r>
                        </m:e>
                        <m:sup>
                          <m:r>
                            <a:rPr lang="en-US" altLang="ko-KR" sz="1300">
                              <a:solidFill>
                                <a:schemeClr val="tx1">
                                  <a:lumMod val="85000"/>
                                  <a:lumOff val="15000"/>
                                </a:schemeClr>
                              </a:solidFill>
                              <a:latin typeface="Cambria Math" panose="02040503050406030204" pitchFamily="18" charset="0"/>
                            </a:rPr>
                            <m:t>𝑐</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the event that the coin is normal. </a:t>
                  </a:r>
                </a:p>
                <a:p>
                  <a:pPr marL="182563" indent="14288"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 us also define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𝐵</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event that the coin lands five times showing the head side.</a:t>
                  </a:r>
                </a:p>
              </p:txBody>
            </p:sp>
          </mc:Choice>
          <mc:Fallback xmlns="">
            <p:sp>
              <p:nvSpPr>
                <p:cNvPr id="41" name="직사각형 40">
                  <a:extLst>
                    <a:ext uri="{FF2B5EF4-FFF2-40B4-BE49-F238E27FC236}">
                      <a16:creationId xmlns:a16="http://schemas.microsoft.com/office/drawing/2014/main" id="{26925E3C-C348-48E9-8FDF-498E6A8671A1}"/>
                    </a:ext>
                  </a:extLst>
                </p:cNvPr>
                <p:cNvSpPr>
                  <a:spLocks noRot="1" noChangeAspect="1" noMove="1" noResize="1" noEditPoints="1" noAdjustHandles="1" noChangeArrowheads="1" noChangeShapeType="1" noTextEdit="1"/>
                </p:cNvSpPr>
                <p:nvPr/>
              </p:nvSpPr>
              <p:spPr>
                <a:xfrm>
                  <a:off x="1279004" y="2429380"/>
                  <a:ext cx="7220795" cy="2766637"/>
                </a:xfrm>
                <a:prstGeom prst="rect">
                  <a:avLst/>
                </a:prstGeom>
                <a:blipFill>
                  <a:blip r:embed="rId3"/>
                  <a:stretch>
                    <a:fillRect l="-169"/>
                  </a:stretch>
                </a:blipFill>
                <a:ln>
                  <a:noFill/>
                </a:ln>
              </p:spPr>
              <p:txBody>
                <a:bodyPr/>
                <a:lstStyle/>
                <a:p>
                  <a:r>
                    <a:rPr lang="ko-KR" altLang="en-US">
                      <a:noFill/>
                    </a:rPr>
                    <a:t> </a:t>
                  </a:r>
                </a:p>
              </p:txBody>
            </p:sp>
          </mc:Fallback>
        </mc:AlternateContent>
      </p:grpSp>
      <p:sp>
        <p:nvSpPr>
          <p:cNvPr id="11" name="직사각형 10">
            <a:extLst>
              <a:ext uri="{FF2B5EF4-FFF2-40B4-BE49-F238E27FC236}">
                <a16:creationId xmlns:a16="http://schemas.microsoft.com/office/drawing/2014/main" xmlns="" id="{43112539-9334-4C81-8EDD-0D02F07E159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Bayes’ theorem example</a:t>
            </a:r>
          </a:p>
        </p:txBody>
      </p:sp>
    </p:spTree>
    <p:extLst>
      <p:ext uri="{BB962C8B-B14F-4D97-AF65-F5344CB8AC3E}">
        <p14:creationId xmlns:p14="http://schemas.microsoft.com/office/powerpoint/2010/main" val="1707582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555D1E94-97F7-48B9-AB4A-5FBE8D1F9F6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Bayes’ theorem example</a:t>
            </a:r>
          </a:p>
        </p:txBody>
      </p:sp>
      <p:grpSp>
        <p:nvGrpSpPr>
          <p:cNvPr id="39" name="그룹 38">
            <a:extLst>
              <a:ext uri="{FF2B5EF4-FFF2-40B4-BE49-F238E27FC236}">
                <a16:creationId xmlns:a16="http://schemas.microsoft.com/office/drawing/2014/main" xmlns="" id="{001FCDF0-FF1E-48E5-B17C-08527A0744A3}"/>
              </a:ext>
            </a:extLst>
          </p:cNvPr>
          <p:cNvGrpSpPr/>
          <p:nvPr/>
        </p:nvGrpSpPr>
        <p:grpSpPr>
          <a:xfrm>
            <a:off x="846956" y="1713798"/>
            <a:ext cx="7827505" cy="2161343"/>
            <a:chOff x="903506" y="2429380"/>
            <a:chExt cx="7827505" cy="2161343"/>
          </a:xfrm>
        </p:grpSpPr>
        <p:sp>
          <p:nvSpPr>
            <p:cNvPr id="40" name="사각형: 둥근 모서리 2">
              <a:extLst>
                <a:ext uri="{FF2B5EF4-FFF2-40B4-BE49-F238E27FC236}">
                  <a16:creationId xmlns:a16="http://schemas.microsoft.com/office/drawing/2014/main" xmlns=""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xmlns="" id="{26925E3C-C348-48E9-8FDF-498E6A8671A1}"/>
                    </a:ext>
                  </a:extLst>
                </p:cNvPr>
                <p:cNvSpPr/>
                <p:nvPr/>
              </p:nvSpPr>
              <p:spPr>
                <a:xfrm>
                  <a:off x="1279004" y="2429380"/>
                  <a:ext cx="7452007" cy="2161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100 coins out of which one is </a:t>
                  </a:r>
                  <a:r>
                    <a:rPr lang="en-US" altLang="ko-KR" sz="1300" b="1" dirty="0">
                      <a:solidFill>
                        <a:srgbClr val="1429A0"/>
                      </a:solidFill>
                      <a:latin typeface="SamsungOne 400" panose="020B0503030303020204" pitchFamily="34" charset="0"/>
                      <a:ea typeface="SamsungOne 400" panose="020B0503030303020204" pitchFamily="34" charset="0"/>
                    </a:rPr>
                    <a:t>abnormal</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with both sides as heads (H).</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remaining 99 coins are normal with head (H) on one side and tail (T) on the other.</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coin is randomly drown and then thrown five times in a row. </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all five times, the coin lands showing the head side only. </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is the probability that this coin is that abnormal one?</a:t>
                  </a:r>
                </a:p>
                <a:p>
                  <a:pPr>
                    <a:spcAft>
                      <a:spcPts val="800"/>
                    </a:spcAft>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The answer we seek is given by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𝑃</m:t>
                      </m:r>
                      <m:d>
                        <m:dPr>
                          <m:ctrlPr>
                            <a:rPr lang="en-US" altLang="ko-KR" sz="1300" i="1">
                              <a:solidFill>
                                <a:schemeClr val="tx1">
                                  <a:lumMod val="85000"/>
                                  <a:lumOff val="15000"/>
                                </a:schemeClr>
                              </a:solidFill>
                              <a:latin typeface="Cambria Math" panose="02040503050406030204" pitchFamily="18" charset="0"/>
                            </a:rPr>
                          </m:ctrlPr>
                        </m:dPr>
                        <m:e>
                          <m:r>
                            <a:rPr lang="en-US" altLang="ko-KR" sz="1300">
                              <a:solidFill>
                                <a:schemeClr val="tx1">
                                  <a:lumMod val="85000"/>
                                  <a:lumOff val="15000"/>
                                </a:schemeClr>
                              </a:solidFill>
                              <a:latin typeface="Cambria Math" panose="02040503050406030204" pitchFamily="18" charset="0"/>
                            </a:rPr>
                            <m:t>𝐴</m:t>
                          </m:r>
                          <m:r>
                            <a:rPr lang="en-US" altLang="ko-KR" sz="1300">
                              <a:solidFill>
                                <a:schemeClr val="tx1">
                                  <a:lumMod val="85000"/>
                                  <a:lumOff val="15000"/>
                                </a:schemeClr>
                              </a:solidFill>
                              <a:latin typeface="Cambria Math" panose="02040503050406030204" pitchFamily="18" charset="0"/>
                            </a:rPr>
                            <m:t>|</m:t>
                          </m:r>
                          <m:r>
                            <a:rPr lang="en-US" altLang="ko-KR" sz="1300">
                              <a:solidFill>
                                <a:schemeClr val="tx1">
                                  <a:lumMod val="85000"/>
                                  <a:lumOff val="15000"/>
                                </a:schemeClr>
                              </a:solidFill>
                              <a:latin typeface="Cambria Math" panose="02040503050406030204" pitchFamily="18" charset="0"/>
                            </a:rPr>
                            <m:t>𝐵</m:t>
                          </m:r>
                        </m:e>
                      </m: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41" name="직사각형 40">
                  <a:extLst>
                    <a:ext uri="{FF2B5EF4-FFF2-40B4-BE49-F238E27FC236}">
                      <a16:creationId xmlns:a16="http://schemas.microsoft.com/office/drawing/2014/main" id="{26925E3C-C348-48E9-8FDF-498E6A8671A1}"/>
                    </a:ext>
                  </a:extLst>
                </p:cNvPr>
                <p:cNvSpPr>
                  <a:spLocks noRot="1" noChangeAspect="1" noMove="1" noResize="1" noEditPoints="1" noAdjustHandles="1" noChangeArrowheads="1" noChangeShapeType="1" noTextEdit="1"/>
                </p:cNvSpPr>
                <p:nvPr/>
              </p:nvSpPr>
              <p:spPr>
                <a:xfrm>
                  <a:off x="1279004" y="2429380"/>
                  <a:ext cx="7452007" cy="2161343"/>
                </a:xfrm>
                <a:prstGeom prst="rect">
                  <a:avLst/>
                </a:prstGeom>
                <a:blipFill>
                  <a:blip r:embed="rId4"/>
                  <a:stretch>
                    <a:fillRect l="-164"/>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xmlns="" id="{483ACACD-3A1C-4894-9842-2434D7472961}"/>
                  </a:ext>
                </a:extLst>
              </p:cNvPr>
              <p:cNvSpPr/>
              <p:nvPr/>
            </p:nvSpPr>
            <p:spPr>
              <a:xfrm>
                <a:off x="1387016" y="3973918"/>
                <a:ext cx="6755970" cy="1111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100</m:t>
                              </m:r>
                            </m:den>
                          </m:f>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100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den>
                                  </m:f>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5</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99</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100</m:t>
                              </m:r>
                            </m:den>
                          </m:f>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𝟎</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𝟐𝟒𝟒</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0" name="Rectangle 12">
                <a:extLst>
                  <a:ext uri="{FF2B5EF4-FFF2-40B4-BE49-F238E27FC236}">
                    <a16:creationId xmlns:a16="http://schemas.microsoft.com/office/drawing/2014/main" id="{483ACACD-3A1C-4894-9842-2434D7472961}"/>
                  </a:ext>
                </a:extLst>
              </p:cNvPr>
              <p:cNvSpPr>
                <a:spLocks noRot="1" noChangeAspect="1" noMove="1" noResize="1" noEditPoints="1" noAdjustHandles="1" noChangeArrowheads="1" noChangeShapeType="1" noTextEdit="1"/>
              </p:cNvSpPr>
              <p:nvPr/>
            </p:nvSpPr>
            <p:spPr>
              <a:xfrm>
                <a:off x="1387016" y="3973918"/>
                <a:ext cx="6755970" cy="1111266"/>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44503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9" name="그룹 38">
            <a:extLst>
              <a:ext uri="{FF2B5EF4-FFF2-40B4-BE49-F238E27FC236}">
                <a16:creationId xmlns:a16="http://schemas.microsoft.com/office/drawing/2014/main" xmlns="" id="{001FCDF0-FF1E-48E5-B17C-08527A0744A3}"/>
              </a:ext>
            </a:extLst>
          </p:cNvPr>
          <p:cNvGrpSpPr/>
          <p:nvPr/>
        </p:nvGrpSpPr>
        <p:grpSpPr>
          <a:xfrm>
            <a:off x="846956" y="1716338"/>
            <a:ext cx="7596293" cy="2782025"/>
            <a:chOff x="903506" y="2429380"/>
            <a:chExt cx="7596293" cy="2782025"/>
          </a:xfrm>
        </p:grpSpPr>
        <p:sp>
          <p:nvSpPr>
            <p:cNvPr id="40" name="사각형: 둥근 모서리 2">
              <a:extLst>
                <a:ext uri="{FF2B5EF4-FFF2-40B4-BE49-F238E27FC236}">
                  <a16:creationId xmlns:a16="http://schemas.microsoft.com/office/drawing/2014/main" xmlns=""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xmlns="" id="{26925E3C-C348-48E9-8FDF-498E6A8671A1}"/>
                    </a:ext>
                  </a:extLst>
                </p:cNvPr>
                <p:cNvSpPr/>
                <p:nvPr/>
              </p:nvSpPr>
              <p:spPr>
                <a:xfrm>
                  <a:off x="1279004" y="2429380"/>
                  <a:ext cx="7220795" cy="2782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particular type of cancer affects 0.1% of the population.</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 new diagnostic method has been devised. </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This method can diagnose as positive (+) in 99% of the true cases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sym typeface="Symbol" panose="05050102010706020507" pitchFamily="18" charset="2"/>
                        </a:rPr>
                        <m:t>𝐷</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This method can diagnose as negative (-) in 95% of the false cases (</a:t>
                  </a:r>
                  <a14:m>
                    <m:oMath xmlns:m="http://schemas.openxmlformats.org/officeDocument/2006/math">
                      <m:sSup>
                        <m:sSupPr>
                          <m:ctrlPr>
                            <a:rPr lang="en-US" altLang="ko-KR" sz="13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300">
                              <a:solidFill>
                                <a:schemeClr val="tx1">
                                  <a:lumMod val="85000"/>
                                  <a:lumOff val="15000"/>
                                </a:schemeClr>
                              </a:solidFill>
                              <a:latin typeface="Cambria Math" panose="02040503050406030204" pitchFamily="18" charset="0"/>
                              <a:sym typeface="Symbol" panose="05050102010706020507" pitchFamily="18" charset="2"/>
                            </a:rPr>
                            <m:t>𝐷</m:t>
                          </m:r>
                        </m:e>
                        <m:sup>
                          <m:r>
                            <a:rPr lang="en-US" altLang="ko-KR" sz="1300">
                              <a:solidFill>
                                <a:schemeClr val="tx1">
                                  <a:lumMod val="85000"/>
                                  <a:lumOff val="15000"/>
                                </a:schemeClr>
                              </a:solidFill>
                              <a:latin typeface="Cambria Math" panose="02040503050406030204" pitchFamily="18" charset="0"/>
                              <a:sym typeface="Symbol" panose="05050102010706020507" pitchFamily="18" charset="2"/>
                            </a:rPr>
                            <m:t>𝑐</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t>
                  </a:r>
                </a:p>
                <a:p>
                  <a:pPr marL="182563">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This diagnostic method was administered to a patient giving the positive (+) result.</a:t>
                  </a:r>
                </a:p>
                <a:p>
                  <a:pPr marL="182563">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What is the probability that this patient </a:t>
                  </a:r>
                  <a:r>
                    <a:rPr lang="en-US" altLang="ko-KR" sz="1300" b="1" dirty="0">
                      <a:solidFill>
                        <a:srgbClr val="FF0000"/>
                      </a:solidFill>
                      <a:latin typeface="SamsungOne 400" panose="020B0503030303020204" pitchFamily="34" charset="0"/>
                      <a:ea typeface="SamsungOne 400" panose="020B0503030303020204" pitchFamily="34" charset="0"/>
                      <a:sym typeface="Symbol" panose="05050102010706020507" pitchFamily="18" charset="2"/>
                    </a:rPr>
                    <a:t>actually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has the cancer?</a:t>
                  </a:r>
                </a:p>
                <a:p>
                  <a:pPr marL="182563">
                    <a:spcAft>
                      <a:spcPts val="800"/>
                    </a:spcAft>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a:p>
                  <a:pPr marL="182563">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  We have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𝑃</m:t>
                      </m:r>
                      <m:r>
                        <a:rPr lang="en-US" altLang="ko-KR" sz="1300" dirty="0">
                          <a:solidFill>
                            <a:schemeClr val="tx1">
                              <a:lumMod val="85000"/>
                              <a:lumOff val="15000"/>
                            </a:schemeClr>
                          </a:solidFill>
                          <a:latin typeface="Cambria Math" panose="02040503050406030204" pitchFamily="18" charset="0"/>
                        </a:rPr>
                        <m:t>(</m:t>
                      </m:r>
                      <m:r>
                        <a:rPr lang="en-US" altLang="ko-KR" sz="1300" dirty="0">
                          <a:solidFill>
                            <a:schemeClr val="tx1">
                              <a:lumMod val="85000"/>
                              <a:lumOff val="15000"/>
                            </a:schemeClr>
                          </a:solidFill>
                          <a:latin typeface="Cambria Math" panose="02040503050406030204" pitchFamily="18" charset="0"/>
                        </a:rPr>
                        <m:t>𝐷</m:t>
                      </m:r>
                      <m:r>
                        <a:rPr lang="en-US" altLang="ko-KR" sz="1300" dirty="0">
                          <a:solidFill>
                            <a:schemeClr val="tx1">
                              <a:lumMod val="85000"/>
                              <a:lumOff val="15000"/>
                            </a:schemeClr>
                          </a:solidFill>
                          <a:latin typeface="Cambria Math" panose="02040503050406030204" pitchFamily="18" charset="0"/>
                        </a:rPr>
                        <m:t>) = 0.001</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300" i="1">
                              <a:solidFill>
                                <a:schemeClr val="tx1">
                                  <a:lumMod val="85000"/>
                                  <a:lumOff val="15000"/>
                                </a:schemeClr>
                              </a:solidFill>
                              <a:latin typeface="Cambria Math" panose="02040503050406030204" pitchFamily="18" charset="0"/>
                              <a:sym typeface="Symbol" panose="05050102010706020507" pitchFamily="18" charset="2"/>
                            </a:rPr>
                          </m:ctrlPr>
                        </m:dPr>
                        <m:e>
                          <m:sSup>
                            <m:sSupPr>
                              <m:ctrlPr>
                                <a:rPr lang="en-US" altLang="ko-KR" sz="13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300">
                                  <a:solidFill>
                                    <a:schemeClr val="tx1">
                                      <a:lumMod val="85000"/>
                                      <a:lumOff val="15000"/>
                                    </a:schemeClr>
                                  </a:solidFill>
                                  <a:latin typeface="Cambria Math" panose="02040503050406030204" pitchFamily="18" charset="0"/>
                                  <a:sym typeface="Symbol" panose="05050102010706020507" pitchFamily="18" charset="2"/>
                                </a:rPr>
                                <m:t>𝐷</m:t>
                              </m:r>
                            </m:e>
                            <m:sup>
                              <m:r>
                                <a:rPr lang="en-US" altLang="ko-KR" sz="1300">
                                  <a:solidFill>
                                    <a:schemeClr val="tx1">
                                      <a:lumMod val="85000"/>
                                      <a:lumOff val="15000"/>
                                    </a:schemeClr>
                                  </a:solidFill>
                                  <a:latin typeface="Cambria Math" panose="02040503050406030204" pitchFamily="18" charset="0"/>
                                  <a:sym typeface="Symbol" panose="05050102010706020507" pitchFamily="18" charset="2"/>
                                </a:rPr>
                                <m:t>𝑐</m:t>
                              </m:r>
                            </m:sup>
                          </m:sSup>
                        </m:e>
                      </m:d>
                      <m:r>
                        <a:rPr lang="en-US" altLang="ko-KR" sz="1300">
                          <a:solidFill>
                            <a:schemeClr val="tx1">
                              <a:lumMod val="85000"/>
                              <a:lumOff val="15000"/>
                            </a:schemeClr>
                          </a:solidFill>
                          <a:latin typeface="Cambria Math" panose="02040503050406030204" pitchFamily="18" charset="0"/>
                          <a:sym typeface="Symbol" panose="05050102010706020507" pitchFamily="18" charset="2"/>
                        </a:rPr>
                        <m:t>=0.999</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𝑃</m:t>
                      </m:r>
                      <m:r>
                        <a:rPr lang="en-US" altLang="ko-KR" sz="1300" dirty="0">
                          <a:solidFill>
                            <a:schemeClr val="tx1">
                              <a:lumMod val="85000"/>
                              <a:lumOff val="15000"/>
                            </a:schemeClr>
                          </a:solidFill>
                          <a:latin typeface="Cambria Math" panose="02040503050406030204" pitchFamily="18" charset="0"/>
                        </a:rPr>
                        <m:t>(+|</m:t>
                      </m:r>
                      <m:r>
                        <a:rPr lang="en-US" altLang="ko-KR" sz="1300" dirty="0">
                          <a:solidFill>
                            <a:schemeClr val="tx1">
                              <a:lumMod val="85000"/>
                              <a:lumOff val="15000"/>
                            </a:schemeClr>
                          </a:solidFill>
                          <a:latin typeface="Cambria Math" panose="02040503050406030204" pitchFamily="18" charset="0"/>
                        </a:rPr>
                        <m:t>𝐷</m:t>
                      </m:r>
                      <m:r>
                        <a:rPr lang="en-US" altLang="ko-KR" sz="1300" dirty="0">
                          <a:solidFill>
                            <a:schemeClr val="tx1">
                              <a:lumMod val="85000"/>
                              <a:lumOff val="15000"/>
                            </a:schemeClr>
                          </a:solidFill>
                          <a:latin typeface="Cambria Math" panose="02040503050406030204" pitchFamily="18" charset="0"/>
                        </a:rPr>
                        <m:t>) =0.99</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𝑃</m:t>
                      </m:r>
                      <m:d>
                        <m:dPr>
                          <m:ctrlPr>
                            <a:rPr lang="en-US" altLang="ko-KR" sz="1300" i="1" dirty="0">
                              <a:solidFill>
                                <a:schemeClr val="tx1">
                                  <a:lumMod val="85000"/>
                                  <a:lumOff val="15000"/>
                                </a:schemeClr>
                              </a:solidFill>
                              <a:latin typeface="Cambria Math" panose="02040503050406030204" pitchFamily="18" charset="0"/>
                            </a:rPr>
                          </m:ctrlPr>
                        </m:dPr>
                        <m:e>
                          <m:r>
                            <a:rPr lang="en-US" altLang="ko-KR" sz="1300" dirty="0">
                              <a:solidFill>
                                <a:schemeClr val="tx1">
                                  <a:lumMod val="85000"/>
                                  <a:lumOff val="15000"/>
                                </a:schemeClr>
                              </a:solidFill>
                              <a:latin typeface="Cambria Math" panose="02040503050406030204" pitchFamily="18" charset="0"/>
                            </a:rPr>
                            <m:t>−</m:t>
                          </m:r>
                        </m:e>
                        <m:e>
                          <m:sSup>
                            <m:sSupPr>
                              <m:ctrlPr>
                                <a:rPr lang="en-US" altLang="ko-KR" sz="1300" i="1" dirty="0">
                                  <a:solidFill>
                                    <a:schemeClr val="tx1">
                                      <a:lumMod val="85000"/>
                                      <a:lumOff val="15000"/>
                                    </a:schemeClr>
                                  </a:solidFill>
                                  <a:latin typeface="Cambria Math" panose="02040503050406030204" pitchFamily="18" charset="0"/>
                                </a:rPr>
                              </m:ctrlPr>
                            </m:sSupPr>
                            <m:e>
                              <m:r>
                                <a:rPr lang="en-US" altLang="ko-KR" sz="1300" dirty="0">
                                  <a:solidFill>
                                    <a:schemeClr val="tx1">
                                      <a:lumMod val="85000"/>
                                      <a:lumOff val="15000"/>
                                    </a:schemeClr>
                                  </a:solidFill>
                                  <a:latin typeface="Cambria Math" panose="02040503050406030204" pitchFamily="18" charset="0"/>
                                </a:rPr>
                                <m:t>𝐷</m:t>
                              </m:r>
                            </m:e>
                            <m:sup>
                              <m:r>
                                <a:rPr lang="en-US" altLang="ko-KR" sz="1300" dirty="0">
                                  <a:solidFill>
                                    <a:schemeClr val="tx1">
                                      <a:lumMod val="85000"/>
                                      <a:lumOff val="15000"/>
                                    </a:schemeClr>
                                  </a:solidFill>
                                  <a:latin typeface="Cambria Math" panose="02040503050406030204" pitchFamily="18" charset="0"/>
                                </a:rPr>
                                <m:t>𝑐</m:t>
                              </m:r>
                            </m:sup>
                          </m:sSup>
                        </m:e>
                      </m:d>
                      <m:r>
                        <a:rPr lang="en-US" altLang="ko-KR" sz="1300" dirty="0">
                          <a:solidFill>
                            <a:schemeClr val="tx1">
                              <a:lumMod val="85000"/>
                              <a:lumOff val="15000"/>
                            </a:schemeClr>
                          </a:solidFill>
                          <a:latin typeface="Cambria Math" panose="02040503050406030204" pitchFamily="18" charset="0"/>
                        </a:rPr>
                        <m:t>=0.95</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a:p>
                  <a:pPr marL="447675">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can also derive that </a:t>
                  </a:r>
                  <a14:m>
                    <m:oMath xmlns:m="http://schemas.openxmlformats.org/officeDocument/2006/math">
                      <m:r>
                        <a:rPr lang="en-US" altLang="ko-KR" sz="1400" dirty="0" smtClean="0">
                          <a:solidFill>
                            <a:schemeClr val="tx1">
                              <a:lumMod val="85000"/>
                              <a:lumOff val="15000"/>
                            </a:schemeClr>
                          </a:solidFill>
                          <a:latin typeface="Cambria Math" panose="02040503050406030204" pitchFamily="18" charset="0"/>
                        </a:rPr>
                        <m:t>𝑃</m:t>
                      </m:r>
                      <m:d>
                        <m:dPr>
                          <m:ctrlPr>
                            <a:rPr lang="en-US" altLang="ko-KR" sz="1400" i="1" dirty="0">
                              <a:solidFill>
                                <a:schemeClr val="tx1">
                                  <a:lumMod val="85000"/>
                                  <a:lumOff val="15000"/>
                                </a:schemeClr>
                              </a:solidFill>
                              <a:latin typeface="Cambria Math" panose="02040503050406030204" pitchFamily="18" charset="0"/>
                            </a:rPr>
                          </m:ctrlPr>
                        </m:dPr>
                        <m:e>
                          <m:r>
                            <a:rPr lang="en-US" altLang="ko-KR" sz="1400" dirty="0">
                              <a:solidFill>
                                <a:schemeClr val="tx1">
                                  <a:lumMod val="85000"/>
                                  <a:lumOff val="15000"/>
                                </a:schemeClr>
                              </a:solidFill>
                              <a:latin typeface="Cambria Math" panose="02040503050406030204" pitchFamily="18" charset="0"/>
                            </a:rPr>
                            <m:t>+</m:t>
                          </m:r>
                        </m:e>
                        <m:e>
                          <m:sSup>
                            <m:sSupPr>
                              <m:ctrlPr>
                                <a:rPr lang="en-US" altLang="ko-KR" sz="1400" i="1" dirty="0">
                                  <a:solidFill>
                                    <a:schemeClr val="tx1">
                                      <a:lumMod val="85000"/>
                                      <a:lumOff val="15000"/>
                                    </a:schemeClr>
                                  </a:solidFill>
                                  <a:latin typeface="Cambria Math" panose="02040503050406030204" pitchFamily="18" charset="0"/>
                                </a:rPr>
                              </m:ctrlPr>
                            </m:sSupPr>
                            <m:e>
                              <m:r>
                                <a:rPr lang="en-US" altLang="ko-KR" sz="1400" dirty="0">
                                  <a:solidFill>
                                    <a:schemeClr val="tx1">
                                      <a:lumMod val="85000"/>
                                      <a:lumOff val="15000"/>
                                    </a:schemeClr>
                                  </a:solidFill>
                                  <a:latin typeface="Cambria Math" panose="02040503050406030204" pitchFamily="18" charset="0"/>
                                </a:rPr>
                                <m:t>𝐷</m:t>
                              </m:r>
                            </m:e>
                            <m:sup>
                              <m:r>
                                <a:rPr lang="en-US" altLang="ko-KR" sz="1400" dirty="0">
                                  <a:solidFill>
                                    <a:schemeClr val="tx1">
                                      <a:lumMod val="85000"/>
                                      <a:lumOff val="15000"/>
                                    </a:schemeClr>
                                  </a:solidFill>
                                  <a:latin typeface="Cambria Math" panose="02040503050406030204" pitchFamily="18" charset="0"/>
                                </a:rPr>
                                <m:t>𝑐</m:t>
                              </m:r>
                            </m:sup>
                          </m:sSup>
                        </m:e>
                      </m:d>
                      <m:r>
                        <a:rPr lang="en-US" altLang="ko-KR" sz="1400" dirty="0">
                          <a:solidFill>
                            <a:schemeClr val="tx1">
                              <a:lumMod val="85000"/>
                              <a:lumOff val="15000"/>
                            </a:schemeClr>
                          </a:solidFill>
                          <a:latin typeface="Cambria Math" panose="02040503050406030204" pitchFamily="18" charset="0"/>
                        </a:rPr>
                        <m:t>=1−</m:t>
                      </m:r>
                      <m:r>
                        <a:rPr lang="en-US" altLang="ko-KR" sz="1400" dirty="0">
                          <a:solidFill>
                            <a:schemeClr val="tx1">
                              <a:lumMod val="85000"/>
                              <a:lumOff val="15000"/>
                            </a:schemeClr>
                          </a:solidFill>
                          <a:latin typeface="Cambria Math" panose="02040503050406030204" pitchFamily="18" charset="0"/>
                        </a:rPr>
                        <m:t>𝑃</m:t>
                      </m:r>
                      <m:d>
                        <m:dPr>
                          <m:ctrlPr>
                            <a:rPr lang="en-US" altLang="ko-KR" sz="1400" i="1" dirty="0">
                              <a:solidFill>
                                <a:schemeClr val="tx1">
                                  <a:lumMod val="85000"/>
                                  <a:lumOff val="15000"/>
                                </a:schemeClr>
                              </a:solidFill>
                              <a:latin typeface="Cambria Math" panose="02040503050406030204" pitchFamily="18" charset="0"/>
                            </a:rPr>
                          </m:ctrlPr>
                        </m:dPr>
                        <m:e>
                          <m:r>
                            <a:rPr lang="en-US" altLang="ko-KR" sz="1400" dirty="0">
                              <a:solidFill>
                                <a:schemeClr val="tx1">
                                  <a:lumMod val="85000"/>
                                  <a:lumOff val="15000"/>
                                </a:schemeClr>
                              </a:solidFill>
                              <a:latin typeface="Cambria Math" panose="02040503050406030204" pitchFamily="18" charset="0"/>
                            </a:rPr>
                            <m:t>−</m:t>
                          </m:r>
                        </m:e>
                        <m:e>
                          <m:sSup>
                            <m:sSupPr>
                              <m:ctrlPr>
                                <a:rPr lang="en-US" altLang="ko-KR" sz="1400" i="1" dirty="0">
                                  <a:solidFill>
                                    <a:schemeClr val="tx1">
                                      <a:lumMod val="85000"/>
                                      <a:lumOff val="15000"/>
                                    </a:schemeClr>
                                  </a:solidFill>
                                  <a:latin typeface="Cambria Math" panose="02040503050406030204" pitchFamily="18" charset="0"/>
                                </a:rPr>
                              </m:ctrlPr>
                            </m:sSupPr>
                            <m:e>
                              <m:r>
                                <a:rPr lang="en-US" altLang="ko-KR" sz="1400" dirty="0">
                                  <a:solidFill>
                                    <a:schemeClr val="tx1">
                                      <a:lumMod val="85000"/>
                                      <a:lumOff val="15000"/>
                                    </a:schemeClr>
                                  </a:solidFill>
                                  <a:latin typeface="Cambria Math" panose="02040503050406030204" pitchFamily="18" charset="0"/>
                                </a:rPr>
                                <m:t>𝐷</m:t>
                              </m:r>
                            </m:e>
                            <m:sup>
                              <m:r>
                                <a:rPr lang="en-US" altLang="ko-KR" sz="1400" dirty="0">
                                  <a:solidFill>
                                    <a:schemeClr val="tx1">
                                      <a:lumMod val="85000"/>
                                      <a:lumOff val="15000"/>
                                    </a:schemeClr>
                                  </a:solidFill>
                                  <a:latin typeface="Cambria Math" panose="02040503050406030204" pitchFamily="18" charset="0"/>
                                </a:rPr>
                                <m:t>𝑐</m:t>
                              </m:r>
                            </m:sup>
                          </m:sSup>
                        </m:e>
                      </m:d>
                      <m:r>
                        <a:rPr lang="en-US" altLang="ko-KR" sz="1400" dirty="0">
                          <a:solidFill>
                            <a:schemeClr val="tx1">
                              <a:lumMod val="85000"/>
                              <a:lumOff val="15000"/>
                            </a:schemeClr>
                          </a:solidFill>
                          <a:latin typeface="Cambria Math" panose="02040503050406030204" pitchFamily="18" charset="0"/>
                        </a:rPr>
                        <m:t>=0.05</m:t>
                      </m:r>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t>
                  </a:r>
                </a:p>
              </p:txBody>
            </p:sp>
          </mc:Choice>
          <mc:Fallback xmlns="">
            <p:sp>
              <p:nvSpPr>
                <p:cNvPr id="41" name="직사각형 40">
                  <a:extLst>
                    <a:ext uri="{FF2B5EF4-FFF2-40B4-BE49-F238E27FC236}">
                      <a16:creationId xmlns="" xmlns:a16="http://schemas.microsoft.com/office/drawing/2014/main" xmlns:a14="http://schemas.microsoft.com/office/drawing/2010/main" id="{26925E3C-C348-48E9-8FDF-498E6A8671A1}"/>
                    </a:ext>
                  </a:extLst>
                </p:cNvPr>
                <p:cNvSpPr>
                  <a:spLocks noRot="1" noChangeAspect="1" noMove="1" noResize="1" noEditPoints="1" noAdjustHandles="1" noChangeArrowheads="1" noChangeShapeType="1" noTextEdit="1"/>
                </p:cNvSpPr>
                <p:nvPr/>
              </p:nvSpPr>
              <p:spPr>
                <a:xfrm>
                  <a:off x="1279004" y="2429380"/>
                  <a:ext cx="7220795" cy="2782025"/>
                </a:xfrm>
                <a:prstGeom prst="rect">
                  <a:avLst/>
                </a:prstGeom>
                <a:blipFill rotWithShape="0">
                  <a:blip r:embed="rId3"/>
                  <a:stretch>
                    <a:fillRect l="-169"/>
                  </a:stretch>
                </a:blipFill>
                <a:ln>
                  <a:noFill/>
                </a:ln>
              </p:spPr>
              <p:txBody>
                <a:bodyPr/>
                <a:lstStyle/>
                <a:p>
                  <a:r>
                    <a:rPr lang="ko-KR" altLang="en-US">
                      <a:noFill/>
                    </a:rPr>
                    <a:t> </a:t>
                  </a:r>
                </a:p>
              </p:txBody>
            </p:sp>
          </mc:Fallback>
        </mc:AlternateContent>
      </p:grpSp>
      <p:sp>
        <p:nvSpPr>
          <p:cNvPr id="11" name="직사각형 10">
            <a:extLst>
              <a:ext uri="{FF2B5EF4-FFF2-40B4-BE49-F238E27FC236}">
                <a16:creationId xmlns:a16="http://schemas.microsoft.com/office/drawing/2014/main" xmlns="" id="{D4694AB8-D2D0-425B-A84B-3BFD45C2F23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Bayes’ theorem example</a:t>
            </a:r>
          </a:p>
        </p:txBody>
      </p:sp>
    </p:spTree>
    <p:extLst>
      <p:ext uri="{BB962C8B-B14F-4D97-AF65-F5344CB8AC3E}">
        <p14:creationId xmlns:p14="http://schemas.microsoft.com/office/powerpoint/2010/main" val="22570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Probability Rules</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BE12B0E4-7616-4B9A-8636-70112C785F8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Bayes’ theorem example</a:t>
            </a:r>
          </a:p>
        </p:txBody>
      </p:sp>
      <p:grpSp>
        <p:nvGrpSpPr>
          <p:cNvPr id="39" name="그룹 38">
            <a:extLst>
              <a:ext uri="{FF2B5EF4-FFF2-40B4-BE49-F238E27FC236}">
                <a16:creationId xmlns:a16="http://schemas.microsoft.com/office/drawing/2014/main" xmlns="" id="{001FCDF0-FF1E-48E5-B17C-08527A0744A3}"/>
              </a:ext>
            </a:extLst>
          </p:cNvPr>
          <p:cNvGrpSpPr/>
          <p:nvPr/>
        </p:nvGrpSpPr>
        <p:grpSpPr>
          <a:xfrm>
            <a:off x="846956" y="1716338"/>
            <a:ext cx="8388269" cy="2463990"/>
            <a:chOff x="903506" y="2429380"/>
            <a:chExt cx="8388269" cy="2463990"/>
          </a:xfrm>
        </p:grpSpPr>
        <p:sp>
          <p:nvSpPr>
            <p:cNvPr id="40" name="사각형: 둥근 모서리 2">
              <a:extLst>
                <a:ext uri="{FF2B5EF4-FFF2-40B4-BE49-F238E27FC236}">
                  <a16:creationId xmlns:a16="http://schemas.microsoft.com/office/drawing/2014/main" xmlns=""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xmlns="" id="{26925E3C-C348-48E9-8FDF-498E6A8671A1}"/>
                    </a:ext>
                  </a:extLst>
                </p:cNvPr>
                <p:cNvSpPr/>
                <p:nvPr/>
              </p:nvSpPr>
              <p:spPr>
                <a:xfrm>
                  <a:off x="1279004" y="2429380"/>
                  <a:ext cx="8012771" cy="24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particular type of cancer affects 0.1% of the population.</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 new diagnostic method has been devised. </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This method can diagnose as positive (+) in 99% of the true cases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sym typeface="Symbol" panose="05050102010706020507" pitchFamily="18" charset="2"/>
                        </a:rPr>
                        <m:t>𝐷</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This method can diagnose as negative (-) in 95% of the false cases (</a:t>
                  </a:r>
                  <a14:m>
                    <m:oMath xmlns:m="http://schemas.openxmlformats.org/officeDocument/2006/math">
                      <m:sSup>
                        <m:sSupPr>
                          <m:ctrlPr>
                            <a:rPr lang="en-US" altLang="ko-KR" sz="13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300">
                              <a:solidFill>
                                <a:schemeClr val="tx1">
                                  <a:lumMod val="85000"/>
                                  <a:lumOff val="15000"/>
                                </a:schemeClr>
                              </a:solidFill>
                              <a:latin typeface="Cambria Math" panose="02040503050406030204" pitchFamily="18" charset="0"/>
                              <a:sym typeface="Symbol" panose="05050102010706020507" pitchFamily="18" charset="2"/>
                            </a:rPr>
                            <m:t>𝐷</m:t>
                          </m:r>
                        </m:e>
                        <m:sup>
                          <m:r>
                            <a:rPr lang="en-US" altLang="ko-KR" sz="1300">
                              <a:solidFill>
                                <a:schemeClr val="tx1">
                                  <a:lumMod val="85000"/>
                                  <a:lumOff val="15000"/>
                                </a:schemeClr>
                              </a:solidFill>
                              <a:latin typeface="Cambria Math" panose="02040503050406030204" pitchFamily="18" charset="0"/>
                              <a:sym typeface="Symbol" panose="05050102010706020507" pitchFamily="18" charset="2"/>
                            </a:rPr>
                            <m:t>𝑐</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t>
                  </a:r>
                </a:p>
                <a:p>
                  <a:pPr marL="182563">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This diagnostic method was administered to a patient giving the positive (+) result.</a:t>
                  </a:r>
                </a:p>
                <a:p>
                  <a:pPr marL="182563">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What is the probability that this patient </a:t>
                  </a:r>
                  <a:r>
                    <a:rPr lang="en-US" altLang="ko-KR" sz="1300" b="1" dirty="0">
                      <a:solidFill>
                        <a:srgbClr val="FF0000"/>
                      </a:solidFill>
                      <a:latin typeface="SamsungOne 400" panose="020B0503030303020204" pitchFamily="34" charset="0"/>
                      <a:ea typeface="SamsungOne 400" panose="020B0503030303020204" pitchFamily="34" charset="0"/>
                      <a:sym typeface="Symbol" panose="05050102010706020507" pitchFamily="18" charset="2"/>
                    </a:rPr>
                    <a:t>actually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has the cancer?</a:t>
                  </a:r>
                </a:p>
                <a:p>
                  <a:pPr marL="182563">
                    <a:spcAft>
                      <a:spcPts val="800"/>
                    </a:spcAft>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a:p>
                  <a:pPr marL="182563">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b) The answer we seek is given by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𝑃</m:t>
                      </m:r>
                      <m:d>
                        <m:dPr>
                          <m:ctrlPr>
                            <a:rPr lang="en-US" altLang="ko-KR" sz="1300" i="1">
                              <a:solidFill>
                                <a:schemeClr val="tx1">
                                  <a:lumMod val="85000"/>
                                  <a:lumOff val="15000"/>
                                </a:schemeClr>
                              </a:solidFill>
                              <a:latin typeface="Cambria Math" panose="02040503050406030204" pitchFamily="18" charset="0"/>
                            </a:rPr>
                          </m:ctrlPr>
                        </m:dPr>
                        <m:e>
                          <m:r>
                            <a:rPr lang="en-US" altLang="ko-KR" sz="1300">
                              <a:solidFill>
                                <a:schemeClr val="tx1">
                                  <a:lumMod val="85000"/>
                                  <a:lumOff val="15000"/>
                                </a:schemeClr>
                              </a:solidFill>
                              <a:latin typeface="Cambria Math" panose="02040503050406030204" pitchFamily="18" charset="0"/>
                            </a:rPr>
                            <m:t>𝐷</m:t>
                          </m:r>
                          <m:r>
                            <a:rPr lang="en-US" altLang="ko-KR" sz="1300">
                              <a:solidFill>
                                <a:schemeClr val="tx1">
                                  <a:lumMod val="85000"/>
                                  <a:lumOff val="15000"/>
                                </a:schemeClr>
                              </a:solidFill>
                              <a:latin typeface="Cambria Math" panose="02040503050406030204" pitchFamily="18" charset="0"/>
                            </a:rPr>
                            <m:t>|+</m:t>
                          </m:r>
                        </m:e>
                      </m: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41" name="직사각형 40">
                  <a:extLst>
                    <a:ext uri="{FF2B5EF4-FFF2-40B4-BE49-F238E27FC236}">
                      <a16:creationId xmlns:a16="http://schemas.microsoft.com/office/drawing/2014/main" id="{26925E3C-C348-48E9-8FDF-498E6A8671A1}"/>
                    </a:ext>
                  </a:extLst>
                </p:cNvPr>
                <p:cNvSpPr>
                  <a:spLocks noRot="1" noChangeAspect="1" noMove="1" noResize="1" noEditPoints="1" noAdjustHandles="1" noChangeArrowheads="1" noChangeShapeType="1" noTextEdit="1"/>
                </p:cNvSpPr>
                <p:nvPr/>
              </p:nvSpPr>
              <p:spPr>
                <a:xfrm>
                  <a:off x="1279004" y="2429380"/>
                  <a:ext cx="8012771" cy="2463990"/>
                </a:xfrm>
                <a:prstGeom prst="rect">
                  <a:avLst/>
                </a:prstGeom>
                <a:blipFill>
                  <a:blip r:embed="rId4"/>
                  <a:stretch>
                    <a:fillRect l="-152"/>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xmlns="" id="{A6C4AF09-1789-4A46-9D6B-09EBE47EDA7E}"/>
                  </a:ext>
                </a:extLst>
              </p:cNvPr>
              <p:cNvSpPr/>
              <p:nvPr/>
            </p:nvSpPr>
            <p:spPr>
              <a:xfrm>
                <a:off x="1520427" y="4252477"/>
                <a:ext cx="7416824" cy="649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d>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99</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 </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001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99</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001</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05</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999</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rPr>
                        <m:t>𝟎</m:t>
                      </m:r>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rPr>
                        <m:t>𝟎𝟐</m:t>
                      </m:r>
                    </m:oMath>
                  </m:oMathPara>
                </a14:m>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0" name="Rectangle 12">
                <a:extLst>
                  <a:ext uri="{FF2B5EF4-FFF2-40B4-BE49-F238E27FC236}">
                    <a16:creationId xmlns:a16="http://schemas.microsoft.com/office/drawing/2014/main" xmlns:a14="http://schemas.microsoft.com/office/drawing/2010/main" xmlns="" id="{A6C4AF09-1789-4A46-9D6B-09EBE47EDA7E}"/>
                  </a:ext>
                </a:extLst>
              </p:cNvPr>
              <p:cNvSpPr>
                <a:spLocks noRot="1" noChangeAspect="1" noMove="1" noResize="1" noEditPoints="1" noAdjustHandles="1" noChangeArrowheads="1" noChangeShapeType="1" noTextEdit="1"/>
              </p:cNvSpPr>
              <p:nvPr/>
            </p:nvSpPr>
            <p:spPr>
              <a:xfrm>
                <a:off x="1520427" y="4252477"/>
                <a:ext cx="7416824" cy="649345"/>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369362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of Probability</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7" name="직사각형 16">
            <a:extLst>
              <a:ext uri="{FF2B5EF4-FFF2-40B4-BE49-F238E27FC236}">
                <a16:creationId xmlns:a16="http://schemas.microsoft.com/office/drawing/2014/main" xmlns="" id="{76FB530C-8F54-412D-B68A-925395F8F9F6}"/>
              </a:ext>
            </a:extLst>
          </p:cNvPr>
          <p:cNvSpPr/>
          <p:nvPr/>
        </p:nvSpPr>
        <p:spPr>
          <a:xfrm>
            <a:off x="1054111" y="3929021"/>
            <a:ext cx="3897301"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ea typeface="SamsungOne 400" panose="020B0503030303020204" pitchFamily="34" charset="0"/>
              </a:rPr>
              <a:t>1.1. Probability Theory</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1.2. Probability Rules</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Random Variable</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1.4. Discrete Probability Distribution</a:t>
            </a:r>
          </a:p>
        </p:txBody>
      </p:sp>
    </p:spTree>
    <p:extLst>
      <p:ext uri="{BB962C8B-B14F-4D97-AF65-F5344CB8AC3E}">
        <p14:creationId xmlns:p14="http://schemas.microsoft.com/office/powerpoint/2010/main" val="36466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of Probability</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7" name="직사각형 16">
            <a:extLst>
              <a:ext uri="{FF2B5EF4-FFF2-40B4-BE49-F238E27FC236}">
                <a16:creationId xmlns:a16="http://schemas.microsoft.com/office/drawing/2014/main" xmlns="" id="{88522452-0F25-4CFF-B4F1-4F97F94CF66D}"/>
              </a:ext>
            </a:extLst>
          </p:cNvPr>
          <p:cNvSpPr/>
          <p:nvPr/>
        </p:nvSpPr>
        <p:spPr>
          <a:xfrm>
            <a:off x="1054111" y="3929021"/>
            <a:ext cx="3897301"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3"/>
              </a:buBlip>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1.1. Probability Theory</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1.2. Probability Rules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1.3. Random Variable</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1.4. Discrete Probability Distribution</a:t>
            </a:r>
          </a:p>
        </p:txBody>
      </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 Random Variable</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Random Variable </a:t>
            </a:r>
          </a:p>
        </p:txBody>
      </p:sp>
      <p:grpSp>
        <p:nvGrpSpPr>
          <p:cNvPr id="20" name="그룹 19">
            <a:extLst>
              <a:ext uri="{FF2B5EF4-FFF2-40B4-BE49-F238E27FC236}">
                <a16:creationId xmlns:a16="http://schemas.microsoft.com/office/drawing/2014/main" xmlns="" id="{7DAA7AF1-0206-46CD-855A-4958AAA64B40}"/>
              </a:ext>
            </a:extLst>
          </p:cNvPr>
          <p:cNvGrpSpPr/>
          <p:nvPr/>
        </p:nvGrpSpPr>
        <p:grpSpPr>
          <a:xfrm>
            <a:off x="846956" y="2208259"/>
            <a:ext cx="7956333" cy="345461"/>
            <a:chOff x="903506" y="2429380"/>
            <a:chExt cx="7956333" cy="345461"/>
          </a:xfrm>
        </p:grpSpPr>
        <p:sp>
          <p:nvSpPr>
            <p:cNvPr id="22" name="사각형: 둥근 모서리 2">
              <a:extLst>
                <a:ext uri="{FF2B5EF4-FFF2-40B4-BE49-F238E27FC236}">
                  <a16:creationId xmlns:a16="http://schemas.microsoft.com/office/drawing/2014/main" xmlns="" id="{75601E9A-8583-44EA-BA4B-0ACBDF0D9319}"/>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30" name="직사각형 29">
              <a:extLst>
                <a:ext uri="{FF2B5EF4-FFF2-40B4-BE49-F238E27FC236}">
                  <a16:creationId xmlns:a16="http://schemas.microsoft.com/office/drawing/2014/main" xmlns="" id="{BF0DE297-93ED-4EB9-92EA-EF3E1E05B501}"/>
                </a:ext>
              </a:extLst>
            </p:cNvPr>
            <p:cNvSpPr/>
            <p:nvPr/>
          </p:nvSpPr>
          <p:spPr>
            <a:xfrm>
              <a:off x="1279004" y="2429380"/>
              <a:ext cx="758083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 random experiment of coin flipping, assign 1 to the head (H) and assign 0 to the tail (T).</a:t>
              </a:r>
            </a:p>
          </p:txBody>
        </p:sp>
      </p:grpSp>
      <p:sp>
        <p:nvSpPr>
          <p:cNvPr id="34" name="직사각형 33">
            <a:extLst>
              <a:ext uri="{FF2B5EF4-FFF2-40B4-BE49-F238E27FC236}">
                <a16:creationId xmlns:a16="http://schemas.microsoft.com/office/drawing/2014/main" xmlns="" id="{C3DBBCF0-63EE-4C51-AEFE-6FC6F80BA9CD}"/>
              </a:ext>
            </a:extLst>
          </p:cNvPr>
          <p:cNvSpPr/>
          <p:nvPr/>
        </p:nvSpPr>
        <p:spPr>
          <a:xfrm>
            <a:off x="674556" y="307407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Discrete: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random experiments with a </a:t>
            </a:r>
            <a:r>
              <a:rPr lang="en-US" altLang="ko-KR" sz="1300" b="1" dirty="0">
                <a:solidFill>
                  <a:srgbClr val="FF0000"/>
                </a:solidFill>
                <a:latin typeface="SamsungOne 400" panose="020B0503030303020204" pitchFamily="34" charset="0"/>
                <a:ea typeface="SamsungOne 400" panose="020B0503030303020204" pitchFamily="34" charset="0"/>
              </a:rPr>
              <a:t>finite number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the possible outcomes.</a:t>
            </a:r>
          </a:p>
        </p:txBody>
      </p:sp>
      <p:grpSp>
        <p:nvGrpSpPr>
          <p:cNvPr id="2" name="그룹 1">
            <a:extLst>
              <a:ext uri="{FF2B5EF4-FFF2-40B4-BE49-F238E27FC236}">
                <a16:creationId xmlns:a16="http://schemas.microsoft.com/office/drawing/2014/main" xmlns="" id="{2003948A-8B25-423F-A1B8-E004FEC83E37}"/>
              </a:ext>
            </a:extLst>
          </p:cNvPr>
          <p:cNvGrpSpPr/>
          <p:nvPr/>
        </p:nvGrpSpPr>
        <p:grpSpPr>
          <a:xfrm>
            <a:off x="846956" y="3468530"/>
            <a:ext cx="7956333" cy="672930"/>
            <a:chOff x="883511" y="3476150"/>
            <a:chExt cx="7956333" cy="672930"/>
          </a:xfrm>
        </p:grpSpPr>
        <p:grpSp>
          <p:nvGrpSpPr>
            <p:cNvPr id="35" name="그룹 34">
              <a:extLst>
                <a:ext uri="{FF2B5EF4-FFF2-40B4-BE49-F238E27FC236}">
                  <a16:creationId xmlns:a16="http://schemas.microsoft.com/office/drawing/2014/main" xmlns="" id="{2B80D988-B7A8-4A04-9B79-DAAA14D5A132}"/>
                </a:ext>
              </a:extLst>
            </p:cNvPr>
            <p:cNvGrpSpPr/>
            <p:nvPr/>
          </p:nvGrpSpPr>
          <p:grpSpPr>
            <a:xfrm>
              <a:off x="883511" y="3476150"/>
              <a:ext cx="7956333" cy="345461"/>
              <a:chOff x="903506" y="2429380"/>
              <a:chExt cx="7956333" cy="345461"/>
            </a:xfrm>
          </p:grpSpPr>
          <p:sp>
            <p:nvSpPr>
              <p:cNvPr id="36" name="사각형: 둥근 모서리 2">
                <a:extLst>
                  <a:ext uri="{FF2B5EF4-FFF2-40B4-BE49-F238E27FC236}">
                    <a16:creationId xmlns:a16="http://schemas.microsoft.com/office/drawing/2014/main" xmlns="" id="{62495ED4-A720-4B8A-B05C-E0E9D472E0A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xmlns="" id="{97FF2BBB-2678-4230-ADB3-9BF8DBE0DF00}"/>
                      </a:ext>
                    </a:extLst>
                  </p:cNvPr>
                  <p:cNvSpPr/>
                  <p:nvPr/>
                </p:nvSpPr>
                <p:spPr>
                  <a:xfrm>
                    <a:off x="1279004" y="2429380"/>
                    <a:ext cx="758083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Random variable that represents coin flipping experiment. Possible outcomes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rPr>
                            </m:ctrlPr>
                          </m:dPr>
                          <m:e>
                            <m:r>
                              <a:rPr lang="en-US" altLang="ko-KR" sz="1300">
                                <a:solidFill>
                                  <a:schemeClr val="tx1">
                                    <a:lumMod val="85000"/>
                                    <a:lumOff val="15000"/>
                                  </a:schemeClr>
                                </a:solidFill>
                                <a:latin typeface="Cambria Math" panose="02040503050406030204" pitchFamily="18" charset="0"/>
                              </a:rPr>
                              <m:t>𝐻</m:t>
                            </m:r>
                            <m:r>
                              <a:rPr lang="en-US" altLang="ko-KR" sz="1300">
                                <a:solidFill>
                                  <a:schemeClr val="tx1">
                                    <a:lumMod val="85000"/>
                                    <a:lumOff val="15000"/>
                                  </a:schemeClr>
                                </a:solidFill>
                                <a:latin typeface="Cambria Math" panose="02040503050406030204" pitchFamily="18" charset="0"/>
                              </a:rPr>
                              <m:t>, </m:t>
                            </m:r>
                            <m:r>
                              <a:rPr lang="en-US" altLang="ko-KR" sz="1300">
                                <a:solidFill>
                                  <a:schemeClr val="tx1">
                                    <a:lumMod val="85000"/>
                                    <a:lumOff val="15000"/>
                                  </a:schemeClr>
                                </a:solidFill>
                                <a:latin typeface="Cambria Math" panose="02040503050406030204" pitchFamily="18" charset="0"/>
                              </a:rPr>
                              <m:t>𝑇</m:t>
                            </m:r>
                          </m:e>
                        </m: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37" name="직사각형 36">
                    <a:extLst>
                      <a:ext uri="{FF2B5EF4-FFF2-40B4-BE49-F238E27FC236}">
                        <a16:creationId xmlns:a16="http://schemas.microsoft.com/office/drawing/2014/main" id="{97FF2BBB-2678-4230-ADB3-9BF8DBE0DF00}"/>
                      </a:ext>
                    </a:extLst>
                  </p:cNvPr>
                  <p:cNvSpPr>
                    <a:spLocks noRot="1" noChangeAspect="1" noMove="1" noResize="1" noEditPoints="1" noAdjustHandles="1" noChangeArrowheads="1" noChangeShapeType="1" noTextEdit="1"/>
                  </p:cNvSpPr>
                  <p:nvPr/>
                </p:nvSpPr>
                <p:spPr>
                  <a:xfrm>
                    <a:off x="1279004" y="2429380"/>
                    <a:ext cx="7580835" cy="345461"/>
                  </a:xfrm>
                  <a:prstGeom prst="rect">
                    <a:avLst/>
                  </a:prstGeom>
                  <a:blipFill>
                    <a:blip r:embed="rId3"/>
                    <a:stretch>
                      <a:fillRect/>
                    </a:stretch>
                  </a:blipFill>
                  <a:ln>
                    <a:noFill/>
                  </a:ln>
                </p:spPr>
                <p:txBody>
                  <a:bodyPr/>
                  <a:lstStyle/>
                  <a:p>
                    <a:r>
                      <a:rPr lang="ko-KR" altLang="en-US">
                        <a:noFill/>
                      </a:rPr>
                      <a:t> </a:t>
                    </a:r>
                  </a:p>
                </p:txBody>
              </p:sp>
            </mc:Fallback>
          </mc:AlternateContent>
        </p:grpSp>
        <p:grpSp>
          <p:nvGrpSpPr>
            <p:cNvPr id="38" name="그룹 37">
              <a:extLst>
                <a:ext uri="{FF2B5EF4-FFF2-40B4-BE49-F238E27FC236}">
                  <a16:creationId xmlns:a16="http://schemas.microsoft.com/office/drawing/2014/main" xmlns="" id="{9D190B7C-9916-4181-A9C7-70C201924963}"/>
                </a:ext>
              </a:extLst>
            </p:cNvPr>
            <p:cNvGrpSpPr/>
            <p:nvPr/>
          </p:nvGrpSpPr>
          <p:grpSpPr>
            <a:xfrm>
              <a:off x="883511" y="3803619"/>
              <a:ext cx="7956333" cy="345461"/>
              <a:chOff x="903506" y="2429380"/>
              <a:chExt cx="7956333" cy="345461"/>
            </a:xfrm>
          </p:grpSpPr>
          <p:sp>
            <p:nvSpPr>
              <p:cNvPr id="39" name="사각형: 둥근 모서리 2">
                <a:extLst>
                  <a:ext uri="{FF2B5EF4-FFF2-40B4-BE49-F238E27FC236}">
                    <a16:creationId xmlns:a16="http://schemas.microsoft.com/office/drawing/2014/main" xmlns="" id="{0F4AFE80-FE77-4536-B8F0-CBCDAD29C693}"/>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xmlns="" id="{2C80D7DB-9638-4DB8-99AE-CF19C846F1FE}"/>
                      </a:ext>
                    </a:extLst>
                  </p:cNvPr>
                  <p:cNvSpPr/>
                  <p:nvPr/>
                </p:nvSpPr>
                <p:spPr>
                  <a:xfrm>
                    <a:off x="1279004" y="2429380"/>
                    <a:ext cx="758083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Random variable that represents dice rolling experiment. Possible outcomes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rPr>
                            </m:ctrlPr>
                          </m:dPr>
                          <m:e>
                            <m:r>
                              <a:rPr lang="en-US" altLang="ko-KR" sz="1300">
                                <a:solidFill>
                                  <a:schemeClr val="tx1">
                                    <a:lumMod val="85000"/>
                                    <a:lumOff val="15000"/>
                                  </a:schemeClr>
                                </a:solidFill>
                                <a:latin typeface="Cambria Math" panose="02040503050406030204" pitchFamily="18" charset="0"/>
                              </a:rPr>
                              <m:t>1,2,3,4,5,6</m:t>
                            </m:r>
                          </m:e>
                        </m: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41" name="직사각형 40">
                    <a:extLst>
                      <a:ext uri="{FF2B5EF4-FFF2-40B4-BE49-F238E27FC236}">
                        <a16:creationId xmlns:a16="http://schemas.microsoft.com/office/drawing/2014/main" id="{2C80D7DB-9638-4DB8-99AE-CF19C846F1FE}"/>
                      </a:ext>
                    </a:extLst>
                  </p:cNvPr>
                  <p:cNvSpPr>
                    <a:spLocks noRot="1" noChangeAspect="1" noMove="1" noResize="1" noEditPoints="1" noAdjustHandles="1" noChangeArrowheads="1" noChangeShapeType="1" noTextEdit="1"/>
                  </p:cNvSpPr>
                  <p:nvPr/>
                </p:nvSpPr>
                <p:spPr>
                  <a:xfrm>
                    <a:off x="1279004" y="2429380"/>
                    <a:ext cx="7580835" cy="345461"/>
                  </a:xfrm>
                  <a:prstGeom prst="rect">
                    <a:avLst/>
                  </a:prstGeom>
                  <a:blipFill>
                    <a:blip r:embed="rId4"/>
                    <a:stretch>
                      <a:fillRect/>
                    </a:stretch>
                  </a:blipFill>
                  <a:ln>
                    <a:noFill/>
                  </a:ln>
                </p:spPr>
                <p:txBody>
                  <a:bodyPr/>
                  <a:lstStyle/>
                  <a:p>
                    <a:r>
                      <a:rPr lang="ko-KR" altLang="en-US">
                        <a:noFill/>
                      </a:rPr>
                      <a:t> </a:t>
                    </a:r>
                  </a:p>
                </p:txBody>
              </p:sp>
            </mc:Fallback>
          </mc:AlternateContent>
        </p:grpSp>
      </p:grpSp>
      <p:sp>
        <p:nvSpPr>
          <p:cNvPr id="42" name="직사각형 41">
            <a:extLst>
              <a:ext uri="{FF2B5EF4-FFF2-40B4-BE49-F238E27FC236}">
                <a16:creationId xmlns:a16="http://schemas.microsoft.com/office/drawing/2014/main" xmlns="" id="{7A163794-E179-4D5F-A813-C7384F518D96}"/>
              </a:ext>
            </a:extLst>
          </p:cNvPr>
          <p:cNvSpPr/>
          <p:nvPr/>
        </p:nvSpPr>
        <p:spPr>
          <a:xfrm>
            <a:off x="674556" y="420304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Continuous: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random experiments with an </a:t>
            </a:r>
            <a:r>
              <a:rPr lang="en-US" altLang="ko-KR" sz="1300" b="1" dirty="0">
                <a:solidFill>
                  <a:srgbClr val="FF0000"/>
                </a:solidFill>
                <a:latin typeface="SamsungOne 400" panose="020B0503030303020204" pitchFamily="34" charset="0"/>
                <a:ea typeface="SamsungOne 400" panose="020B0503030303020204" pitchFamily="34" charset="0"/>
              </a:rPr>
              <a:t>infinite number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of the possible outcomes. </a:t>
            </a:r>
          </a:p>
        </p:txBody>
      </p:sp>
      <p:grpSp>
        <p:nvGrpSpPr>
          <p:cNvPr id="3" name="그룹 2">
            <a:extLst>
              <a:ext uri="{FF2B5EF4-FFF2-40B4-BE49-F238E27FC236}">
                <a16:creationId xmlns:a16="http://schemas.microsoft.com/office/drawing/2014/main" xmlns="" id="{3AFEC306-95B0-48B3-85F2-57EF35BE6498}"/>
              </a:ext>
            </a:extLst>
          </p:cNvPr>
          <p:cNvGrpSpPr/>
          <p:nvPr/>
        </p:nvGrpSpPr>
        <p:grpSpPr>
          <a:xfrm>
            <a:off x="846956" y="4597505"/>
            <a:ext cx="7956333" cy="672930"/>
            <a:chOff x="883511" y="4605125"/>
            <a:chExt cx="7956333" cy="672930"/>
          </a:xfrm>
        </p:grpSpPr>
        <p:grpSp>
          <p:nvGrpSpPr>
            <p:cNvPr id="43" name="그룹 42">
              <a:extLst>
                <a:ext uri="{FF2B5EF4-FFF2-40B4-BE49-F238E27FC236}">
                  <a16:creationId xmlns:a16="http://schemas.microsoft.com/office/drawing/2014/main" xmlns="" id="{CF2562E1-2B75-410C-8353-BA17F3C50554}"/>
                </a:ext>
              </a:extLst>
            </p:cNvPr>
            <p:cNvGrpSpPr/>
            <p:nvPr/>
          </p:nvGrpSpPr>
          <p:grpSpPr>
            <a:xfrm>
              <a:off x="883511" y="4605125"/>
              <a:ext cx="7956333" cy="345461"/>
              <a:chOff x="903506" y="2429380"/>
              <a:chExt cx="7956333" cy="345461"/>
            </a:xfrm>
          </p:grpSpPr>
          <p:sp>
            <p:nvSpPr>
              <p:cNvPr id="44" name="사각형: 둥근 모서리 2">
                <a:extLst>
                  <a:ext uri="{FF2B5EF4-FFF2-40B4-BE49-F238E27FC236}">
                    <a16:creationId xmlns:a16="http://schemas.microsoft.com/office/drawing/2014/main" xmlns="" id="{6E7053B2-895E-4E6F-BF1B-7F374B9359EE}"/>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45" name="직사각형 44">
                <a:extLst>
                  <a:ext uri="{FF2B5EF4-FFF2-40B4-BE49-F238E27FC236}">
                    <a16:creationId xmlns:a16="http://schemas.microsoft.com/office/drawing/2014/main" xmlns="" id="{24A07202-61B8-48A0-9D15-F5511B0C635F}"/>
                  </a:ext>
                </a:extLst>
              </p:cNvPr>
              <p:cNvSpPr/>
              <p:nvPr/>
            </p:nvSpPr>
            <p:spPr>
              <a:xfrm>
                <a:off x="1279004" y="2429380"/>
                <a:ext cx="758083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Random variable that represents the heights of people. </a:t>
                </a:r>
              </a:p>
            </p:txBody>
          </p:sp>
        </p:grpSp>
        <p:grpSp>
          <p:nvGrpSpPr>
            <p:cNvPr id="46" name="그룹 45">
              <a:extLst>
                <a:ext uri="{FF2B5EF4-FFF2-40B4-BE49-F238E27FC236}">
                  <a16:creationId xmlns:a16="http://schemas.microsoft.com/office/drawing/2014/main" xmlns="" id="{D8CF66A1-C571-4608-A5D9-3400E13F1914}"/>
                </a:ext>
              </a:extLst>
            </p:cNvPr>
            <p:cNvGrpSpPr/>
            <p:nvPr/>
          </p:nvGrpSpPr>
          <p:grpSpPr>
            <a:xfrm>
              <a:off x="883511" y="4932594"/>
              <a:ext cx="7956333" cy="345461"/>
              <a:chOff x="903506" y="2429380"/>
              <a:chExt cx="7956333" cy="345461"/>
            </a:xfrm>
          </p:grpSpPr>
          <p:sp>
            <p:nvSpPr>
              <p:cNvPr id="47" name="사각형: 둥근 모서리 2">
                <a:extLst>
                  <a:ext uri="{FF2B5EF4-FFF2-40B4-BE49-F238E27FC236}">
                    <a16:creationId xmlns:a16="http://schemas.microsoft.com/office/drawing/2014/main" xmlns="" id="{4C8641DE-10DA-44F8-9BD5-63C76AC3211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48" name="직사각형 47">
                <a:extLst>
                  <a:ext uri="{FF2B5EF4-FFF2-40B4-BE49-F238E27FC236}">
                    <a16:creationId xmlns:a16="http://schemas.microsoft.com/office/drawing/2014/main" xmlns="" id="{5199F5C5-A771-4E4D-A01F-13CC61DD13A2}"/>
                  </a:ext>
                </a:extLst>
              </p:cNvPr>
              <p:cNvSpPr/>
              <p:nvPr/>
            </p:nvSpPr>
            <p:spPr>
              <a:xfrm>
                <a:off x="1279004" y="2429380"/>
                <a:ext cx="758083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Random variable that represents the wages of people. </a:t>
                </a:r>
              </a:p>
            </p:txBody>
          </p:sp>
        </p:grpSp>
      </p:grpSp>
      <p:sp>
        <p:nvSpPr>
          <p:cNvPr id="40" name="직사각형 39">
            <a:extLst>
              <a:ext uri="{FF2B5EF4-FFF2-40B4-BE49-F238E27FC236}">
                <a16:creationId xmlns:a16="http://schemas.microsoft.com/office/drawing/2014/main" xmlns="" id="{7E9F8CA4-01C0-467D-9DD5-B4F2E7ACEEE7}"/>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Random variable: a </a:t>
            </a:r>
            <a:r>
              <a:rPr lang="en-US" altLang="ko-KR" sz="1400" b="1" dirty="0">
                <a:solidFill>
                  <a:srgbClr val="1429A0"/>
                </a:solidFill>
                <a:latin typeface="SamsungOne 400" panose="020B0503030303020204" pitchFamily="34" charset="0"/>
                <a:ea typeface="SamsungOne 400" panose="020B0503030303020204" pitchFamily="34" charset="0"/>
              </a:rPr>
              <a:t>function</a:t>
            </a:r>
            <a:r>
              <a:rPr lang="en-US" altLang="ko-KR" sz="1400" dirty="0">
                <a:solidFill>
                  <a:schemeClr val="tx1"/>
                </a:solidFill>
                <a:latin typeface="SamsungOne 400" panose="020B0503030303020204" pitchFamily="34" charset="0"/>
                <a:ea typeface="SamsungOne 400" panose="020B0503030303020204" pitchFamily="34" charset="0"/>
              </a:rPr>
              <a:t> that assigns a number to the outcome of a random experiment.</a:t>
            </a:r>
          </a:p>
        </p:txBody>
      </p:sp>
      <p:sp>
        <p:nvSpPr>
          <p:cNvPr id="50" name="직사각형 49">
            <a:extLst>
              <a:ext uri="{FF2B5EF4-FFF2-40B4-BE49-F238E27FC236}">
                <a16:creationId xmlns:a16="http://schemas.microsoft.com/office/drawing/2014/main" xmlns="" id="{710333BB-5DA0-45E0-BD4F-14C3BBC34A52}"/>
              </a:ext>
            </a:extLst>
          </p:cNvPr>
          <p:cNvSpPr/>
          <p:nvPr/>
        </p:nvSpPr>
        <p:spPr>
          <a:xfrm>
            <a:off x="558800" y="278003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There are </a:t>
            </a:r>
            <a:r>
              <a:rPr lang="en-US" altLang="ko-KR" sz="1400" b="1" dirty="0">
                <a:solidFill>
                  <a:srgbClr val="00B050"/>
                </a:solidFill>
                <a:latin typeface="SamsungOne 400" panose="020B0503030303020204" pitchFamily="34" charset="0"/>
                <a:ea typeface="SamsungOne 400" panose="020B0503030303020204" pitchFamily="34" charset="0"/>
              </a:rPr>
              <a:t>two types</a:t>
            </a:r>
            <a:r>
              <a:rPr lang="en-US" altLang="ko-KR" sz="1400" dirty="0">
                <a:solidFill>
                  <a:schemeClr val="tx1"/>
                </a:solidFill>
                <a:latin typeface="SamsungOne 400" panose="020B0503030303020204" pitchFamily="34" charset="0"/>
                <a:ea typeface="SamsungOne 400" panose="020B0503030303020204" pitchFamily="34" charset="0"/>
              </a:rPr>
              <a:t> of random variables:</a:t>
            </a:r>
          </a:p>
        </p:txBody>
      </p:sp>
    </p:spTree>
    <p:extLst>
      <p:ext uri="{BB962C8B-B14F-4D97-AF65-F5344CB8AC3E}">
        <p14:creationId xmlns:p14="http://schemas.microsoft.com/office/powerpoint/2010/main" val="1862442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 Random Variable</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51" name="그룹 50">
            <a:extLst>
              <a:ext uri="{FF2B5EF4-FFF2-40B4-BE49-F238E27FC236}">
                <a16:creationId xmlns:a16="http://schemas.microsoft.com/office/drawing/2014/main" xmlns="" id="{B2BBEE7B-EC18-4600-838C-D4688166BD9D}"/>
              </a:ext>
            </a:extLst>
          </p:cNvPr>
          <p:cNvGrpSpPr/>
          <p:nvPr/>
        </p:nvGrpSpPr>
        <p:grpSpPr>
          <a:xfrm>
            <a:off x="883511" y="2405535"/>
            <a:ext cx="8460514" cy="545516"/>
            <a:chOff x="903506" y="2429380"/>
            <a:chExt cx="8460514" cy="545516"/>
          </a:xfrm>
        </p:grpSpPr>
        <p:sp>
          <p:nvSpPr>
            <p:cNvPr id="52" name="사각형: 둥근 모서리 2">
              <a:extLst>
                <a:ext uri="{FF2B5EF4-FFF2-40B4-BE49-F238E27FC236}">
                  <a16:creationId xmlns:a16="http://schemas.microsoft.com/office/drawing/2014/main" xmlns="" id="{BC282249-DD86-48FF-B742-8D98BC1BB77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53" name="직사각형 52">
              <a:extLst>
                <a:ext uri="{FF2B5EF4-FFF2-40B4-BE49-F238E27FC236}">
                  <a16:creationId xmlns:a16="http://schemas.microsoft.com/office/drawing/2014/main" xmlns="" id="{AF5ED1DE-A297-47EC-840F-231B1DAE535F}"/>
                </a:ext>
              </a:extLst>
            </p:cNvPr>
            <p:cNvSpPr/>
            <p:nvPr/>
          </p:nvSpPr>
          <p:spPr>
            <a:xfrm>
              <a:off x="1279004" y="2429380"/>
              <a:ext cx="8085016"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Given a random variable </a:t>
              </a:r>
              <a:r>
                <a:rPr lang="ko-KR" altLang="en-US" sz="1300" dirty="0">
                  <a:solidFill>
                    <a:srgbClr val="1429A0"/>
                  </a:solidFill>
                  <a:latin typeface="SamsungOne 400" panose="020B0503030303020204" pitchFamily="34" charset="0"/>
                </a:rPr>
                <a:t>𝑋</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probability of </a:t>
              </a:r>
              <a:r>
                <a:rPr lang="ko-KR" altLang="en-US" sz="1300" dirty="0">
                  <a:solidFill>
                    <a:srgbClr val="1429A0"/>
                  </a:solidFill>
                  <a:latin typeface="SamsungOne 400" panose="020B0503030303020204" pitchFamily="34" charset="0"/>
                </a:rPr>
                <a:t>𝑋</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taking on a value </a:t>
              </a:r>
              <a:r>
                <a:rPr lang="ko-KR" altLang="en-US" sz="1300" dirty="0">
                  <a:solidFill>
                    <a:srgbClr val="00B050"/>
                  </a:solidFill>
                  <a:latin typeface="SamsungOne 400" panose="020B0503030303020204" pitchFamily="34" charset="0"/>
                  <a:ea typeface="SamsungOne 400" panose="020B0503030303020204" pitchFamily="34" charset="0"/>
                </a:rPr>
                <a:t>𝑥</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denoted by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rgbClr val="1429A0"/>
                  </a:solidFill>
                  <a:latin typeface="SamsungOne 400" panose="020B0503030303020204" pitchFamily="34" charset="0"/>
                </a:rPr>
                <a:t>𝑋</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rgbClr val="00B050"/>
                  </a:solidFill>
                  <a:latin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or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rgbClr val="00B050"/>
                  </a:solidFill>
                  <a:latin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sp>
        <p:nvSpPr>
          <p:cNvPr id="54" name="직사각형 53">
            <a:extLst>
              <a:ext uri="{FF2B5EF4-FFF2-40B4-BE49-F238E27FC236}">
                <a16:creationId xmlns:a16="http://schemas.microsoft.com/office/drawing/2014/main" xmlns="" id="{4D2B630E-02D2-4CE0-A31E-E7F7CB6E1186}"/>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Maps the values of a discrete random variable to the corresponding probabilities.</a:t>
            </a:r>
          </a:p>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will denote in upper case a random variable and in lower case a particular value of it.</a:t>
            </a:r>
          </a:p>
        </p:txBody>
      </p:sp>
      <p:sp>
        <p:nvSpPr>
          <p:cNvPr id="58" name="직사각형 57">
            <a:extLst>
              <a:ext uri="{FF2B5EF4-FFF2-40B4-BE49-F238E27FC236}">
                <a16:creationId xmlns:a16="http://schemas.microsoft.com/office/drawing/2014/main" xmlns="" id="{7A28CE9F-602F-4EA9-953C-9E0DD22C8721}"/>
              </a:ext>
            </a:extLst>
          </p:cNvPr>
          <p:cNvSpPr/>
          <p:nvPr/>
        </p:nvSpPr>
        <p:spPr>
          <a:xfrm>
            <a:off x="702940" y="3348512"/>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integrated, gives the interval probabilities.</a:t>
            </a:r>
            <a:r>
              <a:rPr lang="en-US" altLang="ko-KR" sz="1400" dirty="0">
                <a:solidFill>
                  <a:srgbClr val="0070C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4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400" dirty="0">
                <a:solidFill>
                  <a:srgbClr val="0070C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More about this in the next unit. </a:t>
            </a:r>
          </a:p>
        </p:txBody>
      </p:sp>
      <p:sp>
        <p:nvSpPr>
          <p:cNvPr id="16" name="직사각형 15">
            <a:extLst>
              <a:ext uri="{FF2B5EF4-FFF2-40B4-BE49-F238E27FC236}">
                <a16:creationId xmlns:a16="http://schemas.microsoft.com/office/drawing/2014/main" xmlns="" id="{44B486B8-BA1F-429F-8509-C3547D76BC2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b="1" dirty="0">
                <a:solidFill>
                  <a:schemeClr val="tx1"/>
                </a:solidFill>
                <a:latin typeface="SamsungOne 400" panose="020B0503030303020204" pitchFamily="34" charset="0"/>
                <a:ea typeface="SamsungOne 400" panose="020B0503030303020204" pitchFamily="34" charset="0"/>
              </a:rPr>
              <a:t>Discrete</a:t>
            </a:r>
            <a:r>
              <a:rPr lang="en-US" altLang="ko-KR" sz="1400" dirty="0">
                <a:solidFill>
                  <a:schemeClr val="tx1"/>
                </a:solidFill>
                <a:latin typeface="SamsungOne 400" panose="020B0503030303020204" pitchFamily="34" charset="0"/>
                <a:ea typeface="SamsungOne 400" panose="020B0503030303020204" pitchFamily="34" charset="0"/>
              </a:rPr>
              <a:t> probability distribution function </a:t>
            </a:r>
            <a:r>
              <a:rPr lang="ko-KR" altLang="en-US" sz="1400" dirty="0">
                <a:solidFill>
                  <a:schemeClr val="tx1"/>
                </a:solidFill>
                <a:latin typeface="SamsungOne 400" panose="020B0503030303020204" pitchFamily="34" charset="0"/>
              </a:rPr>
              <a:t>𝑃</a:t>
            </a:r>
            <a:r>
              <a:rPr lang="en-US" altLang="ko-KR" sz="1400" dirty="0">
                <a:solidFill>
                  <a:schemeClr val="tx1"/>
                </a:solidFill>
                <a:latin typeface="SamsungOne 400" panose="020B0503030303020204" pitchFamily="34" charset="0"/>
                <a:ea typeface="SamsungOne 400" panose="020B0503030303020204" pitchFamily="34" charset="0"/>
              </a:rPr>
              <a:t>(</a:t>
            </a:r>
            <a:r>
              <a:rPr lang="ko-KR" altLang="en-US" sz="1400" dirty="0">
                <a:solidFill>
                  <a:schemeClr val="tx1"/>
                </a:solidFill>
                <a:latin typeface="SamsungOne 400" panose="020B0503030303020204" pitchFamily="34" charset="0"/>
              </a:rPr>
              <a:t>𝑥</a:t>
            </a:r>
            <a:r>
              <a:rPr lang="en-US" altLang="ko-KR" sz="1400" dirty="0">
                <a:solidFill>
                  <a:schemeClr val="tx1"/>
                </a:solidFill>
                <a:latin typeface="SamsungOne 400" panose="020B0503030303020204" pitchFamily="34" charset="0"/>
                <a:ea typeface="SamsungOne 400" panose="020B0503030303020204" pitchFamily="34" charset="0"/>
              </a:rPr>
              <a:t>): </a:t>
            </a:r>
          </a:p>
        </p:txBody>
      </p:sp>
      <p:sp>
        <p:nvSpPr>
          <p:cNvPr id="17" name="직사각형 16">
            <a:extLst>
              <a:ext uri="{FF2B5EF4-FFF2-40B4-BE49-F238E27FC236}">
                <a16:creationId xmlns:a16="http://schemas.microsoft.com/office/drawing/2014/main" xmlns="" id="{FD534702-BD25-4C21-A74F-C1317DB34453}"/>
              </a:ext>
            </a:extLst>
          </p:cNvPr>
          <p:cNvSpPr/>
          <p:nvPr/>
        </p:nvSpPr>
        <p:spPr>
          <a:xfrm>
            <a:off x="558924" y="3110262"/>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b="1" dirty="0">
                <a:solidFill>
                  <a:schemeClr val="tx1"/>
                </a:solidFill>
                <a:latin typeface="SamsungOne 400" panose="020B0503030303020204" pitchFamily="34" charset="0"/>
                <a:ea typeface="SamsungOne 400" panose="020B0503030303020204" pitchFamily="34" charset="0"/>
              </a:rPr>
              <a:t>Continuous </a:t>
            </a:r>
            <a:r>
              <a:rPr lang="en-US" altLang="ko-KR" sz="1400" dirty="0">
                <a:solidFill>
                  <a:schemeClr val="tx1"/>
                </a:solidFill>
                <a:latin typeface="SamsungOne 400" panose="020B0503030303020204" pitchFamily="34" charset="0"/>
                <a:ea typeface="SamsungOne 400" panose="020B0503030303020204" pitchFamily="34" charset="0"/>
              </a:rPr>
              <a:t>probability density function </a:t>
            </a:r>
            <a:r>
              <a:rPr lang="ko-KR" altLang="en-US" sz="1400" dirty="0">
                <a:solidFill>
                  <a:schemeClr val="tx1"/>
                </a:solidFill>
                <a:latin typeface="SamsungOne 400" panose="020B0503030303020204" pitchFamily="34" charset="0"/>
              </a:rPr>
              <a:t>𝑓</a:t>
            </a:r>
            <a:r>
              <a:rPr lang="en-US" altLang="ko-KR" sz="1400" dirty="0">
                <a:solidFill>
                  <a:schemeClr val="tx1"/>
                </a:solidFill>
                <a:latin typeface="SamsungOne 400" panose="020B0503030303020204" pitchFamily="34" charset="0"/>
                <a:ea typeface="SamsungOne 400" panose="020B0503030303020204" pitchFamily="34" charset="0"/>
              </a:rPr>
              <a:t>(</a:t>
            </a:r>
            <a:r>
              <a:rPr lang="ko-KR" altLang="en-US" sz="1400" dirty="0">
                <a:solidFill>
                  <a:schemeClr val="tx1"/>
                </a:solidFill>
                <a:latin typeface="SamsungOne 400" panose="020B0503030303020204" pitchFamily="34" charset="0"/>
              </a:rPr>
              <a:t>𝑥</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459531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 Random Variable</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9" name="직사각형 8">
            <a:extLst>
              <a:ext uri="{FF2B5EF4-FFF2-40B4-BE49-F238E27FC236}">
                <a16:creationId xmlns:a16="http://schemas.microsoft.com/office/drawing/2014/main" xmlns="" id="{BB42BE1A-4377-4971-B0FB-53F1A1859FB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Properties of </a:t>
            </a:r>
            <a:r>
              <a:rPr lang="en-US" altLang="ko-KR" sz="1400" b="1" dirty="0">
                <a:solidFill>
                  <a:schemeClr val="tx1"/>
                </a:solidFill>
                <a:latin typeface="SamsungOne 400" panose="020B0503030303020204" pitchFamily="34" charset="0"/>
                <a:ea typeface="SamsungOne 400" panose="020B0503030303020204" pitchFamily="34" charset="0"/>
              </a:rPr>
              <a:t>discrete</a:t>
            </a:r>
            <a:r>
              <a:rPr lang="en-US" altLang="ko-KR" sz="1400" dirty="0">
                <a:solidFill>
                  <a:schemeClr val="tx1"/>
                </a:solidFill>
                <a:latin typeface="SamsungOne 400" panose="020B0503030303020204" pitchFamily="34" charset="0"/>
                <a:ea typeface="SamsungOne 400" panose="020B0503030303020204" pitchFamily="34" charset="0"/>
              </a:rPr>
              <a:t> probability distribution</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xmlns="" id="{F2AF05CE-1852-4319-B4B7-F40A7C73E971}"/>
                  </a:ext>
                </a:extLst>
              </p:cNvPr>
              <p:cNvSpPr/>
              <p:nvPr/>
            </p:nvSpPr>
            <p:spPr>
              <a:xfrm>
                <a:off x="677096" y="1700808"/>
                <a:ext cx="8632825" cy="771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r>
                      <a:rPr lang="en-US" altLang="ko-KR" sz="1600" i="1">
                        <a:solidFill>
                          <a:schemeClr val="tx1">
                            <a:lumMod val="85000"/>
                            <a:lumOff val="15000"/>
                          </a:schemeClr>
                        </a:solidFill>
                        <a:latin typeface="Cambria Math" panose="02040503050406030204" pitchFamily="18" charset="0"/>
                      </a:rPr>
                      <m:t>0≤</m:t>
                    </m:r>
                    <m:r>
                      <a:rPr lang="en-US" altLang="ko-KR" sz="1600" i="1">
                        <a:solidFill>
                          <a:schemeClr val="tx1">
                            <a:lumMod val="85000"/>
                            <a:lumOff val="15000"/>
                          </a:schemeClr>
                        </a:solidFill>
                        <a:latin typeface="Cambria Math" panose="02040503050406030204" pitchFamily="18" charset="0"/>
                      </a:rPr>
                      <m:t>𝑃</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𝑥</m:t>
                    </m:r>
                    <m:r>
                      <a:rPr lang="en-US" altLang="ko-KR" sz="1600" i="1">
                        <a:solidFill>
                          <a:schemeClr val="tx1">
                            <a:lumMod val="85000"/>
                            <a:lumOff val="15000"/>
                          </a:schemeClr>
                        </a:solidFill>
                        <a:latin typeface="Cambria Math" panose="02040503050406030204" pitchFamily="18" charset="0"/>
                      </a:rPr>
                      <m:t>)≤1</m:t>
                    </m:r>
                  </m:oMath>
                </a14:m>
                <a:endParaRPr lang="en-US" altLang="ko-KR" sz="1600" dirty="0">
                  <a:solidFill>
                    <a:schemeClr val="tx1">
                      <a:lumMod val="85000"/>
                      <a:lumOff val="15000"/>
                    </a:schemeClr>
                  </a:solidFill>
                  <a:latin typeface="SamsungOne 400" panose="020B0503030303020204" pitchFamily="34" charset="0"/>
                </a:endParaRPr>
              </a:p>
              <a:p>
                <a:pPr>
                  <a:spcAft>
                    <a:spcPts val="8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nary>
                      <m:naryPr>
                        <m:chr m:val="∑"/>
                        <m:supHide m:val="on"/>
                        <m:ctrlPr>
                          <a:rPr lang="en-US" altLang="ko-KR" sz="1600" i="1">
                            <a:solidFill>
                              <a:schemeClr val="tx1">
                                <a:lumMod val="85000"/>
                                <a:lumOff val="15000"/>
                              </a:schemeClr>
                            </a:solidFill>
                            <a:latin typeface="Cambria Math" panose="02040503050406030204" pitchFamily="18" charset="0"/>
                          </a:rPr>
                        </m:ctrlPr>
                      </m:naryPr>
                      <m:sub>
                        <m:r>
                          <m:rPr>
                            <m:brk m:alnAt="7"/>
                          </m:rPr>
                          <a:rPr lang="en-US" altLang="ko-KR" sz="1600" i="1">
                            <a:solidFill>
                              <a:schemeClr val="tx1">
                                <a:lumMod val="85000"/>
                                <a:lumOff val="15000"/>
                              </a:schemeClr>
                            </a:solidFill>
                            <a:latin typeface="Cambria Math" panose="02040503050406030204" pitchFamily="18" charset="0"/>
                          </a:rPr>
                          <m:t>𝑎</m:t>
                        </m:r>
                        <m:r>
                          <a:rPr lang="en-US" altLang="ko-KR" sz="1600" i="1">
                            <a:solidFill>
                              <a:schemeClr val="tx1">
                                <a:lumMod val="85000"/>
                                <a:lumOff val="15000"/>
                              </a:schemeClr>
                            </a:solidFill>
                            <a:latin typeface="Cambria Math" panose="02040503050406030204" pitchFamily="18" charset="0"/>
                          </a:rPr>
                          <m:t>𝑙𝑙</m:t>
                        </m:r>
                        <m:r>
                          <a:rPr lang="en-US" altLang="ko-KR" sz="1600" i="1">
                            <a:solidFill>
                              <a:schemeClr val="tx1">
                                <a:lumMod val="85000"/>
                                <a:lumOff val="15000"/>
                              </a:schemeClr>
                            </a:solidFill>
                            <a:latin typeface="Cambria Math" panose="02040503050406030204" pitchFamily="18" charset="0"/>
                          </a:rPr>
                          <m:t> </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𝑥</m:t>
                            </m:r>
                          </m:e>
                          <m:sub>
                            <m:r>
                              <a:rPr lang="en-US" altLang="ko-KR" sz="1600" i="1">
                                <a:solidFill>
                                  <a:schemeClr val="tx1">
                                    <a:lumMod val="85000"/>
                                    <a:lumOff val="15000"/>
                                  </a:schemeClr>
                                </a:solidFill>
                                <a:latin typeface="Cambria Math" panose="02040503050406030204" pitchFamily="18" charset="0"/>
                              </a:rPr>
                              <m:t>𝑖</m:t>
                            </m:r>
                          </m:sub>
                        </m:sSub>
                      </m:sub>
                      <m:sup/>
                      <m:e>
                        <m:r>
                          <a:rPr lang="en-US" altLang="ko-KR" sz="1600" i="1">
                            <a:solidFill>
                              <a:schemeClr val="tx1">
                                <a:lumMod val="85000"/>
                                <a:lumOff val="15000"/>
                              </a:schemeClr>
                            </a:solidFill>
                            <a:latin typeface="Cambria Math" panose="02040503050406030204" pitchFamily="18" charset="0"/>
                          </a:rPr>
                          <m:t>𝑃</m:t>
                        </m:r>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𝑥</m:t>
                            </m:r>
                          </m:e>
                          <m:sub>
                            <m:r>
                              <a:rPr lang="en-US" altLang="ko-KR" sz="1600" i="1">
                                <a:solidFill>
                                  <a:schemeClr val="tx1">
                                    <a:lumMod val="85000"/>
                                    <a:lumOff val="15000"/>
                                  </a:schemeClr>
                                </a:solidFill>
                                <a:latin typeface="Cambria Math" panose="02040503050406030204" pitchFamily="18" charset="0"/>
                              </a:rPr>
                              <m:t>𝑖</m:t>
                            </m:r>
                          </m:sub>
                        </m:sSub>
                        <m:r>
                          <a:rPr lang="en-US" altLang="ko-KR" sz="1600" i="1">
                            <a:solidFill>
                              <a:schemeClr val="tx1">
                                <a:lumMod val="85000"/>
                                <a:lumOff val="15000"/>
                              </a:schemeClr>
                            </a:solidFill>
                            <a:latin typeface="Cambria Math" panose="02040503050406030204" pitchFamily="18" charset="0"/>
                          </a:rPr>
                          <m:t>)</m:t>
                        </m:r>
                      </m:e>
                    </m:nary>
                    <m:r>
                      <a:rPr lang="en-US" altLang="ko-KR" sz="1600" i="1">
                        <a:solidFill>
                          <a:schemeClr val="tx1">
                            <a:lumMod val="85000"/>
                            <a:lumOff val="15000"/>
                          </a:schemeClr>
                        </a:solidFill>
                        <a:latin typeface="Cambria Math" panose="02040503050406030204" pitchFamily="18" charset="0"/>
                      </a:rPr>
                      <m:t>=1</m:t>
                    </m:r>
                  </m:oMath>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2" name="직사각형 11">
                <a:extLst>
                  <a:ext uri="{FF2B5EF4-FFF2-40B4-BE49-F238E27FC236}">
                    <a16:creationId xmlns:a16="http://schemas.microsoft.com/office/drawing/2014/main" id="{F2AF05CE-1852-4319-B4B7-F40A7C73E971}"/>
                  </a:ext>
                </a:extLst>
              </p:cNvPr>
              <p:cNvSpPr>
                <a:spLocks noRot="1" noChangeAspect="1" noMove="1" noResize="1" noEditPoints="1" noAdjustHandles="1" noChangeArrowheads="1" noChangeShapeType="1" noTextEdit="1"/>
              </p:cNvSpPr>
              <p:nvPr/>
            </p:nvSpPr>
            <p:spPr>
              <a:xfrm>
                <a:off x="677096" y="1700808"/>
                <a:ext cx="8632825" cy="771027"/>
              </a:xfrm>
              <a:prstGeom prst="rect">
                <a:avLst/>
              </a:prstGeom>
              <a:blipFill>
                <a:blip r:embed="rId4"/>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765081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 Random Variable</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Population and Sample</a:t>
            </a:r>
          </a:p>
        </p:txBody>
      </p:sp>
      <p:grpSp>
        <p:nvGrpSpPr>
          <p:cNvPr id="40" name="그룹 39">
            <a:extLst>
              <a:ext uri="{FF2B5EF4-FFF2-40B4-BE49-F238E27FC236}">
                <a16:creationId xmlns:a16="http://schemas.microsoft.com/office/drawing/2014/main" xmlns="" id="{C2C1556B-F4A9-40F6-9244-D96EAF46D9CD}"/>
              </a:ext>
            </a:extLst>
          </p:cNvPr>
          <p:cNvGrpSpPr/>
          <p:nvPr/>
        </p:nvGrpSpPr>
        <p:grpSpPr>
          <a:xfrm>
            <a:off x="847631" y="3166215"/>
            <a:ext cx="8460514" cy="345461"/>
            <a:chOff x="903506" y="2429380"/>
            <a:chExt cx="8460514" cy="345461"/>
          </a:xfrm>
        </p:grpSpPr>
        <p:sp>
          <p:nvSpPr>
            <p:cNvPr id="49" name="사각형: 둥근 모서리 2">
              <a:extLst>
                <a:ext uri="{FF2B5EF4-FFF2-40B4-BE49-F238E27FC236}">
                  <a16:creationId xmlns:a16="http://schemas.microsoft.com/office/drawing/2014/main" xmlns="" id="{3F9530D3-B5CE-432C-84F7-8AA599705460}"/>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AC0474D5-610B-4DD9-8394-144683BE3AD6}"/>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Mean, standard deviation, variance, etc. of a </a:t>
              </a:r>
              <a:r>
                <a:rPr lang="en-US" altLang="ko-KR" sz="1300" b="1" dirty="0">
                  <a:solidFill>
                    <a:srgbClr val="00B050"/>
                  </a:solidFill>
                  <a:latin typeface="SamsungOne 400" panose="020B0503030303020204" pitchFamily="34" charset="0"/>
                  <a:ea typeface="SamsungOne 400" panose="020B0503030303020204" pitchFamily="34" charset="0"/>
                </a:rPr>
                <a:t>population</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51" name="직사각형 50">
            <a:extLst>
              <a:ext uri="{FF2B5EF4-FFF2-40B4-BE49-F238E27FC236}">
                <a16:creationId xmlns:a16="http://schemas.microsoft.com/office/drawing/2014/main" xmlns="" id="{DC700A84-37F8-48D0-A9EE-58DDBC2CB7E3}"/>
              </a:ext>
            </a:extLst>
          </p:cNvPr>
          <p:cNvSpPr/>
          <p:nvPr/>
        </p:nvSpPr>
        <p:spPr>
          <a:xfrm>
            <a:off x="674680" y="2215460"/>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entirety of the data set is subject to the analysis. </a:t>
            </a:r>
          </a:p>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can be either “real” or “idealized.”</a:t>
            </a:r>
          </a:p>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properties of a population are called </a:t>
            </a:r>
            <a:r>
              <a:rPr lang="en-US" altLang="ko-KR" sz="1300" b="1" dirty="0">
                <a:solidFill>
                  <a:srgbClr val="1429A0"/>
                </a:solidFill>
                <a:latin typeface="SamsungOne 400" panose="020B0503030303020204" pitchFamily="34" charset="0"/>
                <a:ea typeface="SamsungOne 400" panose="020B0503030303020204" pitchFamily="34" charset="0"/>
              </a:rPr>
              <a:t>parameters.</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55" name="그룹 54">
            <a:extLst>
              <a:ext uri="{FF2B5EF4-FFF2-40B4-BE49-F238E27FC236}">
                <a16:creationId xmlns:a16="http://schemas.microsoft.com/office/drawing/2014/main" xmlns="" id="{AA44F8D4-AA94-4772-BBD7-8A8366C64627}"/>
              </a:ext>
            </a:extLst>
          </p:cNvPr>
          <p:cNvGrpSpPr/>
          <p:nvPr/>
        </p:nvGrpSpPr>
        <p:grpSpPr>
          <a:xfrm>
            <a:off x="847631" y="4652973"/>
            <a:ext cx="8460514" cy="345461"/>
            <a:chOff x="903506" y="2429380"/>
            <a:chExt cx="8460514" cy="345461"/>
          </a:xfrm>
        </p:grpSpPr>
        <p:sp>
          <p:nvSpPr>
            <p:cNvPr id="56" name="사각형: 둥근 모서리 2">
              <a:extLst>
                <a:ext uri="{FF2B5EF4-FFF2-40B4-BE49-F238E27FC236}">
                  <a16:creationId xmlns:a16="http://schemas.microsoft.com/office/drawing/2014/main" xmlns="" id="{262A50B9-0DA2-4701-8810-A5A854F4DB20}"/>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57" name="직사각형 56">
              <a:extLst>
                <a:ext uri="{FF2B5EF4-FFF2-40B4-BE49-F238E27FC236}">
                  <a16:creationId xmlns:a16="http://schemas.microsoft.com/office/drawing/2014/main" xmlns="" id="{515836CB-0B0A-4D91-8851-F539EA3096AF}"/>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Mean, standard deviation, variance, etc. of a </a:t>
              </a:r>
              <a:r>
                <a:rPr lang="en-US" altLang="ko-KR" sz="1300" b="1" dirty="0">
                  <a:solidFill>
                    <a:srgbClr val="00B050"/>
                  </a:solidFill>
                  <a:latin typeface="SamsungOne 400" panose="020B0503030303020204" pitchFamily="34" charset="0"/>
                  <a:ea typeface="SamsungOne 400" panose="020B0503030303020204" pitchFamily="34" charset="0"/>
                </a:rPr>
                <a:t>sample</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58" name="직사각형 57">
            <a:extLst>
              <a:ext uri="{FF2B5EF4-FFF2-40B4-BE49-F238E27FC236}">
                <a16:creationId xmlns:a16="http://schemas.microsoft.com/office/drawing/2014/main" xmlns="" id="{4F10A67F-A4E4-46A7-9DCA-4A15063B7E10}"/>
              </a:ext>
            </a:extLst>
          </p:cNvPr>
          <p:cNvSpPr/>
          <p:nvPr/>
        </p:nvSpPr>
        <p:spPr>
          <a:xfrm>
            <a:off x="674680" y="4004865"/>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 subset of the population.</a:t>
            </a:r>
          </a:p>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properties of a sample are called </a:t>
            </a:r>
            <a:r>
              <a:rPr lang="en-US" altLang="ko-KR" sz="1300" b="1" dirty="0">
                <a:solidFill>
                  <a:srgbClr val="1429A0"/>
                </a:solidFill>
                <a:latin typeface="SamsungOne 400" panose="020B0503030303020204" pitchFamily="34" charset="0"/>
                <a:ea typeface="SamsungOne 400" panose="020B0503030303020204" pitchFamily="34" charset="0"/>
              </a:rPr>
              <a:t>statistics.</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0" name="직사각형 19">
            <a:extLst>
              <a:ext uri="{FF2B5EF4-FFF2-40B4-BE49-F238E27FC236}">
                <a16:creationId xmlns:a16="http://schemas.microsoft.com/office/drawing/2014/main" xmlns="" id="{D71DBDB6-C9B1-46FA-84F6-75F7484FB395}"/>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Population</a:t>
            </a:r>
          </a:p>
        </p:txBody>
      </p:sp>
      <p:sp>
        <p:nvSpPr>
          <p:cNvPr id="21" name="직사각형 20">
            <a:extLst>
              <a:ext uri="{FF2B5EF4-FFF2-40B4-BE49-F238E27FC236}">
                <a16:creationId xmlns:a16="http://schemas.microsoft.com/office/drawing/2014/main" xmlns="" id="{C96F69F5-1DFA-48D9-A31E-926D9761807A}"/>
              </a:ext>
            </a:extLst>
          </p:cNvPr>
          <p:cNvSpPr/>
          <p:nvPr/>
        </p:nvSpPr>
        <p:spPr>
          <a:xfrm>
            <a:off x="522920" y="3699677"/>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Sample</a:t>
            </a:r>
          </a:p>
        </p:txBody>
      </p:sp>
    </p:spTree>
    <p:extLst>
      <p:ext uri="{BB962C8B-B14F-4D97-AF65-F5344CB8AC3E}">
        <p14:creationId xmlns:p14="http://schemas.microsoft.com/office/powerpoint/2010/main" val="875266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 Random Variable</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54" name="직사각형 53">
            <a:extLst>
              <a:ext uri="{FF2B5EF4-FFF2-40B4-BE49-F238E27FC236}">
                <a16:creationId xmlns:a16="http://schemas.microsoft.com/office/drawing/2014/main" xmlns="" id="{4D2B630E-02D2-4CE0-A31E-E7F7CB6E1186}"/>
              </a:ext>
            </a:extLst>
          </p:cNvPr>
          <p:cNvSpPr/>
          <p:nvPr/>
        </p:nvSpPr>
        <p:spPr>
          <a:xfrm>
            <a:off x="674556"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These quantities are properties of an “idealized” group.</a:t>
            </a:r>
          </a:p>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They can be interpreted as </a:t>
            </a:r>
            <a:r>
              <a:rPr lang="en-US" altLang="ko-KR" sz="1300" b="1" dirty="0">
                <a:solidFill>
                  <a:srgbClr val="1429A0"/>
                </a:solidFill>
                <a:latin typeface="SamsungOne 400" panose="020B0503030303020204" pitchFamily="34" charset="0"/>
                <a:ea typeface="SamsungOne 400" panose="020B0503030303020204" pitchFamily="34" charset="0"/>
              </a:rPr>
              <a:t>parameters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of an idealized </a:t>
            </a:r>
            <a:r>
              <a:rPr lang="en-US" altLang="ko-KR" sz="1300" b="1" dirty="0">
                <a:solidFill>
                  <a:srgbClr val="00B050"/>
                </a:solidFill>
                <a:latin typeface="SamsungOne 400" panose="020B0503030303020204" pitchFamily="34" charset="0"/>
                <a:ea typeface="SamsungOne 400" panose="020B0503030303020204" pitchFamily="34" charset="0"/>
              </a:rPr>
              <a:t>population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sp>
        <p:nvSpPr>
          <p:cNvPr id="9" name="직사각형 8">
            <a:extLst>
              <a:ext uri="{FF2B5EF4-FFF2-40B4-BE49-F238E27FC236}">
                <a16:creationId xmlns:a16="http://schemas.microsoft.com/office/drawing/2014/main" xmlns="" id="{0820784F-76FA-4751-8C69-FF2EE8B05C6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We could calculate the mean, standard deviation, variance, etc. using a probability distribution function.</a:t>
            </a:r>
          </a:p>
        </p:txBody>
      </p:sp>
    </p:spTree>
    <p:extLst>
      <p:ext uri="{BB962C8B-B14F-4D97-AF65-F5344CB8AC3E}">
        <p14:creationId xmlns:p14="http://schemas.microsoft.com/office/powerpoint/2010/main" val="3542334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 Random Variable</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Population Mean</a:t>
            </a:r>
          </a:p>
        </p:txBody>
      </p:sp>
      <p:sp>
        <p:nvSpPr>
          <p:cNvPr id="51" name="직사각형 50">
            <a:extLst>
              <a:ext uri="{FF2B5EF4-FFF2-40B4-BE49-F238E27FC236}">
                <a16:creationId xmlns:a16="http://schemas.microsoft.com/office/drawing/2014/main" xmlns="" id="{DC700A84-37F8-48D0-A9EE-58DDBC2CB7E3}"/>
              </a:ext>
            </a:extLst>
          </p:cNvPr>
          <p:cNvSpPr/>
          <p:nvPr/>
        </p:nvSpPr>
        <p:spPr>
          <a:xfrm>
            <a:off x="674556" y="22154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also called the </a:t>
            </a:r>
            <a:r>
              <a:rPr lang="en-US" altLang="ko-KR" sz="1300" b="1" dirty="0">
                <a:solidFill>
                  <a:srgbClr val="1429A0"/>
                </a:solidFill>
                <a:latin typeface="SamsungOne 400" panose="020B0503030303020204" pitchFamily="34" charset="0"/>
                <a:ea typeface="SamsungOne 400" panose="020B0503030303020204" pitchFamily="34" charset="0"/>
              </a:rPr>
              <a:t>expected value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of a random variable: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𝐸</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𝑋</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97E5881E-3CB2-45EA-8785-6F66F4E48B36}"/>
                  </a:ext>
                </a:extLst>
              </p:cNvPr>
              <p:cNvSpPr/>
              <p:nvPr/>
            </p:nvSpPr>
            <p:spPr>
              <a:xfrm>
                <a:off x="845376" y="2584176"/>
                <a:ext cx="846200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For the discrete case with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probability distribution function:</a:t>
                </a:r>
              </a:p>
            </p:txBody>
          </p:sp>
        </mc:Choice>
        <mc:Fallback xmlns="">
          <p:sp>
            <p:nvSpPr>
              <p:cNvPr id="20" name="직사각형 19">
                <a:extLst>
                  <a:ext uri="{FF2B5EF4-FFF2-40B4-BE49-F238E27FC236}">
                    <a16:creationId xmlns:a16="http://schemas.microsoft.com/office/drawing/2014/main" id="{97E5881E-3CB2-45EA-8785-6F66F4E48B36}"/>
                  </a:ext>
                </a:extLst>
              </p:cNvPr>
              <p:cNvSpPr>
                <a:spLocks noRot="1" noChangeAspect="1" noMove="1" noResize="1" noEditPoints="1" noAdjustHandles="1" noChangeArrowheads="1" noChangeShapeType="1" noTextEdit="1"/>
              </p:cNvSpPr>
              <p:nvPr/>
            </p:nvSpPr>
            <p:spPr>
              <a:xfrm>
                <a:off x="845376" y="2584176"/>
                <a:ext cx="8462005" cy="345461"/>
              </a:xfrm>
              <a:prstGeom prst="rect">
                <a:avLst/>
              </a:prstGeom>
              <a:blipFill>
                <a:blip r:embed="rId3"/>
                <a:stretch>
                  <a:fillRect l="-144"/>
                </a:stretch>
              </a:blipFill>
              <a:ln>
                <a:noFill/>
              </a:ln>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xmlns="" id="{987214F4-26BC-437D-8DB7-310AFA04A6A1}"/>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Properties of the population mean</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951E1B00-35EB-4C0E-885A-8FF4AE0542F5}"/>
                  </a:ext>
                </a:extLst>
              </p:cNvPr>
              <p:cNvSpPr/>
              <p:nvPr/>
            </p:nvSpPr>
            <p:spPr>
              <a:xfrm>
                <a:off x="3776302" y="3068960"/>
                <a:ext cx="2350222" cy="792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𝜇</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nary>
                        <m:naryPr>
                          <m:chr m:val="∑"/>
                          <m:sup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7"/>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𝑎</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𝑙𝑙</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sub>
                        <m:sup/>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e>
                      </m:nary>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9" name="Rectangle 12">
                <a:extLst>
                  <a:ext uri="{FF2B5EF4-FFF2-40B4-BE49-F238E27FC236}">
                    <a16:creationId xmlns:a16="http://schemas.microsoft.com/office/drawing/2014/main" id="{951E1B00-35EB-4C0E-885A-8FF4AE0542F5}"/>
                  </a:ext>
                </a:extLst>
              </p:cNvPr>
              <p:cNvSpPr>
                <a:spLocks noRot="1" noChangeAspect="1" noMove="1" noResize="1" noEditPoints="1" noAdjustHandles="1" noChangeArrowheads="1" noChangeShapeType="1" noTextEdit="1"/>
              </p:cNvSpPr>
              <p:nvPr/>
            </p:nvSpPr>
            <p:spPr>
              <a:xfrm>
                <a:off x="3776302" y="3068960"/>
                <a:ext cx="2350222" cy="792396"/>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xmlns="" id="{0DA8B53B-03DD-4966-AF09-0559F4A597E4}"/>
                  </a:ext>
                </a:extLst>
              </p:cNvPr>
              <p:cNvSpPr/>
              <p:nvPr/>
            </p:nvSpPr>
            <p:spPr>
              <a:xfrm>
                <a:off x="3764741" y="4568412"/>
                <a:ext cx="2406776" cy="8408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𝜇</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nary>
                        <m:naryPr>
                          <m:limLoc m:val="undOvr"/>
                          <m:subHide m:val="on"/>
                          <m:sup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sup/>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𝑓</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𝑑𝑥</m:t>
                          </m:r>
                        </m:e>
                      </m:nary>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0" name="Rectangle 12">
                <a:extLst>
                  <a:ext uri="{FF2B5EF4-FFF2-40B4-BE49-F238E27FC236}">
                    <a16:creationId xmlns="" xmlns:a16="http://schemas.microsoft.com/office/drawing/2014/main" xmlns:a14="http://schemas.microsoft.com/office/drawing/2010/main" id="{0DA8B53B-03DD-4966-AF09-0559F4A597E4}"/>
                  </a:ext>
                </a:extLst>
              </p:cNvPr>
              <p:cNvSpPr>
                <a:spLocks noRot="1" noChangeAspect="1" noMove="1" noResize="1" noEditPoints="1" noAdjustHandles="1" noChangeArrowheads="1" noChangeShapeType="1" noTextEdit="1"/>
              </p:cNvSpPr>
              <p:nvPr/>
            </p:nvSpPr>
            <p:spPr>
              <a:xfrm>
                <a:off x="3764741" y="4568412"/>
                <a:ext cx="2406776" cy="840808"/>
              </a:xfrm>
              <a:prstGeom prst="rect">
                <a:avLst/>
              </a:prstGeom>
              <a:blipFill rotWithShape="0">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xmlns="" id="{C7364885-8A6C-45C2-994C-93FBF86543A4}"/>
                  </a:ext>
                </a:extLst>
              </p:cNvPr>
              <p:cNvSpPr/>
              <p:nvPr/>
            </p:nvSpPr>
            <p:spPr>
              <a:xfrm>
                <a:off x="845376" y="4121187"/>
                <a:ext cx="846200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For the continues case with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𝑓</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probability density function:</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2" name="직사각형 11">
                <a:extLst>
                  <a:ext uri="{FF2B5EF4-FFF2-40B4-BE49-F238E27FC236}">
                    <a16:creationId xmlns:a16="http://schemas.microsoft.com/office/drawing/2014/main" id="{C7364885-8A6C-45C2-994C-93FBF86543A4}"/>
                  </a:ext>
                </a:extLst>
              </p:cNvPr>
              <p:cNvSpPr>
                <a:spLocks noRot="1" noChangeAspect="1" noMove="1" noResize="1" noEditPoints="1" noAdjustHandles="1" noChangeArrowheads="1" noChangeShapeType="1" noTextEdit="1"/>
              </p:cNvSpPr>
              <p:nvPr/>
            </p:nvSpPr>
            <p:spPr>
              <a:xfrm>
                <a:off x="845376" y="4121187"/>
                <a:ext cx="8462005" cy="545516"/>
              </a:xfrm>
              <a:prstGeom prst="rect">
                <a:avLst/>
              </a:prstGeom>
              <a:blipFill>
                <a:blip r:embed="rId7"/>
                <a:stretch>
                  <a:fillRect l="-144"/>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070814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 Random Variable</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54" name="직사각형 53">
                <a:extLst>
                  <a:ext uri="{FF2B5EF4-FFF2-40B4-BE49-F238E27FC236}">
                    <a16:creationId xmlns:a16="http://schemas.microsoft.com/office/drawing/2014/main" xmlns="" id="{4D2B630E-02D2-4CE0-A31E-E7F7CB6E1186}"/>
                  </a:ext>
                </a:extLst>
              </p:cNvPr>
              <p:cNvSpPr/>
              <p:nvPr/>
            </p:nvSpPr>
            <p:spPr>
              <a:xfrm>
                <a:off x="674556" y="319155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Note: </a:t>
                </a:r>
                <a14:m>
                  <m:oMath xmlns:m="http://schemas.openxmlformats.org/officeDocument/2006/math">
                    <m:r>
                      <a:rPr lang="en-US" altLang="ko-KR" sz="1300" dirty="0" smtClean="0">
                        <a:solidFill>
                          <a:srgbClr val="1429A0"/>
                        </a:solidFill>
                        <a:latin typeface="Cambria Math" panose="02040503050406030204" pitchFamily="18" charset="0"/>
                        <a:ea typeface="SamsungOne 400" panose="020B0503030303020204" pitchFamily="34" charset="0"/>
                      </a:rPr>
                      <m:t>𝑐</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stands for a constant.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54" name="직사각형 53">
                <a:extLst>
                  <a:ext uri="{FF2B5EF4-FFF2-40B4-BE49-F238E27FC236}">
                    <a16:creationId xmlns:a16="http://schemas.microsoft.com/office/drawing/2014/main" id="{4D2B630E-02D2-4CE0-A31E-E7F7CB6E1186}"/>
                  </a:ext>
                </a:extLst>
              </p:cNvPr>
              <p:cNvSpPr>
                <a:spLocks noRot="1" noChangeAspect="1" noMove="1" noResize="1" noEditPoints="1" noAdjustHandles="1" noChangeArrowheads="1" noChangeShapeType="1" noTextEdit="1"/>
              </p:cNvSpPr>
              <p:nvPr/>
            </p:nvSpPr>
            <p:spPr>
              <a:xfrm>
                <a:off x="674556" y="3191551"/>
                <a:ext cx="8632825" cy="345461"/>
              </a:xfrm>
              <a:prstGeom prst="rect">
                <a:avLst/>
              </a:prstGeom>
              <a:blipFill>
                <a:blip r:embed="rId3"/>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98E29FAA-5C4F-407B-B1FF-4C80919257B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Properties of the population mean</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3BAA1200-2C80-4CA1-8902-3015E430662D}"/>
                  </a:ext>
                </a:extLst>
              </p:cNvPr>
              <p:cNvSpPr/>
              <p:nvPr/>
            </p:nvSpPr>
            <p:spPr>
              <a:xfrm>
                <a:off x="702940" y="1700808"/>
                <a:ext cx="8632825" cy="1438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chemeClr val="tx1"/>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a:t>
                </a:r>
                <a:r>
                  <a:rPr lang="en-US" altLang="ko-KR" sz="1600" dirty="0">
                    <a:solidFill>
                      <a:schemeClr val="tx1">
                        <a:lumMod val="85000"/>
                        <a:lumOff val="15000"/>
                      </a:schemeClr>
                    </a:solidFill>
                    <a:ea typeface="SamsungOne 400" panose="020B0503030303020204" pitchFamily="34" charset="0"/>
                  </a:rPr>
                  <a:t> </a:t>
                </a:r>
                <a14:m>
                  <m:oMath xmlns:m="http://schemas.openxmlformats.org/officeDocument/2006/math">
                    <m:r>
                      <a:rPr lang="en-US" altLang="ko-KR" sz="1600" dirty="0" smtClean="0">
                        <a:solidFill>
                          <a:schemeClr val="tx1">
                            <a:lumMod val="85000"/>
                            <a:lumOff val="15000"/>
                          </a:schemeClr>
                        </a:solidFill>
                        <a:latin typeface="Cambria Math" panose="02040503050406030204" pitchFamily="18" charset="0"/>
                        <a:ea typeface="SamsungOne 400" panose="020B0503030303020204" pitchFamily="34" charset="0"/>
                      </a:rPr>
                      <m:t>𝐸</m:t>
                    </m:r>
                    <m:d>
                      <m:dPr>
                        <m:begChr m:val="["/>
                        <m:endChr m:val="]"/>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dirty="0">
                            <a:solidFill>
                              <a:srgbClr val="1429A0"/>
                            </a:solidFill>
                            <a:latin typeface="Cambria Math" panose="02040503050406030204" pitchFamily="18" charset="0"/>
                            <a:ea typeface="SamsungOne 400" panose="020B0503030303020204" pitchFamily="34" charset="0"/>
                          </a:rPr>
                          <m:t>𝑐</m:t>
                        </m:r>
                      </m:e>
                    </m:d>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 </m:t>
                    </m:r>
                    <m:r>
                      <a:rPr lang="en-US" altLang="ko-KR" sz="1600" dirty="0">
                        <a:solidFill>
                          <a:srgbClr val="1429A0"/>
                        </a:solidFill>
                        <a:latin typeface="Cambria Math" panose="02040503050406030204" pitchFamily="18" charset="0"/>
                        <a:ea typeface="SamsungOne 400" panose="020B0503030303020204" pitchFamily="34" charset="0"/>
                      </a:rPr>
                      <m:t>𝑐</m:t>
                    </m:r>
                    <m:r>
                      <m:rPr>
                        <m:nor/>
                      </m:rPr>
                      <a:rPr lang="en-US" altLang="ko-KR" sz="1600" dirty="0">
                        <a:solidFill>
                          <a:srgbClr val="193EB0"/>
                        </a:solidFill>
                        <a:latin typeface="SamsungOne 400" panose="020B0503030303020204" pitchFamily="34" charset="0"/>
                        <a:ea typeface="SamsungOne 400" panose="020B0503030303020204" pitchFamily="34" charset="0"/>
                      </a:rPr>
                      <m:t> </m:t>
                    </m:r>
                  </m:oMath>
                </a14:m>
                <a:endParaRPr lang="en-US" altLang="ko-KR" sz="1600" dirty="0">
                  <a:solidFill>
                    <a:srgbClr val="193EB0"/>
                  </a:solidFill>
                  <a:latin typeface="SamsungOne 400" panose="020B0503030303020204" pitchFamily="34" charset="0"/>
                  <a:ea typeface="SamsungOne 400" panose="020B0503030303020204" pitchFamily="34" charset="0"/>
                </a:endParaRPr>
              </a:p>
              <a:p>
                <a:pPr>
                  <a:spcAft>
                    <a:spcPts val="800"/>
                  </a:spcAft>
                  <a:buClr>
                    <a:schemeClr val="tx1"/>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a:t>
                </a:r>
                <a:r>
                  <a:rPr lang="en-US" altLang="ko-KR" sz="1600" dirty="0">
                    <a:solidFill>
                      <a:schemeClr val="tx1">
                        <a:lumMod val="85000"/>
                        <a:lumOff val="15000"/>
                      </a:schemeClr>
                    </a:solidFill>
                    <a:ea typeface="SamsungOne 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𝐸</m:t>
                    </m:r>
                    <m:d>
                      <m:dPr>
                        <m:begChr m:val="["/>
                        <m:endChr m:val="]"/>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dirty="0">
                            <a:solidFill>
                              <a:srgbClr val="1429A0"/>
                            </a:solidFill>
                            <a:latin typeface="Cambria Math" panose="02040503050406030204" pitchFamily="18" charset="0"/>
                            <a:ea typeface="SamsungOne 400" panose="020B0503030303020204" pitchFamily="34" charset="0"/>
                          </a:rPr>
                          <m:t>𝑐</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e>
                    </m:d>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rgbClr val="1429A0"/>
                        </a:solidFill>
                        <a:latin typeface="Cambria Math" panose="02040503050406030204" pitchFamily="18" charset="0"/>
                        <a:ea typeface="SamsungOne 400" panose="020B0503030303020204" pitchFamily="34" charset="0"/>
                      </a:rPr>
                      <m:t>𝑐</m:t>
                    </m:r>
                    <m:r>
                      <a:rPr lang="en-US" altLang="ko-KR" sz="1600" dirty="0">
                        <a:solidFill>
                          <a:srgbClr val="0070C0"/>
                        </a:solidFill>
                        <a:latin typeface="Cambria Math" panose="02040503050406030204" pitchFamily="18" charset="0"/>
                        <a:ea typeface="SamsungOne 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𝐸</m:t>
                    </m:r>
                    <m:d>
                      <m:dPr>
                        <m:begChr m:val="["/>
                        <m:endChr m:val="]"/>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e>
                    </m:d>
                  </m:oMath>
                </a14:m>
                <a:endParaRPr lang="en-US" altLang="ko-KR" sz="1600" dirty="0">
                  <a:solidFill>
                    <a:schemeClr val="tx1">
                      <a:lumMod val="85000"/>
                      <a:lumOff val="15000"/>
                    </a:schemeClr>
                  </a:solidFill>
                  <a:ea typeface="SamsungOne 400" panose="020B0503030303020204" pitchFamily="34" charset="0"/>
                </a:endParaRPr>
              </a:p>
              <a:p>
                <a:pPr>
                  <a:spcAft>
                    <a:spcPts val="800"/>
                  </a:spcAft>
                  <a:buClr>
                    <a:schemeClr val="tx1"/>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a:t>
                </a:r>
                <a: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𝐸</m:t>
                    </m:r>
                    <m:d>
                      <m:dPr>
                        <m:begChr m:val="["/>
                        <m:endChr m:val="]"/>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rgbClr val="1429A0"/>
                            </a:solidFill>
                            <a:latin typeface="Cambria Math" panose="02040503050406030204" pitchFamily="18" charset="0"/>
                            <a:ea typeface="SamsungOne 400" panose="020B0503030303020204" pitchFamily="34" charset="0"/>
                          </a:rPr>
                          <m:t>𝑐</m:t>
                        </m:r>
                      </m:e>
                    </m:d>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𝐸</m:t>
                    </m:r>
                    <m:d>
                      <m:dPr>
                        <m:begChr m:val="["/>
                        <m:endChr m:val="]"/>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e>
                    </m:d>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rgbClr val="1429A0"/>
                        </a:solidFill>
                        <a:latin typeface="Cambria Math" panose="02040503050406030204" pitchFamily="18" charset="0"/>
                        <a:ea typeface="SamsungOne 400" panose="020B0503030303020204" pitchFamily="34" charset="0"/>
                      </a:rPr>
                      <m:t>𝑐</m:t>
                    </m:r>
                  </m:oMath>
                </a14:m>
                <a:endParaRPr lang="en-US" altLang="ko-KR" sz="1600" dirty="0">
                  <a:solidFill>
                    <a:srgbClr val="1429A0"/>
                  </a:solidFill>
                  <a:latin typeface="Cambria Math" panose="02040503050406030204" pitchFamily="18" charset="0"/>
                  <a:ea typeface="SamsungOne 400" panose="020B0503030303020204" pitchFamily="34" charset="0"/>
                </a:endParaRPr>
              </a:p>
              <a:p>
                <a:pPr>
                  <a:spcAft>
                    <a:spcPts val="800"/>
                  </a:spcAft>
                  <a:buClr>
                    <a:schemeClr val="tx1"/>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𝐸</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𝑌</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 = </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𝐸</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𝐸</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𝑌</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3BAA1200-2C80-4CA1-8902-3015E430662D}"/>
                  </a:ext>
                </a:extLst>
              </p:cNvPr>
              <p:cNvSpPr>
                <a:spLocks noRot="1" noChangeAspect="1" noMove="1" noResize="1" noEditPoints="1" noAdjustHandles="1" noChangeArrowheads="1" noChangeShapeType="1" noTextEdit="1"/>
              </p:cNvSpPr>
              <p:nvPr/>
            </p:nvSpPr>
            <p:spPr>
              <a:xfrm>
                <a:off x="702940" y="1700808"/>
                <a:ext cx="8632825" cy="1438068"/>
              </a:xfrm>
              <a:prstGeom prst="rect">
                <a:avLst/>
              </a:prstGeom>
              <a:blipFill>
                <a:blip r:embed="rId5"/>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10747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 Random Variable</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Population Variance </a:t>
            </a:r>
          </a:p>
        </p:txBody>
      </p:sp>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xmlns="" id="{DC700A84-37F8-48D0-A9EE-58DDBC2CB7E3}"/>
                  </a:ext>
                </a:extLst>
              </p:cNvPr>
              <p:cNvSpPr/>
              <p:nvPr/>
            </p:nvSpPr>
            <p:spPr>
              <a:xfrm>
                <a:off x="674556" y="22154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For the discrete case with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probability distribution function:</a:t>
                </a:r>
              </a:p>
            </p:txBody>
          </p:sp>
        </mc:Choice>
        <mc:Fallback xmlns="">
          <p:sp>
            <p:nvSpPr>
              <p:cNvPr id="51" name="직사각형 50">
                <a:extLst>
                  <a:ext uri="{FF2B5EF4-FFF2-40B4-BE49-F238E27FC236}">
                    <a16:creationId xmlns:a16="http://schemas.microsoft.com/office/drawing/2014/main" id="{DC700A84-37F8-48D0-A9EE-58DDBC2CB7E3}"/>
                  </a:ext>
                </a:extLst>
              </p:cNvPr>
              <p:cNvSpPr>
                <a:spLocks noRot="1" noChangeAspect="1" noMove="1" noResize="1" noEditPoints="1" noAdjustHandles="1" noChangeArrowheads="1" noChangeShapeType="1" noTextEdit="1"/>
              </p:cNvSpPr>
              <p:nvPr/>
            </p:nvSpPr>
            <p:spPr>
              <a:xfrm>
                <a:off x="674556" y="2215460"/>
                <a:ext cx="8632825" cy="345461"/>
              </a:xfrm>
              <a:prstGeom prst="rect">
                <a:avLst/>
              </a:prstGeom>
              <a:blipFill>
                <a:blip r:embed="rId3"/>
                <a:stretch>
                  <a:fillRect l="-141"/>
                </a:stretch>
              </a:blipFill>
              <a:ln>
                <a:noFill/>
              </a:ln>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xmlns="" id="{935F1F2C-BFEA-4BEF-B74B-DF1264F5239A}"/>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population variance is denoted by </a:t>
            </a:r>
            <a:r>
              <a:rPr lang="ko-KR" altLang="en-US" sz="1400" dirty="0">
                <a:solidFill>
                  <a:schemeClr val="tx1"/>
                </a:solidFill>
                <a:latin typeface="SamsungOne 400" panose="020B0503030303020204" pitchFamily="34" charset="0"/>
              </a:rPr>
              <a:t>𝜎</a:t>
            </a:r>
            <a:r>
              <a:rPr lang="en-US" altLang="ko-KR" sz="1400" dirty="0">
                <a:solidFill>
                  <a:schemeClr val="tx1"/>
                </a:solidFill>
                <a:latin typeface="SamsungOne 400" panose="020B0503030303020204" pitchFamily="34" charset="0"/>
                <a:ea typeface="SamsungOne 400" panose="020B0503030303020204" pitchFamily="34" charset="0"/>
              </a:rPr>
              <a:t>^2 or </a:t>
            </a:r>
            <a:r>
              <a:rPr lang="ko-KR" altLang="en-US" sz="1400" dirty="0">
                <a:solidFill>
                  <a:schemeClr val="tx1"/>
                </a:solidFill>
                <a:latin typeface="SamsungOne 400" panose="020B0503030303020204" pitchFamily="34" charset="0"/>
              </a:rPr>
              <a:t>𝑉𝑎𝑟</a:t>
            </a:r>
            <a:r>
              <a:rPr lang="en-US" altLang="ko-KR" sz="1400" dirty="0">
                <a:solidFill>
                  <a:schemeClr val="tx1"/>
                </a:solidFill>
                <a:latin typeface="SamsungOne 400" panose="020B0503030303020204" pitchFamily="34" charset="0"/>
                <a:ea typeface="SamsungOne 400" panose="020B0503030303020204" pitchFamily="34" charset="0"/>
              </a:rPr>
              <a:t>(</a:t>
            </a:r>
            <a:r>
              <a:rPr lang="ko-KR" altLang="en-US" sz="1400" dirty="0">
                <a:solidFill>
                  <a:schemeClr val="tx1"/>
                </a:solidFill>
                <a:latin typeface="SamsungOne 400" panose="020B0503030303020204" pitchFamily="34" charset="0"/>
              </a:rPr>
              <a:t>𝑋</a:t>
            </a:r>
            <a:r>
              <a:rPr lang="en-US" altLang="ko-KR" sz="1400" dirty="0">
                <a:solidFill>
                  <a:schemeClr val="tx1"/>
                </a:solidFill>
                <a:latin typeface="SamsungOne 400" panose="020B0503030303020204" pitchFamily="34" charset="0"/>
                <a:ea typeface="SamsungOne 400" panose="020B0503030303020204" pitchFamily="34" charset="0"/>
              </a:rPr>
              <a:t>). </a:t>
            </a: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xmlns="" id="{C87C718A-FA01-4B5A-8623-8A5E25079325}"/>
                  </a:ext>
                </a:extLst>
              </p:cNvPr>
              <p:cNvSpPr/>
              <p:nvPr/>
            </p:nvSpPr>
            <p:spPr>
              <a:xfrm>
                <a:off x="674556" y="5229200"/>
                <a:ext cx="8632825" cy="707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Note: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both cases, </a:t>
                </a:r>
                <a14:m>
                  <m:oMath xmlns:m="http://schemas.openxmlformats.org/officeDocument/2006/math">
                    <m:sSup>
                      <m:sSup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p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𝜎</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𝐸</m:t>
                    </m:r>
                    <m:d>
                      <m:dPr>
                        <m:begChr m:val="["/>
                        <m:end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𝑋</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p>
                        </m:sSup>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e>
                        </m:d>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pP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Note: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population standard deviation:</a:t>
                </a:r>
                <a14:m>
                  <m:oMath xmlns:m="http://schemas.openxmlformats.org/officeDocument/2006/math">
                    <m:r>
                      <a:rPr lang="en-US" altLang="ko-KR" sz="1400" b="0" i="0" smtClean="0">
                        <a:solidFill>
                          <a:schemeClr val="tx1">
                            <a:lumMod val="85000"/>
                            <a:lumOff val="15000"/>
                          </a:schemeClr>
                        </a:solidFill>
                        <a:latin typeface="Cambria Math" panose="02040503050406030204" pitchFamily="18" charset="0"/>
                        <a:cs typeface="Times New Roman" panose="02020603050405020304" pitchFamily="18" charset="0"/>
                      </a:rPr>
                      <m:t> </m:t>
                    </m:r>
                    <m:r>
                      <a:rPr lang="ko-KR" altLang="en-US" sz="1400" i="1" smtClean="0">
                        <a:solidFill>
                          <a:schemeClr val="tx1">
                            <a:lumMod val="85000"/>
                            <a:lumOff val="15000"/>
                          </a:schemeClr>
                        </a:solidFill>
                        <a:latin typeface="Cambria Math" panose="02040503050406030204" pitchFamily="18" charset="0"/>
                        <a:cs typeface="Times New Roman" panose="02020603050405020304" pitchFamily="18" charset="0"/>
                      </a:rPr>
                      <m:t>𝜎</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ad>
                      <m:radPr>
                        <m:degHide m:val="on"/>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radPr>
                      <m:deg/>
                      <m:e>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𝜎</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p>
                        </m:sSup>
                      </m:e>
                    </m:ra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8" name="직사각형 7">
                <a:extLst>
                  <a:ext uri="{FF2B5EF4-FFF2-40B4-BE49-F238E27FC236}">
                    <a16:creationId xmlns="" xmlns:a16="http://schemas.microsoft.com/office/drawing/2014/main" xmlns:a14="http://schemas.microsoft.com/office/drawing/2010/main" id="{C87C718A-FA01-4B5A-8623-8A5E25079325}"/>
                  </a:ext>
                </a:extLst>
              </p:cNvPr>
              <p:cNvSpPr>
                <a:spLocks noRot="1" noChangeAspect="1" noMove="1" noResize="1" noEditPoints="1" noAdjustHandles="1" noChangeArrowheads="1" noChangeShapeType="1" noTextEdit="1"/>
              </p:cNvSpPr>
              <p:nvPr/>
            </p:nvSpPr>
            <p:spPr>
              <a:xfrm>
                <a:off x="674556" y="5229200"/>
                <a:ext cx="8632825" cy="707035"/>
              </a:xfrm>
              <a:prstGeom prst="rect">
                <a:avLst/>
              </a:prstGeom>
              <a:blipFill rotWithShape="0">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1205D72C-CAF4-48DB-B1D8-88604CAEC52F}"/>
                  </a:ext>
                </a:extLst>
              </p:cNvPr>
              <p:cNvSpPr/>
              <p:nvPr/>
            </p:nvSpPr>
            <p:spPr>
              <a:xfrm>
                <a:off x="3302614" y="2636604"/>
                <a:ext cx="3285927" cy="792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𝑉𝑎𝑟</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nary>
                        <m:naryPr>
                          <m:chr m:val="∑"/>
                          <m:sup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7"/>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𝑎</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𝑙𝑙</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sub>
                        <m:sup/>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𝜇</m:t>
                                  </m:r>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e>
                      </m:nary>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id="{1205D72C-CAF4-48DB-B1D8-88604CAEC52F}"/>
                  </a:ext>
                </a:extLst>
              </p:cNvPr>
              <p:cNvSpPr>
                <a:spLocks noRot="1" noChangeAspect="1" noMove="1" noResize="1" noEditPoints="1" noAdjustHandles="1" noChangeArrowheads="1" noChangeShapeType="1" noTextEdit="1"/>
              </p:cNvSpPr>
              <p:nvPr/>
            </p:nvSpPr>
            <p:spPr>
              <a:xfrm>
                <a:off x="3302614" y="2636604"/>
                <a:ext cx="3285927" cy="792396"/>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Rectangle 12">
                <a:extLst>
                  <a:ext uri="{FF2B5EF4-FFF2-40B4-BE49-F238E27FC236}">
                    <a16:creationId xmlns:a16="http://schemas.microsoft.com/office/drawing/2014/main" xmlns="" id="{A69A7CC6-A18F-4D5E-9485-71CD0098D7D6}"/>
                  </a:ext>
                </a:extLst>
              </p:cNvPr>
              <p:cNvSpPr/>
              <p:nvPr/>
            </p:nvSpPr>
            <p:spPr>
              <a:xfrm>
                <a:off x="3302614" y="4071815"/>
                <a:ext cx="3297598" cy="8408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𝑉𝑎𝑟</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nary>
                        <m:naryPr>
                          <m:limLoc m:val="undOvr"/>
                          <m:subHide m:val="on"/>
                          <m:sup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sup/>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𝜇</m:t>
                                  </m:r>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𝑓</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𝑑𝑥</m:t>
                          </m:r>
                        </m:e>
                      </m:nary>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11" name="Rectangle 12">
                <a:extLst>
                  <a:ext uri="{FF2B5EF4-FFF2-40B4-BE49-F238E27FC236}">
                    <a16:creationId xmlns:a16="http://schemas.microsoft.com/office/drawing/2014/main" id="{A69A7CC6-A18F-4D5E-9485-71CD0098D7D6}"/>
                  </a:ext>
                </a:extLst>
              </p:cNvPr>
              <p:cNvSpPr>
                <a:spLocks noRot="1" noChangeAspect="1" noMove="1" noResize="1" noEditPoints="1" noAdjustHandles="1" noChangeArrowheads="1" noChangeShapeType="1" noTextEdit="1"/>
              </p:cNvSpPr>
              <p:nvPr/>
            </p:nvSpPr>
            <p:spPr>
              <a:xfrm>
                <a:off x="3302614" y="4071815"/>
                <a:ext cx="3297598" cy="840808"/>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xmlns="" id="{E1C41A37-30DF-4E6E-B6D6-EC2CDF6632DE}"/>
                  </a:ext>
                </a:extLst>
              </p:cNvPr>
              <p:cNvSpPr/>
              <p:nvPr/>
            </p:nvSpPr>
            <p:spPr>
              <a:xfrm>
                <a:off x="674556" y="362414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For the continues case with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𝑓</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probability density function:</a:t>
                </a:r>
              </a:p>
            </p:txBody>
          </p:sp>
        </mc:Choice>
        <mc:Fallback xmlns="">
          <p:sp>
            <p:nvSpPr>
              <p:cNvPr id="12" name="직사각형 11">
                <a:extLst>
                  <a:ext uri="{FF2B5EF4-FFF2-40B4-BE49-F238E27FC236}">
                    <a16:creationId xmlns:a16="http://schemas.microsoft.com/office/drawing/2014/main" id="{E1C41A37-30DF-4E6E-B6D6-EC2CDF6632DE}"/>
                  </a:ext>
                </a:extLst>
              </p:cNvPr>
              <p:cNvSpPr>
                <a:spLocks noRot="1" noChangeAspect="1" noMove="1" noResize="1" noEditPoints="1" noAdjustHandles="1" noChangeArrowheads="1" noChangeShapeType="1" noTextEdit="1"/>
              </p:cNvSpPr>
              <p:nvPr/>
            </p:nvSpPr>
            <p:spPr>
              <a:xfrm>
                <a:off x="674556" y="3624140"/>
                <a:ext cx="8632825" cy="345461"/>
              </a:xfrm>
              <a:prstGeom prst="rect">
                <a:avLst/>
              </a:prstGeom>
              <a:blipFill>
                <a:blip r:embed="rId8"/>
                <a:stretch>
                  <a:fillRect l="-14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84988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 Random Variable</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54" name="직사각형 53">
                <a:extLst>
                  <a:ext uri="{FF2B5EF4-FFF2-40B4-BE49-F238E27FC236}">
                    <a16:creationId xmlns:a16="http://schemas.microsoft.com/office/drawing/2014/main" xmlns="" id="{4D2B630E-02D2-4CE0-A31E-E7F7CB6E1186}"/>
                  </a:ext>
                </a:extLst>
              </p:cNvPr>
              <p:cNvSpPr/>
              <p:nvPr/>
            </p:nvSpPr>
            <p:spPr>
              <a:xfrm>
                <a:off x="674556" y="1700808"/>
                <a:ext cx="8632825" cy="1792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𝑉𝑎𝑟</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smtClean="0">
                        <a:solidFill>
                          <a:srgbClr val="1429A0"/>
                        </a:solidFill>
                        <a:latin typeface="Cambria Math" panose="02040503050406030204" pitchFamily="18" charset="0"/>
                        <a:ea typeface="SamsungOne 400" panose="020B0503030303020204" pitchFamily="34" charset="0"/>
                      </a:rPr>
                      <m:t>𝑐</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 =0</m:t>
                    </m:r>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𝑉</m:t>
                    </m:r>
                    <m:r>
                      <a:rPr lang="en-US" altLang="ko-KR" sz="1600" dirty="0" err="1">
                        <a:solidFill>
                          <a:schemeClr val="tx1">
                            <a:lumMod val="85000"/>
                            <a:lumOff val="15000"/>
                          </a:schemeClr>
                        </a:solidFill>
                        <a:latin typeface="Cambria Math" panose="02040503050406030204" pitchFamily="18" charset="0"/>
                        <a:ea typeface="SamsungOne 400" panose="020B0503030303020204" pitchFamily="34" charset="0"/>
                      </a:rPr>
                      <m:t>𝑎𝑟</m:t>
                    </m:r>
                    <m:d>
                      <m:d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smtClean="0">
                            <a:solidFill>
                              <a:srgbClr val="1429A0"/>
                            </a:solidFill>
                            <a:latin typeface="Cambria Math" panose="02040503050406030204" pitchFamily="18" charset="0"/>
                            <a:ea typeface="SamsungOne 400" panose="020B0503030303020204" pitchFamily="34" charset="0"/>
                          </a:rPr>
                          <m:t>𝑐</m:t>
                        </m:r>
                      </m:e>
                    </m:d>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𝑉𝑎𝑟</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𝑉𝑎𝑟</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smtClean="0">
                        <a:solidFill>
                          <a:srgbClr val="1429A0"/>
                        </a:solidFill>
                        <a:latin typeface="Cambria Math" panose="02040503050406030204" pitchFamily="18" charset="0"/>
                        <a:ea typeface="SamsungOne 400" panose="020B0503030303020204" pitchFamily="34" charset="0"/>
                      </a:rPr>
                      <m:t>𝑐</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sSup>
                      <m:sSup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600" dirty="0" smtClean="0">
                            <a:solidFill>
                              <a:srgbClr val="1429A0"/>
                            </a:solidFill>
                            <a:latin typeface="Cambria Math" panose="02040503050406030204" pitchFamily="18" charset="0"/>
                            <a:ea typeface="SamsungOne 400" panose="020B0503030303020204" pitchFamily="34" charset="0"/>
                          </a:rPr>
                          <m:t>𝑐</m:t>
                        </m:r>
                      </m:e>
                      <m:sup>
                        <m:r>
                          <a:rPr lang="en-US" altLang="ko-KR" sz="1600" dirty="0">
                            <a:solidFill>
                              <a:srgbClr val="FF0000"/>
                            </a:solidFill>
                            <a:latin typeface="Cambria Math" panose="02040503050406030204" pitchFamily="18" charset="0"/>
                            <a:ea typeface="SamsungOne 400" panose="020B0503030303020204" pitchFamily="34" charset="0"/>
                          </a:rPr>
                          <m:t>𝟐</m:t>
                        </m:r>
                      </m:sup>
                    </m:sSup>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𝑉𝑎𝑟</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𝑉𝑎𝑟</m:t>
                    </m:r>
                    <m:d>
                      <m:d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𝑌</m:t>
                        </m:r>
                      </m:e>
                    </m:d>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𝑉𝑎𝑟</m:t>
                    </m:r>
                    <m:d>
                      <m:d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e>
                    </m:d>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𝑉𝑎𝑟</m:t>
                    </m:r>
                    <m:d>
                      <m:d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𝑌</m:t>
                        </m:r>
                      </m:e>
                    </m:d>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+2 </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𝐶𝑜𝑣</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𝑌</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𝑉𝑎𝑟</m:t>
                    </m:r>
                    <m:d>
                      <m:d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e>
                    </m:d>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𝑉𝑎𝑟</m:t>
                    </m:r>
                    <m:d>
                      <m:d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𝑌</m:t>
                        </m:r>
                      </m:e>
                    </m: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rgbClr val="00B050"/>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Only when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𝑋</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𝑌</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independent to each other!</a:t>
                </a:r>
              </a:p>
            </p:txBody>
          </p:sp>
        </mc:Choice>
        <mc:Fallback xmlns="">
          <p:sp>
            <p:nvSpPr>
              <p:cNvPr id="54" name="직사각형 53">
                <a:extLst>
                  <a:ext uri="{FF2B5EF4-FFF2-40B4-BE49-F238E27FC236}">
                    <a16:creationId xmlns:a16="http://schemas.microsoft.com/office/drawing/2014/main" id="{4D2B630E-02D2-4CE0-A31E-E7F7CB6E1186}"/>
                  </a:ext>
                </a:extLst>
              </p:cNvPr>
              <p:cNvSpPr>
                <a:spLocks noRot="1" noChangeAspect="1" noMove="1" noResize="1" noEditPoints="1" noAdjustHandles="1" noChangeArrowheads="1" noChangeShapeType="1" noTextEdit="1"/>
              </p:cNvSpPr>
              <p:nvPr/>
            </p:nvSpPr>
            <p:spPr>
              <a:xfrm>
                <a:off x="674556" y="1700808"/>
                <a:ext cx="8632825" cy="1792460"/>
              </a:xfrm>
              <a:prstGeom prst="rect">
                <a:avLst/>
              </a:prstGeom>
              <a:blipFill>
                <a:blip r:embed="rId3"/>
                <a:stretch>
                  <a:fillRect l="-141"/>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5676F7CC-C0CB-4E72-9343-431F3BCB982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Properties of the population variance</a:t>
            </a:r>
          </a:p>
        </p:txBody>
      </p:sp>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xmlns="" id="{FB37A71C-8D65-4FA3-B6FE-A65D4C88CE6A}"/>
                  </a:ext>
                </a:extLst>
              </p:cNvPr>
              <p:cNvSpPr/>
              <p:nvPr/>
            </p:nvSpPr>
            <p:spPr>
              <a:xfrm>
                <a:off x="674556" y="35498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Note: </a:t>
                </a:r>
                <a14:m>
                  <m:oMath xmlns:m="http://schemas.openxmlformats.org/officeDocument/2006/math">
                    <m:r>
                      <a:rPr lang="en-US" altLang="ko-KR" sz="1300" dirty="0">
                        <a:solidFill>
                          <a:srgbClr val="1429A0"/>
                        </a:solidFill>
                        <a:latin typeface="Cambria Math" panose="02040503050406030204" pitchFamily="18" charset="0"/>
                        <a:ea typeface="SamsungOne 400" panose="020B0503030303020204" pitchFamily="34" charset="0"/>
                        <a:sym typeface="Symbol" panose="05050102010706020507" pitchFamily="18" charset="2"/>
                      </a:rPr>
                      <m:t>𝑐</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stands for a constant.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7" name="직사각형 6">
                <a:extLst>
                  <a:ext uri="{FF2B5EF4-FFF2-40B4-BE49-F238E27FC236}">
                    <a16:creationId xmlns:a16="http://schemas.microsoft.com/office/drawing/2014/main" id="{FB37A71C-8D65-4FA3-B6FE-A65D4C88CE6A}"/>
                  </a:ext>
                </a:extLst>
              </p:cNvPr>
              <p:cNvSpPr>
                <a:spLocks noRot="1" noChangeAspect="1" noMove="1" noResize="1" noEditPoints="1" noAdjustHandles="1" noChangeArrowheads="1" noChangeShapeType="1" noTextEdit="1"/>
              </p:cNvSpPr>
              <p:nvPr/>
            </p:nvSpPr>
            <p:spPr>
              <a:xfrm>
                <a:off x="674556" y="3549887"/>
                <a:ext cx="8632825" cy="345461"/>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755920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of Probability</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7" name="직사각형 16">
            <a:extLst>
              <a:ext uri="{FF2B5EF4-FFF2-40B4-BE49-F238E27FC236}">
                <a16:creationId xmlns:a16="http://schemas.microsoft.com/office/drawing/2014/main" xmlns="" id="{6C94E78A-CAAC-4C78-9A66-7CD2A2A1EB29}"/>
              </a:ext>
            </a:extLst>
          </p:cNvPr>
          <p:cNvSpPr/>
          <p:nvPr/>
        </p:nvSpPr>
        <p:spPr>
          <a:xfrm>
            <a:off x="1054111" y="3929021"/>
            <a:ext cx="3897301"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ea typeface="SamsungOne 400" panose="020B0503030303020204" pitchFamily="34" charset="0"/>
              </a:rPr>
              <a:t>1.1. Probability Theory</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1.2. Probability Rules</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1.3. Random Variable</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Discrete Probability Distribution</a:t>
            </a:r>
          </a:p>
        </p:txBody>
      </p:sp>
    </p:spTree>
    <p:extLst>
      <p:ext uri="{BB962C8B-B14F-4D97-AF65-F5344CB8AC3E}">
        <p14:creationId xmlns:p14="http://schemas.microsoft.com/office/powerpoint/2010/main" val="221841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Random Experiment and Event</a:t>
            </a:r>
          </a:p>
        </p:txBody>
      </p:sp>
      <p:sp>
        <p:nvSpPr>
          <p:cNvPr id="40" name="직사각형 39">
            <a:extLst>
              <a:ext uri="{FF2B5EF4-FFF2-40B4-BE49-F238E27FC236}">
                <a16:creationId xmlns:a16="http://schemas.microsoft.com/office/drawing/2014/main" xmlns="" id="{3A76204B-18F3-4CF1-ACE4-AFDF6C8ED0B9}"/>
              </a:ext>
            </a:extLst>
          </p:cNvPr>
          <p:cNvSpPr/>
          <p:nvPr/>
        </p:nvSpPr>
        <p:spPr>
          <a:xfrm>
            <a:off x="672080" y="2204864"/>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Experiment where all possible outcomes can be observed.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can be repeated as many times as possible under the exact same conditions.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result or outcome is produced randomly.</a:t>
            </a:r>
          </a:p>
        </p:txBody>
      </p:sp>
      <p:grpSp>
        <p:nvGrpSpPr>
          <p:cNvPr id="11" name="그룹 10">
            <a:extLst>
              <a:ext uri="{FF2B5EF4-FFF2-40B4-BE49-F238E27FC236}">
                <a16:creationId xmlns:a16="http://schemas.microsoft.com/office/drawing/2014/main" xmlns="" id="{9C9A9630-F44F-4123-911D-88FCEFFA709F}"/>
              </a:ext>
            </a:extLst>
          </p:cNvPr>
          <p:cNvGrpSpPr/>
          <p:nvPr/>
        </p:nvGrpSpPr>
        <p:grpSpPr>
          <a:xfrm>
            <a:off x="2662873" y="3366845"/>
            <a:ext cx="4577077" cy="2390572"/>
            <a:chOff x="2575148" y="3366845"/>
            <a:chExt cx="4577077" cy="2390572"/>
          </a:xfrm>
        </p:grpSpPr>
        <p:pic>
          <p:nvPicPr>
            <p:cNvPr id="8" name="그림 7">
              <a:extLst>
                <a:ext uri="{FF2B5EF4-FFF2-40B4-BE49-F238E27FC236}">
                  <a16:creationId xmlns:a16="http://schemas.microsoft.com/office/drawing/2014/main" xmlns="" id="{C6B3E6B0-CA5F-4A70-8B2A-76B918884B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7595" y="3366845"/>
              <a:ext cx="2124630" cy="2390572"/>
            </a:xfrm>
            <a:prstGeom prst="rect">
              <a:avLst/>
            </a:prstGeom>
          </p:spPr>
        </p:pic>
        <p:pic>
          <p:nvPicPr>
            <p:cNvPr id="10" name="그림 9" descr="텍스트, 명함, 벡터그래픽, 기어이(가) 표시된 사진&#10;&#10;자동 생성된 설명">
              <a:extLst>
                <a:ext uri="{FF2B5EF4-FFF2-40B4-BE49-F238E27FC236}">
                  <a16:creationId xmlns:a16="http://schemas.microsoft.com/office/drawing/2014/main" xmlns="" id="{FBEB1639-CE31-4F5A-8096-F1750BAE9D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270" t="17145" r="18270" b="17145"/>
            <a:stretch/>
          </p:blipFill>
          <p:spPr>
            <a:xfrm>
              <a:off x="2575148" y="3462141"/>
              <a:ext cx="2124630" cy="2199980"/>
            </a:xfrm>
            <a:prstGeom prst="rect">
              <a:avLst/>
            </a:prstGeom>
          </p:spPr>
        </p:pic>
      </p:grpSp>
      <p:sp>
        <p:nvSpPr>
          <p:cNvPr id="14" name="직사각형 13">
            <a:extLst>
              <a:ext uri="{FF2B5EF4-FFF2-40B4-BE49-F238E27FC236}">
                <a16:creationId xmlns:a16="http://schemas.microsoft.com/office/drawing/2014/main" xmlns="" id="{FA18C629-1018-4158-88B5-E2C18FF12CC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Random experiment</a:t>
            </a:r>
          </a:p>
        </p:txBody>
      </p:sp>
    </p:spTree>
    <p:extLst>
      <p:ext uri="{BB962C8B-B14F-4D97-AF65-F5344CB8AC3E}">
        <p14:creationId xmlns:p14="http://schemas.microsoft.com/office/powerpoint/2010/main" val="243127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Discrete Probability Distribution</a:t>
            </a:r>
          </a:p>
        </p:txBody>
      </p:sp>
      <p:pic>
        <p:nvPicPr>
          <p:cNvPr id="40" name="그림 39" descr="텍스트, 명함, 벡터그래픽, 기어이(가) 표시된 사진&#10;&#10;자동 생성된 설명">
            <a:extLst>
              <a:ext uri="{FF2B5EF4-FFF2-40B4-BE49-F238E27FC236}">
                <a16:creationId xmlns:a16="http://schemas.microsoft.com/office/drawing/2014/main" xmlns="" id="{9C569561-BDBA-4FFB-9A2A-D5F59A1D264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18270" t="17145" r="18270" b="17145"/>
          <a:stretch/>
        </p:blipFill>
        <p:spPr>
          <a:xfrm>
            <a:off x="3619264" y="2392535"/>
            <a:ext cx="2124236" cy="2199572"/>
          </a:xfrm>
          <a:prstGeom prst="rect">
            <a:avLst/>
          </a:prstGeom>
        </p:spPr>
      </p:pic>
      <p:sp>
        <p:nvSpPr>
          <p:cNvPr id="11" name="직사각형 10">
            <a:extLst>
              <a:ext uri="{FF2B5EF4-FFF2-40B4-BE49-F238E27FC236}">
                <a16:creationId xmlns:a16="http://schemas.microsoft.com/office/drawing/2014/main" xmlns="" id="{33E13667-5CEE-4EF7-B6DD-5FEBA77458EB}"/>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p:spTree>
    <p:extLst>
      <p:ext uri="{BB962C8B-B14F-4D97-AF65-F5344CB8AC3E}">
        <p14:creationId xmlns:p14="http://schemas.microsoft.com/office/powerpoint/2010/main" val="2212500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14" name="그룹 13">
            <a:extLst>
              <a:ext uri="{FF2B5EF4-FFF2-40B4-BE49-F238E27FC236}">
                <a16:creationId xmlns:a16="http://schemas.microsoft.com/office/drawing/2014/main" xmlns="" id="{07786CB0-F526-41F6-A2C7-67B6ECCF1F17}"/>
              </a:ext>
            </a:extLst>
          </p:cNvPr>
          <p:cNvGrpSpPr/>
          <p:nvPr/>
        </p:nvGrpSpPr>
        <p:grpSpPr>
          <a:xfrm>
            <a:off x="846956" y="1716338"/>
            <a:ext cx="8460514" cy="345461"/>
            <a:chOff x="903506" y="2429380"/>
            <a:chExt cx="8460514" cy="345461"/>
          </a:xfrm>
        </p:grpSpPr>
        <p:sp>
          <p:nvSpPr>
            <p:cNvPr id="15" name="사각형: 둥근 모서리 2">
              <a:extLst>
                <a:ext uri="{FF2B5EF4-FFF2-40B4-BE49-F238E27FC236}">
                  <a16:creationId xmlns:a16="http://schemas.microsoft.com/office/drawing/2014/main" xmlns="" id="{3A44AB32-C796-4EF9-8794-513FC08D974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DE7D3A17-2069-469C-AFE9-DB4F88196CEC}"/>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Coin flipping </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2" name="그룹 1">
            <a:extLst>
              <a:ext uri="{FF2B5EF4-FFF2-40B4-BE49-F238E27FC236}">
                <a16:creationId xmlns:a16="http://schemas.microsoft.com/office/drawing/2014/main" xmlns="" id="{9EF8AFC1-1BB7-4F2B-AE59-A6BF4730A525}"/>
              </a:ext>
            </a:extLst>
          </p:cNvPr>
          <p:cNvGrpSpPr/>
          <p:nvPr/>
        </p:nvGrpSpPr>
        <p:grpSpPr>
          <a:xfrm>
            <a:off x="2503139" y="2219818"/>
            <a:ext cx="4896546" cy="2649342"/>
            <a:chOff x="2503139" y="2219818"/>
            <a:chExt cx="4896546" cy="2649342"/>
          </a:xfrm>
        </p:grpSpPr>
        <p:sp>
          <p:nvSpPr>
            <p:cNvPr id="39" name="직사각형 38">
              <a:extLst>
                <a:ext uri="{FF2B5EF4-FFF2-40B4-BE49-F238E27FC236}">
                  <a16:creationId xmlns:a16="http://schemas.microsoft.com/office/drawing/2014/main" xmlns="" id="{4CB5D850-515A-4BF9-8176-E483BA7F3D90}"/>
                </a:ext>
              </a:extLst>
            </p:cNvPr>
            <p:cNvSpPr/>
            <p:nvPr/>
          </p:nvSpPr>
          <p:spPr>
            <a:xfrm>
              <a:off x="2503139" y="2219818"/>
              <a:ext cx="4896546" cy="26493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17" name="그룹 16">
              <a:extLst>
                <a:ext uri="{FF2B5EF4-FFF2-40B4-BE49-F238E27FC236}">
                  <a16:creationId xmlns:a16="http://schemas.microsoft.com/office/drawing/2014/main" xmlns="" id="{9837412B-A46F-45A0-BEE3-B92E626D1EA4}"/>
                </a:ext>
              </a:extLst>
            </p:cNvPr>
            <p:cNvGrpSpPr/>
            <p:nvPr/>
          </p:nvGrpSpPr>
          <p:grpSpPr>
            <a:xfrm>
              <a:off x="2889250" y="2431816"/>
              <a:ext cx="4124325" cy="2297354"/>
              <a:chOff x="2895600" y="7070878"/>
              <a:chExt cx="4124325" cy="2297354"/>
            </a:xfrm>
          </p:grpSpPr>
          <p:sp>
            <p:nvSpPr>
              <p:cNvPr id="18" name="TextBox 17">
                <a:extLst>
                  <a:ext uri="{FF2B5EF4-FFF2-40B4-BE49-F238E27FC236}">
                    <a16:creationId xmlns:a16="http://schemas.microsoft.com/office/drawing/2014/main" xmlns="" id="{23AD6AF9-E81C-4A57-BB6E-22709D4D755E}"/>
                  </a:ext>
                </a:extLst>
              </p:cNvPr>
              <p:cNvSpPr txBox="1"/>
              <p:nvPr/>
            </p:nvSpPr>
            <p:spPr>
              <a:xfrm>
                <a:off x="3657216" y="8998900"/>
                <a:ext cx="1042416"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dirty="0">
                    <a:solidFill>
                      <a:schemeClr val="tx1">
                        <a:lumMod val="85000"/>
                        <a:lumOff val="15000"/>
                      </a:schemeClr>
                    </a:solidFill>
                  </a:rPr>
                  <a:t>down</a:t>
                </a:r>
              </a:p>
            </p:txBody>
          </p:sp>
          <p:sp>
            <p:nvSpPr>
              <p:cNvPr id="19" name="TextBox 18">
                <a:extLst>
                  <a:ext uri="{FF2B5EF4-FFF2-40B4-BE49-F238E27FC236}">
                    <a16:creationId xmlns:a16="http://schemas.microsoft.com/office/drawing/2014/main" xmlns="" id="{67503A2D-FB34-4A10-9649-A0BFB0FE1639}"/>
                  </a:ext>
                </a:extLst>
              </p:cNvPr>
              <p:cNvSpPr txBox="1"/>
              <p:nvPr/>
            </p:nvSpPr>
            <p:spPr>
              <a:xfrm>
                <a:off x="5275632" y="8998900"/>
                <a:ext cx="921364"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dirty="0">
                    <a:solidFill>
                      <a:schemeClr val="tx1">
                        <a:lumMod val="85000"/>
                        <a:lumOff val="15000"/>
                      </a:schemeClr>
                    </a:solidFill>
                  </a:rPr>
                  <a:t>up</a:t>
                </a:r>
              </a:p>
            </p:txBody>
          </p:sp>
          <p:grpSp>
            <p:nvGrpSpPr>
              <p:cNvPr id="20" name="그룹 19">
                <a:extLst>
                  <a:ext uri="{FF2B5EF4-FFF2-40B4-BE49-F238E27FC236}">
                    <a16:creationId xmlns:a16="http://schemas.microsoft.com/office/drawing/2014/main" xmlns="" id="{2238C2F5-D41E-44F0-8DF4-C369BA0DD908}"/>
                  </a:ext>
                </a:extLst>
              </p:cNvPr>
              <p:cNvGrpSpPr/>
              <p:nvPr/>
            </p:nvGrpSpPr>
            <p:grpSpPr>
              <a:xfrm>
                <a:off x="4128910" y="7070878"/>
                <a:ext cx="856187" cy="483466"/>
                <a:chOff x="4128910" y="7070878"/>
                <a:chExt cx="856187" cy="483466"/>
              </a:xfrm>
            </p:grpSpPr>
            <p:sp>
              <p:nvSpPr>
                <p:cNvPr id="36" name="타원 35">
                  <a:extLst>
                    <a:ext uri="{FF2B5EF4-FFF2-40B4-BE49-F238E27FC236}">
                      <a16:creationId xmlns:a16="http://schemas.microsoft.com/office/drawing/2014/main" xmlns="" id="{11FED8D0-8436-46F7-B7CC-0B56CA3D47CF}"/>
                    </a:ext>
                  </a:extLst>
                </p:cNvPr>
                <p:cNvSpPr/>
                <p:nvPr/>
              </p:nvSpPr>
              <p:spPr>
                <a:xfrm>
                  <a:off x="4128910" y="7264319"/>
                  <a:ext cx="108000"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cxnSp>
              <p:nvCxnSpPr>
                <p:cNvPr id="37" name="직선 연결선 36">
                  <a:extLst>
                    <a:ext uri="{FF2B5EF4-FFF2-40B4-BE49-F238E27FC236}">
                      <a16:creationId xmlns:a16="http://schemas.microsoft.com/office/drawing/2014/main" xmlns="" id="{28624AEE-2D7B-440A-80C6-91BFB5876C89}"/>
                    </a:ext>
                  </a:extLst>
                </p:cNvPr>
                <p:cNvCxnSpPr>
                  <a:cxnSpLocks/>
                </p:cNvCxnSpPr>
                <p:nvPr/>
              </p:nvCxnSpPr>
              <p:spPr>
                <a:xfrm>
                  <a:off x="4264935" y="7318319"/>
                  <a:ext cx="371293" cy="0"/>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직사각형 37">
                      <a:extLst>
                        <a:ext uri="{FF2B5EF4-FFF2-40B4-BE49-F238E27FC236}">
                          <a16:creationId xmlns:a16="http://schemas.microsoft.com/office/drawing/2014/main" xmlns="" id="{C76126E4-7415-446F-88B5-B64DBD1D3E25}"/>
                        </a:ext>
                      </a:extLst>
                    </p:cNvPr>
                    <p:cNvSpPr/>
                    <p:nvPr/>
                  </p:nvSpPr>
                  <p:spPr>
                    <a:xfrm>
                      <a:off x="4651351" y="7070878"/>
                      <a:ext cx="333746" cy="483466"/>
                    </a:xfrm>
                    <a:prstGeom prst="rect">
                      <a:avLst/>
                    </a:prstGeom>
                  </p:spPr>
                  <p:txBody>
                    <a:bodyPr wrap="none">
                      <a:spAutoFit/>
                    </a:bodyPr>
                    <a:lstStyle/>
                    <a:p>
                      <a:pPr>
                        <a:spcAft>
                          <a:spcPts val="800"/>
                        </a:spcAft>
                        <a:buClr>
                          <a:srgbClr val="193EB0"/>
                        </a:buClr>
                      </a:pPr>
                      <a14:m>
                        <m:oMath xmlns:m="http://schemas.openxmlformats.org/officeDocument/2006/math">
                          <m:f>
                            <m:fPr>
                              <m:ctrlPr>
                                <a:rPr lang="en-US" altLang="ko-KR" i="1" dirty="0">
                                  <a:solidFill>
                                    <a:schemeClr val="tx1">
                                      <a:lumMod val="85000"/>
                                      <a:lumOff val="15000"/>
                                    </a:schemeClr>
                                  </a:solidFill>
                                  <a:latin typeface="Cambria Math" panose="02040503050406030204" pitchFamily="18" charset="0"/>
                                  <a:ea typeface="SamsungOne 400" panose="020B0503030303020204" pitchFamily="34" charset="0"/>
                                </a:rPr>
                              </m:ctrlPr>
                            </m:fPr>
                            <m:num>
                              <m:r>
                                <a:rPr lang="en-US" altLang="ko-KR" i="1" dirty="0">
                                  <a:solidFill>
                                    <a:schemeClr val="tx1">
                                      <a:lumMod val="85000"/>
                                      <a:lumOff val="15000"/>
                                    </a:schemeClr>
                                  </a:solidFill>
                                  <a:latin typeface="Cambria Math" panose="02040503050406030204" pitchFamily="18" charset="0"/>
                                  <a:ea typeface="SamsungOne 400" panose="020B0503030303020204" pitchFamily="34" charset="0"/>
                                </a:rPr>
                                <m:t>1</m:t>
                              </m:r>
                            </m:num>
                            <m:den>
                              <m:r>
                                <a:rPr lang="en-US" altLang="ko-KR" i="1" dirty="0">
                                  <a:solidFill>
                                    <a:schemeClr val="tx1">
                                      <a:lumMod val="85000"/>
                                      <a:lumOff val="15000"/>
                                    </a:schemeClr>
                                  </a:solidFill>
                                  <a:latin typeface="Cambria Math" panose="02040503050406030204" pitchFamily="18" charset="0"/>
                                  <a:ea typeface="SamsungOne 400" panose="020B0503030303020204" pitchFamily="34" charset="0"/>
                                </a:rPr>
                                <m:t>2</m:t>
                              </m:r>
                            </m:den>
                          </m:f>
                        </m:oMath>
                      </a14:m>
                      <a:r>
                        <a:rPr lang="en-US" altLang="ko-KR" dirty="0">
                          <a:solidFill>
                            <a:schemeClr val="tx1">
                              <a:lumMod val="85000"/>
                              <a:lumOff val="15000"/>
                            </a:schemeClr>
                          </a:solidFill>
                          <a:latin typeface="SamsungOne 400" panose="020B0503030303020204" pitchFamily="34" charset="0"/>
                          <a:ea typeface="SamsungOne 400" panose="020B0503030303020204" pitchFamily="34" charset="0"/>
                        </a:rPr>
                        <a:t> </a:t>
                      </a:r>
                    </a:p>
                  </p:txBody>
                </p:sp>
              </mc:Choice>
              <mc:Fallback xmlns="">
                <p:sp>
                  <p:nvSpPr>
                    <p:cNvPr id="4" name="직사각형 3"/>
                    <p:cNvSpPr>
                      <a:spLocks noRot="1" noChangeAspect="1" noMove="1" noResize="1" noEditPoints="1" noAdjustHandles="1" noChangeArrowheads="1" noChangeShapeType="1" noTextEdit="1"/>
                    </p:cNvSpPr>
                    <p:nvPr/>
                  </p:nvSpPr>
                  <p:spPr>
                    <a:xfrm>
                      <a:off x="4651351" y="7070878"/>
                      <a:ext cx="333746" cy="483466"/>
                    </a:xfrm>
                    <a:prstGeom prst="rect">
                      <a:avLst/>
                    </a:prstGeom>
                    <a:blipFill rotWithShape="0">
                      <a:blip r:embed="rId3"/>
                      <a:stretch>
                        <a:fillRect b="-2532"/>
                      </a:stretch>
                    </a:blipFill>
                  </p:spPr>
                  <p:txBody>
                    <a:bodyPr/>
                    <a:lstStyle/>
                    <a:p>
                      <a:r>
                        <a:rPr lang="ko-KR" altLang="en-US">
                          <a:noFill/>
                        </a:rPr>
                        <a:t> </a:t>
                      </a:r>
                    </a:p>
                  </p:txBody>
                </p:sp>
              </mc:Fallback>
            </mc:AlternateContent>
          </p:grpSp>
          <p:grpSp>
            <p:nvGrpSpPr>
              <p:cNvPr id="22" name="그룹 21">
                <a:extLst>
                  <a:ext uri="{FF2B5EF4-FFF2-40B4-BE49-F238E27FC236}">
                    <a16:creationId xmlns:a16="http://schemas.microsoft.com/office/drawing/2014/main" xmlns="" id="{B7430CCD-B0DC-41D7-9797-F4C59FAF1230}"/>
                  </a:ext>
                </a:extLst>
              </p:cNvPr>
              <p:cNvGrpSpPr/>
              <p:nvPr/>
            </p:nvGrpSpPr>
            <p:grpSpPr>
              <a:xfrm>
                <a:off x="5683390" y="7070878"/>
                <a:ext cx="856187" cy="483466"/>
                <a:chOff x="4128910" y="7070878"/>
                <a:chExt cx="856187" cy="483466"/>
              </a:xfrm>
            </p:grpSpPr>
            <p:sp>
              <p:nvSpPr>
                <p:cNvPr id="33" name="타원 32">
                  <a:extLst>
                    <a:ext uri="{FF2B5EF4-FFF2-40B4-BE49-F238E27FC236}">
                      <a16:creationId xmlns:a16="http://schemas.microsoft.com/office/drawing/2014/main" xmlns="" id="{DEB54CD0-6BA0-43EF-B4FA-40C159289F4F}"/>
                    </a:ext>
                  </a:extLst>
                </p:cNvPr>
                <p:cNvSpPr/>
                <p:nvPr/>
              </p:nvSpPr>
              <p:spPr>
                <a:xfrm>
                  <a:off x="4128910" y="7264319"/>
                  <a:ext cx="108000"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cxnSp>
              <p:nvCxnSpPr>
                <p:cNvPr id="34" name="직선 연결선 33">
                  <a:extLst>
                    <a:ext uri="{FF2B5EF4-FFF2-40B4-BE49-F238E27FC236}">
                      <a16:creationId xmlns:a16="http://schemas.microsoft.com/office/drawing/2014/main" xmlns="" id="{6E0DF017-1D51-40BA-A9B6-6B2CD0720143}"/>
                    </a:ext>
                  </a:extLst>
                </p:cNvPr>
                <p:cNvCxnSpPr>
                  <a:cxnSpLocks/>
                </p:cNvCxnSpPr>
                <p:nvPr/>
              </p:nvCxnSpPr>
              <p:spPr>
                <a:xfrm>
                  <a:off x="4264935" y="7318319"/>
                  <a:ext cx="371293" cy="0"/>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xmlns="" id="{DCD13D67-E88D-40F4-8922-062D8CF89281}"/>
                        </a:ext>
                      </a:extLst>
                    </p:cNvPr>
                    <p:cNvSpPr/>
                    <p:nvPr/>
                  </p:nvSpPr>
                  <p:spPr>
                    <a:xfrm>
                      <a:off x="4651351" y="7070878"/>
                      <a:ext cx="333746" cy="483466"/>
                    </a:xfrm>
                    <a:prstGeom prst="rect">
                      <a:avLst/>
                    </a:prstGeom>
                  </p:spPr>
                  <p:txBody>
                    <a:bodyPr wrap="none">
                      <a:spAutoFit/>
                    </a:bodyPr>
                    <a:lstStyle/>
                    <a:p>
                      <a:pPr>
                        <a:spcAft>
                          <a:spcPts val="800"/>
                        </a:spcAft>
                        <a:buClr>
                          <a:srgbClr val="193EB0"/>
                        </a:buClr>
                      </a:pPr>
                      <a14:m>
                        <m:oMath xmlns:m="http://schemas.openxmlformats.org/officeDocument/2006/math">
                          <m:f>
                            <m:fPr>
                              <m:ctrlPr>
                                <a:rPr lang="en-US" altLang="ko-KR" i="1" dirty="0">
                                  <a:solidFill>
                                    <a:schemeClr val="tx1">
                                      <a:lumMod val="85000"/>
                                      <a:lumOff val="15000"/>
                                    </a:schemeClr>
                                  </a:solidFill>
                                  <a:latin typeface="Cambria Math" panose="02040503050406030204" pitchFamily="18" charset="0"/>
                                  <a:ea typeface="SamsungOne 400" panose="020B0503030303020204" pitchFamily="34" charset="0"/>
                                </a:rPr>
                              </m:ctrlPr>
                            </m:fPr>
                            <m:num>
                              <m:r>
                                <a:rPr lang="en-US" altLang="ko-KR" i="1" dirty="0">
                                  <a:solidFill>
                                    <a:schemeClr val="tx1">
                                      <a:lumMod val="85000"/>
                                      <a:lumOff val="15000"/>
                                    </a:schemeClr>
                                  </a:solidFill>
                                  <a:latin typeface="Cambria Math" panose="02040503050406030204" pitchFamily="18" charset="0"/>
                                  <a:ea typeface="SamsungOne 400" panose="020B0503030303020204" pitchFamily="34" charset="0"/>
                                </a:rPr>
                                <m:t>1</m:t>
                              </m:r>
                            </m:num>
                            <m:den>
                              <m:r>
                                <a:rPr lang="en-US" altLang="ko-KR" i="1" dirty="0">
                                  <a:solidFill>
                                    <a:schemeClr val="tx1">
                                      <a:lumMod val="85000"/>
                                      <a:lumOff val="15000"/>
                                    </a:schemeClr>
                                  </a:solidFill>
                                  <a:latin typeface="Cambria Math" panose="02040503050406030204" pitchFamily="18" charset="0"/>
                                  <a:ea typeface="SamsungOne 400" panose="020B0503030303020204" pitchFamily="34" charset="0"/>
                                </a:rPr>
                                <m:t>2</m:t>
                              </m:r>
                            </m:den>
                          </m:f>
                        </m:oMath>
                      </a14:m>
                      <a:r>
                        <a:rPr lang="en-US" altLang="ko-KR" dirty="0">
                          <a:solidFill>
                            <a:schemeClr val="tx1">
                              <a:lumMod val="85000"/>
                              <a:lumOff val="15000"/>
                            </a:schemeClr>
                          </a:solidFill>
                          <a:latin typeface="SamsungOne 400" panose="020B0503030303020204" pitchFamily="34" charset="0"/>
                          <a:ea typeface="SamsungOne 400" panose="020B0503030303020204" pitchFamily="34" charset="0"/>
                        </a:rPr>
                        <a:t> </a:t>
                      </a:r>
                    </a:p>
                  </p:txBody>
                </p:sp>
              </mc:Choice>
              <mc:Fallback xmlns="">
                <p:sp>
                  <p:nvSpPr>
                    <p:cNvPr id="78" name="직사각형 77"/>
                    <p:cNvSpPr>
                      <a:spLocks noRot="1" noChangeAspect="1" noMove="1" noResize="1" noEditPoints="1" noAdjustHandles="1" noChangeArrowheads="1" noChangeShapeType="1" noTextEdit="1"/>
                    </p:cNvSpPr>
                    <p:nvPr/>
                  </p:nvSpPr>
                  <p:spPr>
                    <a:xfrm>
                      <a:off x="4651351" y="7070878"/>
                      <a:ext cx="333746" cy="483466"/>
                    </a:xfrm>
                    <a:prstGeom prst="rect">
                      <a:avLst/>
                    </a:prstGeom>
                    <a:blipFill rotWithShape="0">
                      <a:blip r:embed="rId3"/>
                      <a:stretch>
                        <a:fillRect b="-2532"/>
                      </a:stretch>
                    </a:blipFill>
                  </p:spPr>
                  <p:txBody>
                    <a:bodyPr/>
                    <a:lstStyle/>
                    <a:p>
                      <a:r>
                        <a:rPr lang="ko-KR" altLang="en-US">
                          <a:noFill/>
                        </a:rPr>
                        <a:t> </a:t>
                      </a:r>
                    </a:p>
                  </p:txBody>
                </p:sp>
              </mc:Fallback>
            </mc:AlternateContent>
          </p:grpSp>
          <p:cxnSp>
            <p:nvCxnSpPr>
              <p:cNvPr id="30" name="직선 연결선 29">
                <a:extLst>
                  <a:ext uri="{FF2B5EF4-FFF2-40B4-BE49-F238E27FC236}">
                    <a16:creationId xmlns:a16="http://schemas.microsoft.com/office/drawing/2014/main" xmlns="" id="{A8DBD0A6-3A2B-4152-80D1-5F440EEF2C38}"/>
                  </a:ext>
                </a:extLst>
              </p:cNvPr>
              <p:cNvCxnSpPr>
                <a:cxnSpLocks/>
              </p:cNvCxnSpPr>
              <p:nvPr/>
            </p:nvCxnSpPr>
            <p:spPr>
              <a:xfrm>
                <a:off x="5735215" y="8643248"/>
                <a:ext cx="0" cy="301681"/>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F7E91745-D088-4A8F-A570-586FA168A4B2}"/>
                  </a:ext>
                </a:extLst>
              </p:cNvPr>
              <p:cNvCxnSpPr>
                <a:cxnSpLocks/>
              </p:cNvCxnSpPr>
              <p:nvPr/>
            </p:nvCxnSpPr>
            <p:spPr>
              <a:xfrm>
                <a:off x="4182910" y="8643248"/>
                <a:ext cx="0" cy="301681"/>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0D8400AD-B53C-499E-A434-A341A37E7B9F}"/>
                  </a:ext>
                </a:extLst>
              </p:cNvPr>
              <p:cNvCxnSpPr>
                <a:cxnSpLocks/>
              </p:cNvCxnSpPr>
              <p:nvPr/>
            </p:nvCxnSpPr>
            <p:spPr>
              <a:xfrm>
                <a:off x="2895600" y="8643248"/>
                <a:ext cx="4124325"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7" name="직사각형 26">
            <a:extLst>
              <a:ext uri="{FF2B5EF4-FFF2-40B4-BE49-F238E27FC236}">
                <a16:creationId xmlns:a16="http://schemas.microsoft.com/office/drawing/2014/main" xmlns="" id="{086062A7-FECB-48F9-BE7B-60D361DD1DD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p:spTree>
    <p:extLst>
      <p:ext uri="{BB962C8B-B14F-4D97-AF65-F5344CB8AC3E}">
        <p14:creationId xmlns:p14="http://schemas.microsoft.com/office/powerpoint/2010/main" val="72413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14" name="그룹 13">
            <a:extLst>
              <a:ext uri="{FF2B5EF4-FFF2-40B4-BE49-F238E27FC236}">
                <a16:creationId xmlns:a16="http://schemas.microsoft.com/office/drawing/2014/main" xmlns="" id="{07786CB0-F526-41F6-A2C7-67B6ECCF1F17}"/>
              </a:ext>
            </a:extLst>
          </p:cNvPr>
          <p:cNvGrpSpPr/>
          <p:nvPr/>
        </p:nvGrpSpPr>
        <p:grpSpPr>
          <a:xfrm>
            <a:off x="846956" y="1716338"/>
            <a:ext cx="8460514" cy="345461"/>
            <a:chOff x="903506" y="2429380"/>
            <a:chExt cx="8460514" cy="345461"/>
          </a:xfrm>
        </p:grpSpPr>
        <p:sp>
          <p:nvSpPr>
            <p:cNvPr id="15" name="사각형: 둥근 모서리 2">
              <a:extLst>
                <a:ext uri="{FF2B5EF4-FFF2-40B4-BE49-F238E27FC236}">
                  <a16:creationId xmlns:a16="http://schemas.microsoft.com/office/drawing/2014/main" xmlns="" id="{3A44AB32-C796-4EF9-8794-513FC08D974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DE7D3A17-2069-469C-AFE9-DB4F88196CEC}"/>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General binary outcome situation</a:t>
              </a:r>
            </a:p>
          </p:txBody>
        </p:sp>
      </p:grpSp>
      <p:grpSp>
        <p:nvGrpSpPr>
          <p:cNvPr id="3" name="그룹 2">
            <a:extLst>
              <a:ext uri="{FF2B5EF4-FFF2-40B4-BE49-F238E27FC236}">
                <a16:creationId xmlns:a16="http://schemas.microsoft.com/office/drawing/2014/main" xmlns="" id="{8A856F17-BB25-4CC8-A29F-43D6C0B754E4}"/>
              </a:ext>
            </a:extLst>
          </p:cNvPr>
          <p:cNvGrpSpPr/>
          <p:nvPr/>
        </p:nvGrpSpPr>
        <p:grpSpPr>
          <a:xfrm>
            <a:off x="2503139" y="2219818"/>
            <a:ext cx="4896546" cy="2649342"/>
            <a:chOff x="2503139" y="2219818"/>
            <a:chExt cx="4896546" cy="2649342"/>
          </a:xfrm>
        </p:grpSpPr>
        <p:sp>
          <p:nvSpPr>
            <p:cNvPr id="39" name="직사각형 38">
              <a:extLst>
                <a:ext uri="{FF2B5EF4-FFF2-40B4-BE49-F238E27FC236}">
                  <a16:creationId xmlns:a16="http://schemas.microsoft.com/office/drawing/2014/main" xmlns="" id="{4CB5D850-515A-4BF9-8176-E483BA7F3D90}"/>
                </a:ext>
              </a:extLst>
            </p:cNvPr>
            <p:cNvSpPr/>
            <p:nvPr/>
          </p:nvSpPr>
          <p:spPr>
            <a:xfrm>
              <a:off x="2503139" y="2219818"/>
              <a:ext cx="4896546" cy="26493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9" name="그룹 48">
              <a:extLst>
                <a:ext uri="{FF2B5EF4-FFF2-40B4-BE49-F238E27FC236}">
                  <a16:creationId xmlns:a16="http://schemas.microsoft.com/office/drawing/2014/main" xmlns="" id="{97C68758-81EE-4BDB-988E-1F5C9B519C4F}"/>
                </a:ext>
              </a:extLst>
            </p:cNvPr>
            <p:cNvGrpSpPr/>
            <p:nvPr/>
          </p:nvGrpSpPr>
          <p:grpSpPr>
            <a:xfrm>
              <a:off x="2889250" y="2361500"/>
              <a:ext cx="4124325" cy="2365978"/>
              <a:chOff x="2889250" y="3199511"/>
              <a:chExt cx="4124325" cy="2365978"/>
            </a:xfrm>
          </p:grpSpPr>
          <p:grpSp>
            <p:nvGrpSpPr>
              <p:cNvPr id="50" name="그룹 49">
                <a:extLst>
                  <a:ext uri="{FF2B5EF4-FFF2-40B4-BE49-F238E27FC236}">
                    <a16:creationId xmlns:a16="http://schemas.microsoft.com/office/drawing/2014/main" xmlns="" id="{DF202BF2-B36C-4325-9598-58A558260096}"/>
                  </a:ext>
                </a:extLst>
              </p:cNvPr>
              <p:cNvGrpSpPr/>
              <p:nvPr/>
            </p:nvGrpSpPr>
            <p:grpSpPr>
              <a:xfrm>
                <a:off x="4591696" y="3199511"/>
                <a:ext cx="2108993" cy="1072565"/>
                <a:chOff x="4869590" y="6602571"/>
                <a:chExt cx="2108993" cy="1072565"/>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xmlns="" id="{48154160-B2E9-4AAF-885B-EFBA0C20E52A}"/>
                        </a:ext>
                      </a:extLst>
                    </p:cNvPr>
                    <p:cNvSpPr txBox="1"/>
                    <p:nvPr/>
                  </p:nvSpPr>
                  <p:spPr>
                    <a:xfrm>
                      <a:off x="6329359" y="6602571"/>
                      <a:ext cx="64922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𝑝</m:t>
                            </m:r>
                          </m:oMath>
                        </m:oMathPara>
                      </a14:m>
                      <a:endParaRPr lang="en-US" sz="2000"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xmlns="" xmlns:a14="http://schemas.microsoft.com/office/drawing/2010/main" id="{55B43C1D-6CBF-4930-AEF0-17EB838C3AB2}"/>
                        </a:ext>
                      </a:extLst>
                    </p:cNvPr>
                    <p:cNvSpPr txBox="1">
                      <a:spLocks noRot="1" noChangeAspect="1" noMove="1" noResize="1" noEditPoints="1" noAdjustHandles="1" noChangeArrowheads="1" noChangeShapeType="1" noTextEdit="1"/>
                    </p:cNvSpPr>
                    <p:nvPr/>
                  </p:nvSpPr>
                  <p:spPr>
                    <a:xfrm>
                      <a:off x="6329359" y="6602571"/>
                      <a:ext cx="649224" cy="400110"/>
                    </a:xfrm>
                    <a:prstGeom prst="rect">
                      <a:avLst/>
                    </a:prstGeom>
                    <a:blipFill rotWithShape="0">
                      <a:blip r:embed="rId3"/>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xmlns="" id="{7A3D17B1-6546-478D-A9D5-53EC44C58532}"/>
                        </a:ext>
                      </a:extLst>
                    </p:cNvPr>
                    <p:cNvSpPr txBox="1"/>
                    <p:nvPr/>
                  </p:nvSpPr>
                  <p:spPr>
                    <a:xfrm>
                      <a:off x="4869590" y="7275026"/>
                      <a:ext cx="1089216"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𝑝</m:t>
                            </m:r>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sz="2000"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xmlns="" xmlns:a14="http://schemas.microsoft.com/office/drawing/2010/main" id="{1A6B97D3-ACD7-4DD6-9967-AEE588CB2825}"/>
                        </a:ext>
                      </a:extLst>
                    </p:cNvPr>
                    <p:cNvSpPr txBox="1">
                      <a:spLocks noRot="1" noChangeAspect="1" noMove="1" noResize="1" noEditPoints="1" noAdjustHandles="1" noChangeArrowheads="1" noChangeShapeType="1" noTextEdit="1"/>
                    </p:cNvSpPr>
                    <p:nvPr/>
                  </p:nvSpPr>
                  <p:spPr>
                    <a:xfrm>
                      <a:off x="4869590" y="7275026"/>
                      <a:ext cx="1089216" cy="400110"/>
                    </a:xfrm>
                    <a:prstGeom prst="rect">
                      <a:avLst/>
                    </a:prstGeom>
                    <a:blipFill rotWithShape="0">
                      <a:blip r:embed="rId4"/>
                      <a:stretch>
                        <a:fillRect l="-559" b="-16667"/>
                      </a:stretch>
                    </a:blipFill>
                  </p:spPr>
                  <p:txBody>
                    <a:bodyPr/>
                    <a:lstStyle/>
                    <a:p>
                      <a:r>
                        <a:rPr lang="ko-KR" altLang="en-US">
                          <a:noFill/>
                        </a:rPr>
                        <a:t> </a:t>
                      </a:r>
                    </a:p>
                  </p:txBody>
                </p:sp>
              </mc:Fallback>
            </mc:AlternateContent>
          </p:grpSp>
          <p:grpSp>
            <p:nvGrpSpPr>
              <p:cNvPr id="51" name="그룹 50">
                <a:extLst>
                  <a:ext uri="{FF2B5EF4-FFF2-40B4-BE49-F238E27FC236}">
                    <a16:creationId xmlns:a16="http://schemas.microsoft.com/office/drawing/2014/main" xmlns="" id="{7F04BBE5-56FA-44C8-8E76-2A775D72B7FE}"/>
                  </a:ext>
                </a:extLst>
              </p:cNvPr>
              <p:cNvGrpSpPr/>
              <p:nvPr/>
            </p:nvGrpSpPr>
            <p:grpSpPr>
              <a:xfrm>
                <a:off x="2889250" y="3377756"/>
                <a:ext cx="4124325" cy="2187733"/>
                <a:chOff x="2895600" y="7180499"/>
                <a:chExt cx="4124325" cy="2187733"/>
              </a:xfrm>
            </p:grpSpPr>
            <p:sp>
              <p:nvSpPr>
                <p:cNvPr id="52" name="TextBox 51">
                  <a:extLst>
                    <a:ext uri="{FF2B5EF4-FFF2-40B4-BE49-F238E27FC236}">
                      <a16:creationId xmlns:a16="http://schemas.microsoft.com/office/drawing/2014/main" xmlns="" id="{78D50D23-940B-416D-A25D-6C909A772A40}"/>
                    </a:ext>
                  </a:extLst>
                </p:cNvPr>
                <p:cNvSpPr txBox="1"/>
                <p:nvPr/>
              </p:nvSpPr>
              <p:spPr>
                <a:xfrm>
                  <a:off x="3949948" y="8998900"/>
                  <a:ext cx="456952"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dirty="0">
                      <a:solidFill>
                        <a:schemeClr val="tx1">
                          <a:lumMod val="85000"/>
                          <a:lumOff val="15000"/>
                        </a:schemeClr>
                      </a:solidFill>
                    </a:rPr>
                    <a:t>0</a:t>
                  </a:r>
                </a:p>
              </p:txBody>
            </p:sp>
            <p:sp>
              <p:nvSpPr>
                <p:cNvPr id="53" name="TextBox 52">
                  <a:extLst>
                    <a:ext uri="{FF2B5EF4-FFF2-40B4-BE49-F238E27FC236}">
                      <a16:creationId xmlns:a16="http://schemas.microsoft.com/office/drawing/2014/main" xmlns="" id="{B196169D-869C-49A0-AB13-12968CFFAB2D}"/>
                    </a:ext>
                  </a:extLst>
                </p:cNvPr>
                <p:cNvSpPr txBox="1"/>
                <p:nvPr/>
              </p:nvSpPr>
              <p:spPr>
                <a:xfrm>
                  <a:off x="5534370" y="8998900"/>
                  <a:ext cx="40388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dirty="0">
                      <a:solidFill>
                        <a:schemeClr val="tx1">
                          <a:lumMod val="85000"/>
                          <a:lumOff val="15000"/>
                        </a:schemeClr>
                      </a:solidFill>
                    </a:rPr>
                    <a:t>1</a:t>
                  </a:r>
                </a:p>
              </p:txBody>
            </p:sp>
            <p:grpSp>
              <p:nvGrpSpPr>
                <p:cNvPr id="54" name="그룹 53">
                  <a:extLst>
                    <a:ext uri="{FF2B5EF4-FFF2-40B4-BE49-F238E27FC236}">
                      <a16:creationId xmlns:a16="http://schemas.microsoft.com/office/drawing/2014/main" xmlns="" id="{0BE1DE43-6674-4924-97C1-65B1F3A5B215}"/>
                    </a:ext>
                  </a:extLst>
                </p:cNvPr>
                <p:cNvGrpSpPr/>
                <p:nvPr/>
              </p:nvGrpSpPr>
              <p:grpSpPr>
                <a:xfrm>
                  <a:off x="4128910" y="7829469"/>
                  <a:ext cx="507318" cy="108000"/>
                  <a:chOff x="4128910" y="7829469"/>
                  <a:chExt cx="507318" cy="108000"/>
                </a:xfrm>
              </p:grpSpPr>
              <p:sp>
                <p:nvSpPr>
                  <p:cNvPr id="61" name="타원 60">
                    <a:extLst>
                      <a:ext uri="{FF2B5EF4-FFF2-40B4-BE49-F238E27FC236}">
                        <a16:creationId xmlns:a16="http://schemas.microsoft.com/office/drawing/2014/main" xmlns="" id="{D0D2AA3E-0C64-418A-9190-B9B199677D38}"/>
                      </a:ext>
                    </a:extLst>
                  </p:cNvPr>
                  <p:cNvSpPr/>
                  <p:nvPr/>
                </p:nvSpPr>
                <p:spPr>
                  <a:xfrm>
                    <a:off x="4128910" y="7829469"/>
                    <a:ext cx="108000"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cxnSp>
                <p:nvCxnSpPr>
                  <p:cNvPr id="62" name="직선 연결선 61">
                    <a:extLst>
                      <a:ext uri="{FF2B5EF4-FFF2-40B4-BE49-F238E27FC236}">
                        <a16:creationId xmlns:a16="http://schemas.microsoft.com/office/drawing/2014/main" xmlns="" id="{85B28C5C-86B6-4549-812E-3CDDBD710008}"/>
                      </a:ext>
                    </a:extLst>
                  </p:cNvPr>
                  <p:cNvCxnSpPr>
                    <a:cxnSpLocks/>
                  </p:cNvCxnSpPr>
                  <p:nvPr/>
                </p:nvCxnSpPr>
                <p:spPr>
                  <a:xfrm>
                    <a:off x="4264935" y="7883469"/>
                    <a:ext cx="371293" cy="0"/>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grpSp>
            <p:grpSp>
              <p:nvGrpSpPr>
                <p:cNvPr id="55" name="그룹 54">
                  <a:extLst>
                    <a:ext uri="{FF2B5EF4-FFF2-40B4-BE49-F238E27FC236}">
                      <a16:creationId xmlns:a16="http://schemas.microsoft.com/office/drawing/2014/main" xmlns="" id="{EFFF9F99-F51F-4EC4-8600-4625604AED24}"/>
                    </a:ext>
                  </a:extLst>
                </p:cNvPr>
                <p:cNvGrpSpPr/>
                <p:nvPr/>
              </p:nvGrpSpPr>
              <p:grpSpPr>
                <a:xfrm>
                  <a:off x="5683390" y="7180499"/>
                  <a:ext cx="507318" cy="108000"/>
                  <a:chOff x="4128910" y="7180499"/>
                  <a:chExt cx="507318" cy="108000"/>
                </a:xfrm>
              </p:grpSpPr>
              <p:sp>
                <p:nvSpPr>
                  <p:cNvPr id="59" name="타원 58">
                    <a:extLst>
                      <a:ext uri="{FF2B5EF4-FFF2-40B4-BE49-F238E27FC236}">
                        <a16:creationId xmlns:a16="http://schemas.microsoft.com/office/drawing/2014/main" xmlns="" id="{1A563371-7692-4F30-86E9-D1764E3274E7}"/>
                      </a:ext>
                    </a:extLst>
                  </p:cNvPr>
                  <p:cNvSpPr/>
                  <p:nvPr/>
                </p:nvSpPr>
                <p:spPr>
                  <a:xfrm>
                    <a:off x="4128910" y="7180499"/>
                    <a:ext cx="108000"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cxnSp>
                <p:nvCxnSpPr>
                  <p:cNvPr id="60" name="직선 연결선 59">
                    <a:extLst>
                      <a:ext uri="{FF2B5EF4-FFF2-40B4-BE49-F238E27FC236}">
                        <a16:creationId xmlns:a16="http://schemas.microsoft.com/office/drawing/2014/main" xmlns="" id="{51632B54-BB70-4B01-94D2-0528F585D866}"/>
                      </a:ext>
                    </a:extLst>
                  </p:cNvPr>
                  <p:cNvCxnSpPr>
                    <a:cxnSpLocks/>
                  </p:cNvCxnSpPr>
                  <p:nvPr/>
                </p:nvCxnSpPr>
                <p:spPr>
                  <a:xfrm>
                    <a:off x="4264935" y="7234499"/>
                    <a:ext cx="371293" cy="0"/>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grpSp>
            <p:cxnSp>
              <p:nvCxnSpPr>
                <p:cNvPr id="56" name="직선 연결선 55">
                  <a:extLst>
                    <a:ext uri="{FF2B5EF4-FFF2-40B4-BE49-F238E27FC236}">
                      <a16:creationId xmlns:a16="http://schemas.microsoft.com/office/drawing/2014/main" xmlns="" id="{2E365F27-F183-4D6D-BA8F-E0DF83C45C31}"/>
                    </a:ext>
                  </a:extLst>
                </p:cNvPr>
                <p:cNvCxnSpPr>
                  <a:cxnSpLocks/>
                </p:cNvCxnSpPr>
                <p:nvPr/>
              </p:nvCxnSpPr>
              <p:spPr>
                <a:xfrm>
                  <a:off x="5735215" y="8643248"/>
                  <a:ext cx="0" cy="301681"/>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638C1516-876C-42AC-9440-D6966E10DCF2}"/>
                    </a:ext>
                  </a:extLst>
                </p:cNvPr>
                <p:cNvCxnSpPr>
                  <a:cxnSpLocks/>
                </p:cNvCxnSpPr>
                <p:nvPr/>
              </p:nvCxnSpPr>
              <p:spPr>
                <a:xfrm>
                  <a:off x="4182910" y="8643248"/>
                  <a:ext cx="0" cy="301681"/>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xmlns="" id="{8E748230-F408-40C9-8274-108D0BA36196}"/>
                    </a:ext>
                  </a:extLst>
                </p:cNvPr>
                <p:cNvCxnSpPr>
                  <a:cxnSpLocks/>
                </p:cNvCxnSpPr>
                <p:nvPr/>
              </p:nvCxnSpPr>
              <p:spPr>
                <a:xfrm>
                  <a:off x="2895600" y="8643248"/>
                  <a:ext cx="4124325"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29" name="직사각형 28">
            <a:extLst>
              <a:ext uri="{FF2B5EF4-FFF2-40B4-BE49-F238E27FC236}">
                <a16:creationId xmlns:a16="http://schemas.microsoft.com/office/drawing/2014/main" xmlns="" id="{85F91CE7-28E6-44E3-8A78-2AE51FEB57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p:spTree>
    <p:extLst>
      <p:ext uri="{BB962C8B-B14F-4D97-AF65-F5344CB8AC3E}">
        <p14:creationId xmlns:p14="http://schemas.microsoft.com/office/powerpoint/2010/main" val="3191993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1683A00D-45A7-4BD9-8BEE-0B2C7F118246}"/>
                  </a:ext>
                </a:extLst>
              </p:cNvPr>
              <p:cNvSpPr/>
              <p:nvPr/>
            </p:nvSpPr>
            <p:spPr>
              <a:xfrm>
                <a:off x="674556" y="1700808"/>
                <a:ext cx="8632825" cy="1678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oMath>
                </a14:m>
                <a:r>
                  <a:rPr lang="ko-KR" altLang="en-US" sz="1300" dirty="0">
                    <a:solidFill>
                      <a:schemeClr val="tx1">
                        <a:lumMod val="85000"/>
                        <a:lumOff val="15000"/>
                      </a:schemeClr>
                    </a:solidFill>
                    <a:latin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a Bernoulli random variable.” </a:t>
                </a:r>
                <a:r>
                  <a:rPr lang="ko-KR" altLang="en-US" sz="1300" dirty="0">
                    <a:solidFill>
                      <a:schemeClr val="tx1">
                        <a:lumMod val="85000"/>
                        <a:lumOff val="15000"/>
                      </a:schemeClr>
                    </a:solidFill>
                    <a:latin typeface="SamsungOne 300" panose="020B0303030303020204"/>
                    <a:cs typeface="Times New Roman" panose="02020603050405020304" pitchFamily="18" charset="0"/>
                  </a:rPr>
                  <a:t>⇔</a:t>
                </a:r>
                <a:r>
                  <a:rPr lang="en-US" altLang="ko-KR" sz="1300" dirty="0">
                    <a:solidFill>
                      <a:schemeClr val="tx1">
                        <a:lumMod val="85000"/>
                        <a:lumOff val="15000"/>
                      </a:schemeClr>
                    </a:solidFill>
                    <a:latin typeface="SamsungOne 300" panose="020B0303030303020204"/>
                    <a:cs typeface="Times New Roman" panose="02020603050405020304" pitchFamily="18"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𝐵</m:t>
                    </m:r>
                    <m:r>
                      <m:rPr>
                        <m:nor/>
                      </m:rPr>
                      <a:rPr lang="ko-KR" altLang="en-US" sz="1300" dirty="0">
                        <a:solidFill>
                          <a:schemeClr val="tx1">
                            <a:lumMod val="85000"/>
                            <a:lumOff val="15000"/>
                          </a:schemeClr>
                        </a:solidFill>
                        <a:latin typeface="SamsungOne 300" panose="020B0303030303020204"/>
                        <a:cs typeface="Times New Roman" panose="02020603050405020304" pitchFamily="18" charset="0"/>
                      </a:rPr>
                      <m:t>𝑒𝑟</m:t>
                    </m:r>
                    <m:r>
                      <m:rPr>
                        <m:nor/>
                      </m:rPr>
                      <a:rPr lang="en-US" altLang="ko-KR" sz="1300" dirty="0">
                        <a:solidFill>
                          <a:schemeClr val="tx1">
                            <a:lumMod val="85000"/>
                            <a:lumOff val="15000"/>
                          </a:schemeClr>
                        </a:solidFill>
                        <a:latin typeface="SamsungOne 300" panose="020B0303030303020204"/>
                        <a:cs typeface="Times New Roman" panose="02020603050405020304" pitchFamily="18" charset="0"/>
                      </a:rPr>
                      <m:t>(</m:t>
                    </m:r>
                    <m:r>
                      <m:rPr>
                        <m:nor/>
                      </m:rPr>
                      <a:rPr lang="ko-KR" altLang="en-US" sz="1300" dirty="0">
                        <a:solidFill>
                          <a:schemeClr val="tx1">
                            <a:lumMod val="85000"/>
                            <a:lumOff val="15000"/>
                          </a:schemeClr>
                        </a:solidFill>
                        <a:latin typeface="SamsungOne 300" panose="020B0303030303020204"/>
                        <a:cs typeface="Times New Roman" panose="02020603050405020304" pitchFamily="18" charset="0"/>
                      </a:rPr>
                      <m:t>𝑝</m:t>
                    </m:r>
                    <m:r>
                      <m:rPr>
                        <m:nor/>
                      </m:rPr>
                      <a:rPr lang="en-US" altLang="ko-KR" sz="1300" dirty="0">
                        <a:solidFill>
                          <a:schemeClr val="tx1">
                            <a:lumMod val="85000"/>
                            <a:lumOff val="15000"/>
                          </a:schemeClr>
                        </a:solidFill>
                        <a:latin typeface="SamsungOne 300" panose="020B0303030303020204"/>
                        <a:cs typeface="Times New Roman" panose="02020603050405020304" pitchFamily="18" charset="0"/>
                      </a:rPr>
                      <m:t>)</m:t>
                    </m:r>
                  </m:oMath>
                </a14:m>
                <a:endParaRPr lang="en-US" altLang="ko-KR" sz="1300" dirty="0">
                  <a:solidFill>
                    <a:schemeClr val="tx1">
                      <a:lumMod val="85000"/>
                      <a:lumOff val="15000"/>
                    </a:schemeClr>
                  </a:solidFill>
                  <a:latin typeface="SamsungOne 300" panose="020B0303030303020204"/>
                  <a:cs typeface="Times New Roman" panose="02020603050405020304" pitchFamily="18" charset="0"/>
                </a:endParaRPr>
              </a:p>
              <a:p>
                <a:pPr algn="just">
                  <a:spcAft>
                    <a:spcPts val="8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2) </a:t>
                </a:r>
                <a14:m>
                  <m:oMath xmlns:m="http://schemas.openxmlformats.org/officeDocument/2006/math">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𝑝</m:t>
                        </m:r>
                      </m:e>
                      <m:sup>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𝑥</m:t>
                        </m:r>
                      </m:sup>
                    </m:sSup>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𝑝</m:t>
                            </m:r>
                          </m:e>
                        </m:d>
                        <m:r>
                          <m:rPr>
                            <m:nor/>
                          </m:rPr>
                          <a:rPr lang="en-US" altLang="ko-KR" sz="1600" dirty="0">
                            <a:solidFill>
                              <a:schemeClr val="tx1">
                                <a:lumMod val="85000"/>
                                <a:lumOff val="15000"/>
                              </a:schemeClr>
                            </a:solidFill>
                            <a:latin typeface="SamsungOne 300" panose="020B0303030303020204"/>
                            <a:cs typeface="Times New Roman" panose="02020603050405020304" pitchFamily="18" charset="0"/>
                          </a:rPr>
                          <m:t> </m:t>
                        </m:r>
                      </m:e>
                      <m:sup>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𝑥</m:t>
                        </m:r>
                      </m:sup>
                    </m:sSup>
                  </m:oMath>
                </a14:m>
                <a:r>
                  <a:rPr lang="en-US" altLang="ko-KR" sz="1600" dirty="0">
                    <a:solidFill>
                      <a:schemeClr val="tx1">
                        <a:lumMod val="85000"/>
                        <a:lumOff val="15000"/>
                      </a:schemeClr>
                    </a:solidFill>
                    <a:latin typeface="SamsungOne 300" panose="020B0303030303020204"/>
                    <a:cs typeface="Times New Roman" panose="02020603050405020304" pitchFamily="18" charset="0"/>
                  </a:rPr>
                  <a:t> </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a:t>
                </a:r>
                <a:r>
                  <a:rPr lang="en-US" altLang="ko-KR" sz="1300" i="1" dirty="0">
                    <a:solidFill>
                      <a:prstClr val="black">
                        <a:lumMod val="85000"/>
                        <a:lumOff val="15000"/>
                      </a:prstClr>
                    </a:solidFill>
                    <a:latin typeface="Cambria Math" panose="02040503050406030204" pitchFamily="18" charset="0"/>
                  </a:rPr>
                  <a:t> = </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cs typeface="Times New Roman" panose="02020603050405020304" pitchFamily="18" charset="0"/>
                      </a:rPr>
                      <m:t>𝑝</m:t>
                    </m:r>
                  </m:oMath>
                </a14:m>
                <a:endParaRPr lang="ko-KR" altLang="en-US" sz="1300" i="1" dirty="0">
                  <a:solidFill>
                    <a:prstClr val="black">
                      <a:lumMod val="85000"/>
                      <a:lumOff val="15000"/>
                    </a:prstClr>
                  </a:solidFill>
                  <a:latin typeface="Cambria Math" panose="02040503050406030204" pitchFamily="18"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Variance</a:t>
                </a:r>
                <a:r>
                  <a:rPr lang="en-US" altLang="ko-KR" sz="1300" i="1" dirty="0">
                    <a:solidFill>
                      <a:prstClr val="black">
                        <a:lumMod val="85000"/>
                        <a:lumOff val="15000"/>
                      </a:prstClr>
                    </a:solidFill>
                    <a:latin typeface="Cambria Math" panose="02040503050406030204" pitchFamily="18" charset="0"/>
                  </a:rPr>
                  <a:t> =</a:t>
                </a:r>
                <a:r>
                  <a:rPr lang="en-US" altLang="ko-KR" sz="1300" dirty="0">
                    <a:solidFill>
                      <a:schemeClr val="tx1">
                        <a:lumMod val="85000"/>
                        <a:lumOff val="15000"/>
                      </a:schemeClr>
                    </a:solidFill>
                    <a:cs typeface="Times New Roman" panose="02020603050405020304" pitchFamily="18"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1</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m:t>
                    </m:r>
                    <m:r>
                      <m:rPr>
                        <m:nor/>
                      </m:rPr>
                      <a:rPr lang="en-US" altLang="ko-KR" sz="1300" i="1" dirty="0">
                        <a:solidFill>
                          <a:prstClr val="black">
                            <a:lumMod val="85000"/>
                            <a:lumOff val="15000"/>
                          </a:prstClr>
                        </a:solidFill>
                        <a:latin typeface="Cambria Math" panose="02040503050406030204" pitchFamily="18" charset="0"/>
                      </a:rPr>
                      <m:t> </m:t>
                    </m:r>
                  </m:oMath>
                </a14:m>
                <a:endParaRPr lang="en-US" altLang="ko-KR" sz="1300" i="1" dirty="0">
                  <a:solidFill>
                    <a:prstClr val="black">
                      <a:lumMod val="85000"/>
                      <a:lumOff val="15000"/>
                    </a:prstClr>
                  </a:solidFill>
                  <a:latin typeface="Cambria Math" panose="02040503050406030204" pitchFamily="18"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Standard deviation </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ad>
                      <m:radPr>
                        <m:degHide m:val="on"/>
                        <m:ctrlPr>
                          <a:rPr lang="en-US" altLang="ko-KR" sz="1300" i="1" dirty="0">
                            <a:solidFill>
                              <a:prstClr val="black">
                                <a:lumMod val="85000"/>
                                <a:lumOff val="15000"/>
                              </a:prstClr>
                            </a:solidFill>
                            <a:latin typeface="Cambria Math" panose="02040503050406030204" pitchFamily="18" charset="0"/>
                          </a:rPr>
                        </m:ctrlPr>
                      </m:radPr>
                      <m:deg/>
                      <m:e>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1</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m:t>
                        </m:r>
                        <m:r>
                          <m:rPr>
                            <m:nor/>
                          </m:rPr>
                          <a:rPr lang="en-US" altLang="ko-KR" sz="1300" i="1" dirty="0">
                            <a:solidFill>
                              <a:prstClr val="black">
                                <a:lumMod val="85000"/>
                                <a:lumOff val="15000"/>
                              </a:prstClr>
                            </a:solidFill>
                            <a:latin typeface="Cambria Math" panose="02040503050406030204" pitchFamily="18" charset="0"/>
                          </a:rPr>
                          <m:t> </m:t>
                        </m:r>
                      </m:e>
                    </m:rad>
                  </m:oMath>
                </a14:m>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1683A00D-45A7-4BD9-8BEE-0B2C7F118246}"/>
                  </a:ext>
                </a:extLst>
              </p:cNvPr>
              <p:cNvSpPr>
                <a:spLocks noRot="1" noChangeAspect="1" noMove="1" noResize="1" noEditPoints="1" noAdjustHandles="1" noChangeArrowheads="1" noChangeShapeType="1" noTextEdit="1"/>
              </p:cNvSpPr>
              <p:nvPr/>
            </p:nvSpPr>
            <p:spPr>
              <a:xfrm>
                <a:off x="674556" y="1700808"/>
                <a:ext cx="8632825" cy="1678455"/>
              </a:xfrm>
              <a:prstGeom prst="rect">
                <a:avLst/>
              </a:prstGeom>
              <a:blipFill rotWithShape="0">
                <a:blip r:embed="rId3"/>
                <a:stretch>
                  <a:fillRect l="-141"/>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92FBC2A2-4C34-4CA3-815B-7AC49B10287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p:spTree>
    <p:extLst>
      <p:ext uri="{BB962C8B-B14F-4D97-AF65-F5344CB8AC3E}">
        <p14:creationId xmlns:p14="http://schemas.microsoft.com/office/powerpoint/2010/main" val="194143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 name="그룹 2">
            <a:extLst>
              <a:ext uri="{FF2B5EF4-FFF2-40B4-BE49-F238E27FC236}">
                <a16:creationId xmlns:a16="http://schemas.microsoft.com/office/drawing/2014/main" xmlns="" id="{5820C4EE-524B-43BA-88B0-940BD61FAA9D}"/>
              </a:ext>
            </a:extLst>
          </p:cNvPr>
          <p:cNvGrpSpPr/>
          <p:nvPr/>
        </p:nvGrpSpPr>
        <p:grpSpPr>
          <a:xfrm>
            <a:off x="738944" y="2060848"/>
            <a:ext cx="7849566" cy="1635296"/>
            <a:chOff x="559817" y="2060575"/>
            <a:chExt cx="8642431" cy="1800473"/>
          </a:xfrm>
        </p:grpSpPr>
        <p:pic>
          <p:nvPicPr>
            <p:cNvPr id="9" name="그림 8" descr="텍스트, 명함, 벡터그래픽, 기어이(가) 표시된 사진&#10;&#10;자동 생성된 설명">
              <a:extLst>
                <a:ext uri="{FF2B5EF4-FFF2-40B4-BE49-F238E27FC236}">
                  <a16:creationId xmlns:a16="http://schemas.microsoft.com/office/drawing/2014/main" xmlns="" id="{0993461F-30F7-4C29-B903-4D278BEC273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27602" t="17145" r="27602" b="17145"/>
            <a:stretch/>
          </p:blipFill>
          <p:spPr>
            <a:xfrm>
              <a:off x="559817" y="2060575"/>
              <a:ext cx="1227393" cy="1800473"/>
            </a:xfrm>
            <a:prstGeom prst="rect">
              <a:avLst/>
            </a:prstGeom>
          </p:spPr>
        </p:pic>
        <p:pic>
          <p:nvPicPr>
            <p:cNvPr id="10" name="그림 9" descr="텍스트, 명함, 벡터그래픽, 기어이(가) 표시된 사진&#10;&#10;자동 생성된 설명">
              <a:extLst>
                <a:ext uri="{FF2B5EF4-FFF2-40B4-BE49-F238E27FC236}">
                  <a16:creationId xmlns:a16="http://schemas.microsoft.com/office/drawing/2014/main" xmlns="" id="{72278587-485C-476E-8DB7-F5360244630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27602" t="17145" r="27602" b="17145"/>
            <a:stretch/>
          </p:blipFill>
          <p:spPr>
            <a:xfrm>
              <a:off x="2413576" y="2060575"/>
              <a:ext cx="1227393" cy="1800473"/>
            </a:xfrm>
            <a:prstGeom prst="rect">
              <a:avLst/>
            </a:prstGeom>
          </p:spPr>
        </p:pic>
        <p:pic>
          <p:nvPicPr>
            <p:cNvPr id="14" name="그림 13" descr="텍스트, 명함, 벡터그래픽, 기어이(가) 표시된 사진&#10;&#10;자동 생성된 설명">
              <a:extLst>
                <a:ext uri="{FF2B5EF4-FFF2-40B4-BE49-F238E27FC236}">
                  <a16:creationId xmlns:a16="http://schemas.microsoft.com/office/drawing/2014/main" xmlns="" id="{EBE702C1-29CF-4850-8956-C0A98692C11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27602" t="17145" r="27602" b="17145"/>
            <a:stretch/>
          </p:blipFill>
          <p:spPr>
            <a:xfrm>
              <a:off x="4267335" y="2060575"/>
              <a:ext cx="1227393" cy="1800473"/>
            </a:xfrm>
            <a:prstGeom prst="rect">
              <a:avLst/>
            </a:prstGeom>
          </p:spPr>
        </p:pic>
        <p:pic>
          <p:nvPicPr>
            <p:cNvPr id="15" name="그림 14" descr="텍스트, 명함, 벡터그래픽, 기어이(가) 표시된 사진&#10;&#10;자동 생성된 설명">
              <a:extLst>
                <a:ext uri="{FF2B5EF4-FFF2-40B4-BE49-F238E27FC236}">
                  <a16:creationId xmlns:a16="http://schemas.microsoft.com/office/drawing/2014/main" xmlns="" id="{CF4E0EF8-4644-4F7E-9F7E-DDAC6BABC1E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27602" t="17145" r="27602" b="17145"/>
            <a:stretch/>
          </p:blipFill>
          <p:spPr>
            <a:xfrm>
              <a:off x="6121095" y="2060575"/>
              <a:ext cx="1227393" cy="1800473"/>
            </a:xfrm>
            <a:prstGeom prst="rect">
              <a:avLst/>
            </a:prstGeom>
          </p:spPr>
        </p:pic>
        <p:pic>
          <p:nvPicPr>
            <p:cNvPr id="16" name="그림 15" descr="텍스트, 명함, 벡터그래픽, 기어이(가) 표시된 사진&#10;&#10;자동 생성된 설명">
              <a:extLst>
                <a:ext uri="{FF2B5EF4-FFF2-40B4-BE49-F238E27FC236}">
                  <a16:creationId xmlns:a16="http://schemas.microsoft.com/office/drawing/2014/main" xmlns="" id="{CC40F778-D308-4E85-9F3B-186DCD0CB4B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27602" t="17145" r="27602" b="17145"/>
            <a:stretch/>
          </p:blipFill>
          <p:spPr>
            <a:xfrm>
              <a:off x="7974855" y="2060575"/>
              <a:ext cx="1227393" cy="1800473"/>
            </a:xfrm>
            <a:prstGeom prst="rect">
              <a:avLst/>
            </a:prstGeom>
          </p:spPr>
        </p:pic>
        <p:sp>
          <p:nvSpPr>
            <p:cNvPr id="2" name="더하기 기호 1">
              <a:extLst>
                <a:ext uri="{FF2B5EF4-FFF2-40B4-BE49-F238E27FC236}">
                  <a16:creationId xmlns:a16="http://schemas.microsoft.com/office/drawing/2014/main" xmlns="" id="{8B274466-100E-48B1-973A-959D310349E1}"/>
                </a:ext>
              </a:extLst>
            </p:cNvPr>
            <p:cNvSpPr/>
            <p:nvPr/>
          </p:nvSpPr>
          <p:spPr>
            <a:xfrm>
              <a:off x="1883599" y="2744017"/>
              <a:ext cx="433587" cy="433587"/>
            </a:xfrm>
            <a:prstGeom prst="mathPlus">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ko-KR" altLang="en-US" sz="1400" b="1">
                <a:solidFill>
                  <a:schemeClr val="bg1"/>
                </a:solidFill>
                <a:latin typeface="+mn-ea"/>
              </a:endParaRPr>
            </a:p>
          </p:txBody>
        </p:sp>
        <p:sp>
          <p:nvSpPr>
            <p:cNvPr id="18" name="더하기 기호 17">
              <a:extLst>
                <a:ext uri="{FF2B5EF4-FFF2-40B4-BE49-F238E27FC236}">
                  <a16:creationId xmlns:a16="http://schemas.microsoft.com/office/drawing/2014/main" xmlns="" id="{8D893E16-5E43-4F1B-8445-FD9D3D3B102C}"/>
                </a:ext>
              </a:extLst>
            </p:cNvPr>
            <p:cNvSpPr/>
            <p:nvPr/>
          </p:nvSpPr>
          <p:spPr>
            <a:xfrm>
              <a:off x="3737358" y="2744017"/>
              <a:ext cx="433587" cy="433587"/>
            </a:xfrm>
            <a:prstGeom prst="mathPlus">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ko-KR" altLang="en-US" sz="1400" b="1">
                <a:solidFill>
                  <a:schemeClr val="bg1"/>
                </a:solidFill>
                <a:latin typeface="+mn-ea"/>
              </a:endParaRPr>
            </a:p>
          </p:txBody>
        </p:sp>
        <p:sp>
          <p:nvSpPr>
            <p:cNvPr id="19" name="더하기 기호 18">
              <a:extLst>
                <a:ext uri="{FF2B5EF4-FFF2-40B4-BE49-F238E27FC236}">
                  <a16:creationId xmlns:a16="http://schemas.microsoft.com/office/drawing/2014/main" xmlns="" id="{752E341D-E083-4C2E-9CD9-A02BED93DD1E}"/>
                </a:ext>
              </a:extLst>
            </p:cNvPr>
            <p:cNvSpPr/>
            <p:nvPr/>
          </p:nvSpPr>
          <p:spPr>
            <a:xfrm>
              <a:off x="5591118" y="2744017"/>
              <a:ext cx="433587" cy="433587"/>
            </a:xfrm>
            <a:prstGeom prst="mathPlus">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ko-KR" altLang="en-US" sz="1400" b="1">
                <a:solidFill>
                  <a:schemeClr val="bg1"/>
                </a:solidFill>
                <a:latin typeface="+mn-ea"/>
              </a:endParaRPr>
            </a:p>
          </p:txBody>
        </p:sp>
        <p:sp>
          <p:nvSpPr>
            <p:cNvPr id="20" name="더하기 기호 19">
              <a:extLst>
                <a:ext uri="{FF2B5EF4-FFF2-40B4-BE49-F238E27FC236}">
                  <a16:creationId xmlns:a16="http://schemas.microsoft.com/office/drawing/2014/main" xmlns="" id="{AA048BDD-8CDC-4514-BE03-47D23D61E512}"/>
                </a:ext>
              </a:extLst>
            </p:cNvPr>
            <p:cNvSpPr/>
            <p:nvPr/>
          </p:nvSpPr>
          <p:spPr>
            <a:xfrm>
              <a:off x="7444877" y="2744017"/>
              <a:ext cx="433587" cy="433587"/>
            </a:xfrm>
            <a:prstGeom prst="mathPlus">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ko-KR" altLang="en-US" sz="1400" b="1">
                <a:solidFill>
                  <a:schemeClr val="bg1"/>
                </a:solidFill>
                <a:latin typeface="+mn-ea"/>
              </a:endParaRPr>
            </a:p>
          </p:txBody>
        </p:sp>
      </p:grpSp>
      <p:sp>
        <p:nvSpPr>
          <p:cNvPr id="21" name="직사각형 20">
            <a:extLst>
              <a:ext uri="{FF2B5EF4-FFF2-40B4-BE49-F238E27FC236}">
                <a16:creationId xmlns:a16="http://schemas.microsoft.com/office/drawing/2014/main" xmlns="" id="{63851EE1-DB6C-478C-A38B-2C948245894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p:spTree>
    <p:extLst>
      <p:ext uri="{BB962C8B-B14F-4D97-AF65-F5344CB8AC3E}">
        <p14:creationId xmlns:p14="http://schemas.microsoft.com/office/powerpoint/2010/main" val="664930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1683A00D-45A7-4BD9-8BEE-0B2C7F118246}"/>
                  </a:ext>
                </a:extLst>
              </p:cNvPr>
              <p:cNvSpPr/>
              <p:nvPr/>
            </p:nvSpPr>
            <p:spPr>
              <a:xfrm>
                <a:off x="674556" y="1700808"/>
                <a:ext cx="8632825" cy="2737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oMath>
                </a14:m>
                <a:r>
                  <a:rPr lang="en-US" altLang="ko-KR" sz="13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is a Binomial random variable.” </a:t>
                </a:r>
                <a:r>
                  <a:rPr lang="en-US" altLang="ko-KR" sz="13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sym typeface="Symbol" panose="05050102010706020507" pitchFamily="18" charset="2"/>
                  </a:rPr>
                  <a:t></a:t>
                </a:r>
                <a:r>
                  <a:rPr lang="ko-KR" altLang="en-US" sz="13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𝐵𝑖𝑛</m:t>
                    </m:r>
                    <m:d>
                      <m:dPr>
                        <m:ctrlPr>
                          <a:rPr lang="en-US" altLang="ko-KR" sz="13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𝑛</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𝑝</m:t>
                        </m:r>
                      </m:e>
                    </m:d>
                  </m:oMath>
                </a14:m>
                <a:endParaRPr lang="en-US" altLang="ko-KR" sz="13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 </a:t>
                </a: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e>
                      <m: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𝑏𝑖𝑛</m:t>
                        </m:r>
                      </m:sub>
                    </m:s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e>
                      <m: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𝐵𝑒𝑟</m:t>
                        </m:r>
                      </m:sub>
                    </m:s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e>
                      <m: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𝐵𝑒𝑟</m:t>
                        </m:r>
                      </m:sub>
                    </m:s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e>
                      <m: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𝐵𝑒𝑟</m:t>
                        </m:r>
                      </m:sub>
                    </m:sSub>
                  </m:oMath>
                </a14:m>
                <a:r>
                  <a:rPr lang="en-US" altLang="ko-KR" sz="16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rPr>
                  <a:t> </a:t>
                </a:r>
              </a:p>
              <a:p>
                <a:pPr algn="just">
                  <a:spcAft>
                    <a:spcPts val="800"/>
                  </a:spcAft>
                </a:pPr>
                <a:r>
                  <a:rPr lang="en-US" altLang="ko-KR" sz="1300" b="1" dirty="0">
                    <a:solidFill>
                      <a:srgbClr val="1429A0"/>
                    </a:solidFill>
                    <a:latin typeface="SamsungOne 400" panose="020B0503030303020204" pitchFamily="34" charset="0"/>
                    <a:ea typeface="SamsungOne 400" panose="020B0503030303020204" pitchFamily="34" charset="0"/>
                    <a:cs typeface="Tahoma" panose="020B0604030504040204" pitchFamily="34" charset="0"/>
                  </a:rPr>
                  <a:t>                     </a:t>
                </a:r>
                <a:r>
                  <a:rPr lang="en-US" altLang="ko-KR" sz="1300" b="1" dirty="0">
                    <a:solidFill>
                      <a:srgbClr val="1429A0"/>
                    </a:solidFill>
                    <a:latin typeface="SamsungOne 400" panose="020B0503030303020204" pitchFamily="34" charset="0"/>
                    <a:ea typeface="SamsungOne 400" panose="020B0503030303020204" pitchFamily="34" charset="0"/>
                    <a:cs typeface="Tahoma" panose="020B0604030504040204" pitchFamily="34" charset="0"/>
                    <a:sym typeface="Symbol" panose="05050102010706020507" pitchFamily="18" charset="2"/>
                  </a:rPr>
                  <a:t>                   </a:t>
                </a:r>
                <a14:m>
                  <m:oMath xmlns:m="http://schemas.openxmlformats.org/officeDocument/2006/math">
                    <m:r>
                      <a:rPr lang="en-US" altLang="ko-KR" sz="1300" b="1" i="1" dirty="0">
                        <a:solidFill>
                          <a:srgbClr val="1429A0"/>
                        </a:solidFill>
                        <a:latin typeface="Cambria Math" panose="02040503050406030204" pitchFamily="18" charset="0"/>
                        <a:ea typeface="SamsungOne 400" panose="020B0503030303020204" pitchFamily="34" charset="0"/>
                        <a:cs typeface="Tahoma" panose="020B0604030504040204" pitchFamily="34" charset="0"/>
                        <a:sym typeface="Symbol" panose="05050102010706020507" pitchFamily="18" charset="2"/>
                      </a:rPr>
                      <m:t>𝐧</m:t>
                    </m:r>
                  </m:oMath>
                </a14:m>
                <a:r>
                  <a:rPr lang="ko-KR" altLang="en-US" sz="1300" b="1" dirty="0">
                    <a:solidFill>
                      <a:srgbClr val="1429A0"/>
                    </a:solidFill>
                    <a:latin typeface="SamsungOne 400" panose="020B0503030303020204" pitchFamily="34" charset="0"/>
                    <a:ea typeface="SamsungOne 400" panose="020B0503030303020204" pitchFamily="34" charset="0"/>
                    <a:cs typeface="Tahoma" panose="020B0604030504040204" pitchFamily="34" charset="0"/>
                    <a:sym typeface="Symbol" panose="05050102010706020507" pitchFamily="18" charset="2"/>
                  </a:rPr>
                  <a:t>                    </a:t>
                </a:r>
                <a:r>
                  <a:rPr lang="en-US" altLang="ko-KR" sz="1300" b="1" dirty="0">
                    <a:solidFill>
                      <a:srgbClr val="1429A0"/>
                    </a:solidFill>
                    <a:latin typeface="SamsungOne 400" panose="020B0503030303020204" pitchFamily="34" charset="0"/>
                    <a:ea typeface="SamsungOne 400" panose="020B0503030303020204" pitchFamily="34" charset="0"/>
                    <a:cs typeface="Tahoma" panose="020B0604030504040204" pitchFamily="34" charset="0"/>
                    <a:sym typeface="Symbol" panose="05050102010706020507" pitchFamily="18" charset="2"/>
                  </a:rPr>
                  <a:t></a:t>
                </a:r>
                <a:endParaRPr lang="en-US" altLang="ko-KR" sz="1300" b="1" dirty="0">
                  <a:solidFill>
                    <a:srgbClr val="1429A0"/>
                  </a:solidFill>
                  <a:latin typeface="SamsungOne 400" panose="020B0503030303020204" pitchFamily="34" charset="0"/>
                  <a:ea typeface="SamsungOne 400" panose="020B0503030303020204" pitchFamily="34" charset="0"/>
                  <a:cs typeface="Tahoma" panose="020B0604030504040204" pitchFamily="34" charset="0"/>
                </a:endParaRPr>
              </a:p>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𝑃</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𝑥</m:t>
                        </m:r>
                      </m:e>
                    </m:d>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ctrlPr>
                      </m:dPr>
                      <m:e>
                        <m:m>
                          <m:mPr>
                            <m:mcs>
                              <m:mc>
                                <m:mcPr>
                                  <m:count m:val="1"/>
                                  <m:mcJc m:val="center"/>
                                </m:mcPr>
                              </m:mc>
                            </m:mcs>
                            <m:ctrlPr>
                              <a:rPr lang="en-US" altLang="ko-KR" sz="1600" i="1" smtClean="0">
                                <a:solidFill>
                                  <a:srgbClr val="FF0000"/>
                                </a:solidFill>
                                <a:latin typeface="Cambria Math" panose="02040503050406030204" pitchFamily="18" charset="0"/>
                                <a:ea typeface="SamsungOne 400" panose="020B0503030303020204" pitchFamily="34" charset="0"/>
                                <a:cs typeface="Tahoma" panose="020B0604030504040204" pitchFamily="34" charset="0"/>
                              </a:rPr>
                            </m:ctrlPr>
                          </m:mPr>
                          <m:mr>
                            <m:e>
                              <m:r>
                                <a:rPr lang="en-US" altLang="ko-KR" sz="1600" smtClean="0">
                                  <a:solidFill>
                                    <a:srgbClr val="1429A0"/>
                                  </a:solidFill>
                                  <a:latin typeface="Cambria Math" panose="02040503050406030204" pitchFamily="18" charset="0"/>
                                  <a:ea typeface="SamsungOne 400" panose="020B0503030303020204" pitchFamily="34" charset="0"/>
                                  <a:cs typeface="Tahoma" panose="020B0604030504040204" pitchFamily="34" charset="0"/>
                                </a:rPr>
                                <m:t>𝑛</m:t>
                              </m:r>
                            </m:e>
                          </m:mr>
                          <m:mr>
                            <m:e>
                              <m:r>
                                <a:rPr lang="en-US" altLang="ko-KR" sz="1600">
                                  <a:solidFill>
                                    <a:srgbClr val="FF0000"/>
                                  </a:solidFill>
                                  <a:latin typeface="Cambria Math" panose="02040503050406030204" pitchFamily="18" charset="0"/>
                                  <a:ea typeface="SamsungOne 400" panose="020B0503030303020204" pitchFamily="34" charset="0"/>
                                  <a:cs typeface="Tahoma" panose="020B0604030504040204" pitchFamily="34" charset="0"/>
                                </a:rPr>
                                <m:t>𝑥</m:t>
                              </m:r>
                            </m:e>
                          </m:mr>
                        </m:m>
                      </m:e>
                    </m:d>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ctrlPr>
                      </m:sSup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𝑝</m:t>
                        </m:r>
                      </m:e>
                      <m:sup>
                        <m:r>
                          <a:rPr lang="en-US" altLang="ko-KR" sz="1600" smtClean="0">
                            <a:solidFill>
                              <a:srgbClr val="FF0000"/>
                            </a:solidFill>
                            <a:latin typeface="Cambria Math" panose="02040503050406030204" pitchFamily="18" charset="0"/>
                            <a:ea typeface="SamsungOne 400" panose="020B0503030303020204" pitchFamily="34" charset="0"/>
                            <a:cs typeface="Tahoma" panose="020B0604030504040204" pitchFamily="34" charset="0"/>
                          </a:rPr>
                          <m:t>𝑥</m:t>
                        </m:r>
                      </m:sup>
                    </m:sSup>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ctrlPr>
                      </m:sSupPr>
                      <m:e>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1</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𝑝</m:t>
                            </m:r>
                          </m:e>
                        </m:d>
                        <m:r>
                          <m:rPr>
                            <m:nor/>
                          </m:rPr>
                          <a:rPr lang="en-US" altLang="ko-KR" sz="1600" dirty="0">
                            <a:solidFill>
                              <a:schemeClr val="tx1">
                                <a:lumMod val="85000"/>
                                <a:lumOff val="15000"/>
                              </a:schemeClr>
                            </a:solidFill>
                            <a:latin typeface="SamsungOne 300" panose="020B0303030303020204"/>
                            <a:ea typeface="SamsungOne 400" panose="020B0503030303020204" pitchFamily="34" charset="0"/>
                            <a:cs typeface="Tahoma" panose="020B0604030504040204" pitchFamily="34" charset="0"/>
                          </a:rPr>
                          <m:t> </m:t>
                        </m:r>
                      </m:e>
                      <m:sup>
                        <m:r>
                          <a:rPr lang="en-US" altLang="ko-KR" sz="1600" smtClean="0">
                            <a:solidFill>
                              <a:srgbClr val="1429A0"/>
                            </a:solidFill>
                            <a:latin typeface="Cambria Math" panose="02040503050406030204" pitchFamily="18" charset="0"/>
                            <a:ea typeface="SamsungOne 400" panose="020B0503030303020204" pitchFamily="34" charset="0"/>
                            <a:cs typeface="Tahoma" panose="020B0604030504040204" pitchFamily="34" charset="0"/>
                          </a:rPr>
                          <m:t>𝑛</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m:t>
                        </m:r>
                        <m:r>
                          <a:rPr lang="en-US" altLang="ko-KR" sz="1600" smtClean="0">
                            <a:solidFill>
                              <a:srgbClr val="FF0000"/>
                            </a:solidFill>
                            <a:latin typeface="Cambria Math" panose="02040503050406030204" pitchFamily="18" charset="0"/>
                            <a:ea typeface="SamsungOne 400" panose="020B0503030303020204" pitchFamily="34" charset="0"/>
                            <a:cs typeface="Tahoma" panose="020B0604030504040204" pitchFamily="34" charset="0"/>
                          </a:rPr>
                          <m:t>𝑥</m:t>
                        </m:r>
                      </m:sup>
                    </m:sSup>
                  </m:oMath>
                </a14:m>
                <a:r>
                  <a:rPr lang="en-US" altLang="ko-KR" sz="1600" dirty="0">
                    <a:solidFill>
                      <a:schemeClr val="tx1">
                        <a:lumMod val="85000"/>
                        <a:lumOff val="15000"/>
                      </a:schemeClr>
                    </a:solidFill>
                    <a:latin typeface="SamsungOne 300" panose="020B0303030303020204"/>
                    <a:cs typeface="Times New Roman" panose="02020603050405020304" pitchFamily="18" charset="0"/>
                  </a:rPr>
                  <a:t>        </a:t>
                </a:r>
                <a:r>
                  <a:rPr lang="en-US" altLang="ko-KR" sz="1600" dirty="0">
                    <a:solidFill>
                      <a:srgbClr val="20B765"/>
                    </a:solidFill>
                    <a:latin typeface="SamsungOne 300" panose="020B0303030303020204"/>
                    <a:cs typeface="Times New Roman" panose="02020603050405020304" pitchFamily="18" charset="0"/>
                    <a:sym typeface="Symbol" panose="05050102010706020507" pitchFamily="18" charset="2"/>
                  </a:rPr>
                  <a:t></a:t>
                </a:r>
                <a:r>
                  <a:rPr lang="en-US" altLang="ko-KR" sz="1600" dirty="0">
                    <a:solidFill>
                      <a:schemeClr val="tx1">
                        <a:lumMod val="85000"/>
                        <a:lumOff val="15000"/>
                      </a:schemeClr>
                    </a:solidFill>
                    <a:latin typeface="SamsungOne 300" panose="020B0303030303020204"/>
                    <a:cs typeface="Times New Roman" panose="02020603050405020304" pitchFamily="18" charset="0"/>
                  </a:rPr>
                  <a:t>  </a:t>
                </a:r>
                <a14:m>
                  <m:oMath xmlns:m="http://schemas.openxmlformats.org/officeDocument/2006/math">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0</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smtClean="0">
                        <a:solidFill>
                          <a:srgbClr val="FF0000"/>
                        </a:solidFill>
                        <a:latin typeface="Cambria Math" panose="02040503050406030204" pitchFamily="18" charset="0"/>
                        <a:cs typeface="Times New Roman" panose="02020603050405020304" pitchFamily="18" charset="0"/>
                      </a:rPr>
                      <m:t>𝑥</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smtClean="0">
                        <a:solidFill>
                          <a:srgbClr val="1429A0"/>
                        </a:solidFill>
                        <a:latin typeface="Cambria Math" panose="02040503050406030204" pitchFamily="18" charset="0"/>
                        <a:cs typeface="Times New Roman" panose="02020603050405020304" pitchFamily="18" charset="0"/>
                      </a:rPr>
                      <m:t>𝑛</m:t>
                    </m:r>
                  </m:oMath>
                </a14:m>
                <a:endParaRPr lang="en-US" altLang="ko-KR" sz="1600" dirty="0">
                  <a:solidFill>
                    <a:srgbClr val="1429A0"/>
                  </a:solidFill>
                  <a:latin typeface="SamsungOne 300" panose="020B0303030303020204"/>
                  <a:cs typeface="Times New Roman" panose="02020603050405020304" pitchFamily="18" charset="0"/>
                </a:endParaRPr>
              </a:p>
              <a:p>
                <a:pPr marL="361950" lvl="1" indent="-180975">
                  <a:spcAft>
                    <a:spcPts val="800"/>
                  </a:spcAft>
                  <a:buClr>
                    <a:srgbClr val="193EB0"/>
                  </a:buClr>
                  <a:buFont typeface="Arial" panose="020B0604020202020204" pitchFamily="34" charset="0"/>
                  <a:buChar char="•"/>
                </a:pPr>
                <a:endParaRPr lang="en-US" altLang="ko-KR" sz="1400" i="1" dirty="0">
                  <a:solidFill>
                    <a:prstClr val="black">
                      <a:lumMod val="85000"/>
                      <a:lumOff val="15000"/>
                    </a:prstClr>
                  </a:solidFill>
                  <a:latin typeface="Cambria Math" panose="02040503050406030204" pitchFamily="18"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a:t>
                </a:r>
                <a:r>
                  <a:rPr lang="en-US" altLang="ko-KR" sz="1300" i="1" dirty="0">
                    <a:solidFill>
                      <a:prstClr val="black">
                        <a:lumMod val="85000"/>
                        <a:lumOff val="15000"/>
                      </a:prstClr>
                    </a:solidFill>
                    <a:latin typeface="Cambria Math" panose="02040503050406030204" pitchFamily="18" charset="0"/>
                  </a:rPr>
                  <a:t> = </a:t>
                </a:r>
                <a:r>
                  <a:rPr lang="ko-KR" altLang="en-US" sz="1300" i="1" dirty="0">
                    <a:solidFill>
                      <a:prstClr val="black">
                        <a:lumMod val="85000"/>
                        <a:lumOff val="15000"/>
                      </a:prstClr>
                    </a:solidFill>
                    <a:latin typeface="Cambria Math" panose="02040503050406030204" pitchFamily="18" charset="0"/>
                  </a:rPr>
                  <a:t>𝑛 𝑝</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Variance</a:t>
                </a:r>
                <a:r>
                  <a:rPr lang="en-US" altLang="ko-KR" sz="1300" i="1" dirty="0">
                    <a:solidFill>
                      <a:prstClr val="black">
                        <a:lumMod val="85000"/>
                        <a:lumOff val="15000"/>
                      </a:prstClr>
                    </a:solidFill>
                    <a:latin typeface="Cambria Math" panose="02040503050406030204" pitchFamily="18" charset="0"/>
                  </a:rPr>
                  <a:t> = </a:t>
                </a:r>
                <a:r>
                  <a:rPr lang="ko-KR" altLang="en-US" sz="1300" i="1" dirty="0">
                    <a:solidFill>
                      <a:prstClr val="black">
                        <a:lumMod val="85000"/>
                        <a:lumOff val="15000"/>
                      </a:prstClr>
                    </a:solidFill>
                    <a:latin typeface="Cambria Math" panose="02040503050406030204" pitchFamily="18" charset="0"/>
                  </a:rPr>
                  <a:t>𝑛 𝑝 </a:t>
                </a:r>
                <a:r>
                  <a:rPr lang="en-US" altLang="ko-KR" sz="1300" i="1" dirty="0">
                    <a:solidFill>
                      <a:prstClr val="black">
                        <a:lumMod val="85000"/>
                        <a:lumOff val="15000"/>
                      </a:prstClr>
                    </a:solidFill>
                    <a:latin typeface="Cambria Math" panose="02040503050406030204" pitchFamily="18" charset="0"/>
                  </a:rPr>
                  <a:t>(1−</a:t>
                </a:r>
                <a:r>
                  <a:rPr lang="ko-KR" altLang="en-US" sz="1300" i="1" dirty="0">
                    <a:solidFill>
                      <a:prstClr val="black">
                        <a:lumMod val="85000"/>
                        <a:lumOff val="15000"/>
                      </a:prstClr>
                    </a:solidFill>
                    <a:latin typeface="Cambria Math" panose="02040503050406030204" pitchFamily="18" charset="0"/>
                  </a:rPr>
                  <a:t>𝑝</a:t>
                </a:r>
                <a:r>
                  <a:rPr lang="en-US" altLang="ko-KR" sz="1300" i="1" dirty="0">
                    <a:solidFill>
                      <a:prstClr val="black">
                        <a:lumMod val="85000"/>
                        <a:lumOff val="15000"/>
                      </a:prstClr>
                    </a:solidFill>
                    <a:latin typeface="Cambria Math" panose="02040503050406030204" pitchFamily="18" charset="0"/>
                  </a:rPr>
                  <a:t>)</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Standard deviation </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ad>
                      <m:radPr>
                        <m:degHide m:val="on"/>
                        <m:ctrlPr>
                          <a:rPr lang="en-US" altLang="ko-KR" sz="1300" i="1" dirty="0">
                            <a:solidFill>
                              <a:prstClr val="black">
                                <a:lumMod val="85000"/>
                                <a:lumOff val="15000"/>
                              </a:prstClr>
                            </a:solidFill>
                            <a:latin typeface="Cambria Math" panose="02040503050406030204" pitchFamily="18" charset="0"/>
                          </a:rPr>
                        </m:ctrlPr>
                      </m:radPr>
                      <m:deg/>
                      <m:e>
                        <m:r>
                          <a:rPr lang="en-US" altLang="ko-KR" sz="1300" i="1" dirty="0">
                            <a:solidFill>
                              <a:prstClr val="black">
                                <a:lumMod val="85000"/>
                                <a:lumOff val="15000"/>
                              </a:prstClr>
                            </a:solidFill>
                            <a:latin typeface="Cambria Math" panose="02040503050406030204" pitchFamily="18" charset="0"/>
                          </a:rPr>
                          <m:t>𝑛</m:t>
                        </m:r>
                        <m:r>
                          <a:rPr lang="en-US" altLang="ko-KR" sz="1300" i="1" dirty="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1</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m:t>
                        </m:r>
                        <m:r>
                          <m:rPr>
                            <m:nor/>
                          </m:rPr>
                          <a:rPr lang="en-US" altLang="ko-KR" sz="1300" i="1" dirty="0">
                            <a:solidFill>
                              <a:prstClr val="black">
                                <a:lumMod val="85000"/>
                                <a:lumOff val="15000"/>
                              </a:prstClr>
                            </a:solidFill>
                            <a:latin typeface="Cambria Math" panose="02040503050406030204" pitchFamily="18" charset="0"/>
                          </a:rPr>
                          <m:t> </m:t>
                        </m:r>
                      </m:e>
                    </m:rad>
                  </m:oMath>
                </a14:m>
                <a:r>
                  <a:rPr lang="en-US" altLang="ko-KR" sz="1300" i="1" dirty="0">
                    <a:solidFill>
                      <a:prstClr val="black">
                        <a:lumMod val="85000"/>
                        <a:lumOff val="15000"/>
                      </a:prstClr>
                    </a:solidFill>
                    <a:latin typeface="Cambria Math" panose="02040503050406030204" pitchFamily="18" charset="0"/>
                  </a:rPr>
                  <a:t> </a:t>
                </a:r>
              </a:p>
            </p:txBody>
          </p:sp>
        </mc:Choice>
        <mc:Fallback xmlns="">
          <p:sp>
            <p:nvSpPr>
              <p:cNvPr id="29" name="직사각형 28">
                <a:extLst>
                  <a:ext uri="{FF2B5EF4-FFF2-40B4-BE49-F238E27FC236}">
                    <a16:creationId xmlns="" xmlns:a16="http://schemas.microsoft.com/office/drawing/2014/main" xmlns:a14="http://schemas.microsoft.com/office/drawing/2010/main" id="{1683A00D-45A7-4BD9-8BEE-0B2C7F118246}"/>
                  </a:ext>
                </a:extLst>
              </p:cNvPr>
              <p:cNvSpPr>
                <a:spLocks noRot="1" noChangeAspect="1" noMove="1" noResize="1" noEditPoints="1" noAdjustHandles="1" noChangeArrowheads="1" noChangeShapeType="1" noTextEdit="1"/>
              </p:cNvSpPr>
              <p:nvPr/>
            </p:nvSpPr>
            <p:spPr>
              <a:xfrm>
                <a:off x="674556" y="1700808"/>
                <a:ext cx="8632825" cy="2737398"/>
              </a:xfrm>
              <a:prstGeom prst="rect">
                <a:avLst/>
              </a:prstGeom>
              <a:blipFill rotWithShape="0">
                <a:blip r:embed="rId3"/>
                <a:stretch>
                  <a:fillRect l="-141"/>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3832BC22-3FA4-49C2-8142-4808557A423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p:spTree>
    <p:extLst>
      <p:ext uri="{BB962C8B-B14F-4D97-AF65-F5344CB8AC3E}">
        <p14:creationId xmlns:p14="http://schemas.microsoft.com/office/powerpoint/2010/main" val="1929341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a:extLst>
              <a:ext uri="{FF2B5EF4-FFF2-40B4-BE49-F238E27FC236}">
                <a16:creationId xmlns:a16="http://schemas.microsoft.com/office/drawing/2014/main" xmlns="" id="{B5B15D0A-6E44-47DC-B16B-A294ED10F909}"/>
              </a:ext>
            </a:extLst>
          </p:cNvPr>
          <p:cNvGrpSpPr/>
          <p:nvPr/>
        </p:nvGrpSpPr>
        <p:grpSpPr>
          <a:xfrm>
            <a:off x="2791172" y="1916832"/>
            <a:ext cx="4320480" cy="3095922"/>
            <a:chOff x="2791172" y="1773238"/>
            <a:chExt cx="4320480" cy="3095922"/>
          </a:xfrm>
        </p:grpSpPr>
        <p:sp>
          <p:nvSpPr>
            <p:cNvPr id="39" name="직사각형 38">
              <a:extLst>
                <a:ext uri="{FF2B5EF4-FFF2-40B4-BE49-F238E27FC236}">
                  <a16:creationId xmlns:a16="http://schemas.microsoft.com/office/drawing/2014/main" xmlns="" id="{4CB5D850-515A-4BF9-8176-E483BA7F3D90}"/>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a:extLst>
                <a:ext uri="{FF2B5EF4-FFF2-40B4-BE49-F238E27FC236}">
                  <a16:creationId xmlns:a16="http://schemas.microsoft.com/office/drawing/2014/main" xmlns="" id="{E0D54B6C-938A-4B12-B80E-09B482D7E7F6}"/>
                </a:ext>
              </a:extLst>
            </p:cNvPr>
            <p:cNvGrpSpPr/>
            <p:nvPr/>
          </p:nvGrpSpPr>
          <p:grpSpPr>
            <a:xfrm>
              <a:off x="2965668" y="2010698"/>
              <a:ext cx="3838813" cy="2682557"/>
              <a:chOff x="2912040" y="2808983"/>
              <a:chExt cx="3838813" cy="2682557"/>
            </a:xfrm>
          </p:grpSpPr>
          <p:grpSp>
            <p:nvGrpSpPr>
              <p:cNvPr id="30" name="그룹 29">
                <a:extLst>
                  <a:ext uri="{FF2B5EF4-FFF2-40B4-BE49-F238E27FC236}">
                    <a16:creationId xmlns:a16="http://schemas.microsoft.com/office/drawing/2014/main" xmlns="" id="{C6C0F11A-77AE-4663-A5E4-7F2D13BDAFA5}"/>
                  </a:ext>
                </a:extLst>
              </p:cNvPr>
              <p:cNvGrpSpPr/>
              <p:nvPr/>
            </p:nvGrpSpPr>
            <p:grpSpPr>
              <a:xfrm>
                <a:off x="3373722" y="3251200"/>
                <a:ext cx="3350928" cy="1921138"/>
                <a:chOff x="2084614" y="1997720"/>
                <a:chExt cx="3350928" cy="1921138"/>
              </a:xfrm>
            </p:grpSpPr>
            <p:cxnSp>
              <p:nvCxnSpPr>
                <p:cNvPr id="81" name="직선 화살표 연결선 80">
                  <a:extLst>
                    <a:ext uri="{FF2B5EF4-FFF2-40B4-BE49-F238E27FC236}">
                      <a16:creationId xmlns:a16="http://schemas.microsoft.com/office/drawing/2014/main" xmlns="" id="{29B83BD0-A0FA-4533-AF93-665E821C2788}"/>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xmlns="" id="{ED6531FB-7BAA-46AF-A896-10785180A011}"/>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xmlns="" id="{F70182BC-21AD-4D04-B2AC-A128F0208306}"/>
                      </a:ext>
                    </a:extLst>
                  </p:cNvPr>
                  <p:cNvSpPr/>
                  <p:nvPr/>
                </p:nvSpPr>
                <p:spPr>
                  <a:xfrm>
                    <a:off x="4073415" y="2808983"/>
                    <a:ext cx="17559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𝑛</m:t>
                          </m:r>
                          <m:r>
                            <a:rPr lang="en-US" altLang="ko-KR" b="0" i="0"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=10, </m:t>
                          </m:r>
                          <m:r>
                            <a:rPr lang="en-US" altLang="ko-KR" smtClean="0">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𝑝</m:t>
                          </m:r>
                          <m:r>
                            <a:rPr lang="en-US" altLang="ko-KR" b="0" i="0" smtClean="0">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=0.5</m:t>
                          </m:r>
                        </m:oMath>
                      </m:oMathPara>
                    </a14:m>
                    <a:endParaRPr lang="ko-KR" altLang="en-US" dirty="0"/>
                  </a:p>
                </p:txBody>
              </p:sp>
            </mc:Choice>
            <mc:Fallback xmlns="">
              <p:sp>
                <p:nvSpPr>
                  <p:cNvPr id="81" name="직사각형 80"/>
                  <p:cNvSpPr>
                    <a:spLocks noRot="1" noChangeAspect="1" noMove="1" noResize="1" noEditPoints="1" noAdjustHandles="1" noChangeArrowheads="1" noChangeShapeType="1" noTextEdit="1"/>
                  </p:cNvSpPr>
                  <p:nvPr/>
                </p:nvSpPr>
                <p:spPr>
                  <a:xfrm>
                    <a:off x="4073415" y="2808983"/>
                    <a:ext cx="1755994" cy="369332"/>
                  </a:xfrm>
                  <a:prstGeom prst="rect">
                    <a:avLst/>
                  </a:prstGeom>
                  <a:blipFill rotWithShape="0">
                    <a:blip r:embed="rId3"/>
                    <a:stretch>
                      <a:fillRect b="-6667"/>
                    </a:stretch>
                  </a:blipFill>
                </p:spPr>
                <p:txBody>
                  <a:bodyPr/>
                  <a:lstStyle/>
                  <a:p>
                    <a:r>
                      <a:rPr lang="ko-KR" altLang="en-US">
                        <a:noFill/>
                      </a:rPr>
                      <a:t> </a:t>
                    </a:r>
                  </a:p>
                </p:txBody>
              </p:sp>
            </mc:Fallback>
          </mc:AlternateContent>
          <p:cxnSp>
            <p:nvCxnSpPr>
              <p:cNvPr id="32" name="직선 연결선 31">
                <a:extLst>
                  <a:ext uri="{FF2B5EF4-FFF2-40B4-BE49-F238E27FC236}">
                    <a16:creationId xmlns:a16="http://schemas.microsoft.com/office/drawing/2014/main" xmlns="" id="{4DC53F63-56E5-49F2-B6C8-0F42236599D3}"/>
                  </a:ext>
                </a:extLst>
              </p:cNvPr>
              <p:cNvCxnSpPr/>
              <p:nvPr/>
            </p:nvCxnSpPr>
            <p:spPr>
              <a:xfrm rot="16200000">
                <a:off x="3337720"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A9FE4BE8-8611-4457-873C-AE73B164FB23}"/>
                  </a:ext>
                </a:extLst>
              </p:cNvPr>
              <p:cNvSpPr txBox="1"/>
              <p:nvPr/>
            </p:nvSpPr>
            <p:spPr>
              <a:xfrm>
                <a:off x="3166271"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cxnSp>
            <p:nvCxnSpPr>
              <p:cNvPr id="34" name="직선 연결선 33">
                <a:extLst>
                  <a:ext uri="{FF2B5EF4-FFF2-40B4-BE49-F238E27FC236}">
                    <a16:creationId xmlns:a16="http://schemas.microsoft.com/office/drawing/2014/main" xmlns="" id="{94A813F6-1367-432E-A74B-607B109C5D2C}"/>
                  </a:ext>
                </a:extLst>
              </p:cNvPr>
              <p:cNvCxnSpPr/>
              <p:nvPr/>
            </p:nvCxnSpPr>
            <p:spPr>
              <a:xfrm rot="16200000">
                <a:off x="3971983"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9C45AA41-C363-4B0B-9DA2-7C4286D303A8}"/>
                  </a:ext>
                </a:extLst>
              </p:cNvPr>
              <p:cNvCxnSpPr/>
              <p:nvPr/>
            </p:nvCxnSpPr>
            <p:spPr>
              <a:xfrm rot="16200000">
                <a:off x="4606246"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09EB5C56-8274-49E8-B3C4-DBBE8BA7CEDB}"/>
                  </a:ext>
                </a:extLst>
              </p:cNvPr>
              <p:cNvCxnSpPr/>
              <p:nvPr/>
            </p:nvCxnSpPr>
            <p:spPr>
              <a:xfrm rot="16200000">
                <a:off x="5240509"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7440951E-D1ED-4F6F-AFB3-59D8F2D2CEBC}"/>
                  </a:ext>
                </a:extLst>
              </p:cNvPr>
              <p:cNvCxnSpPr/>
              <p:nvPr/>
            </p:nvCxnSpPr>
            <p:spPr>
              <a:xfrm rot="16200000">
                <a:off x="5874772"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9DD64A6F-891C-4BF2-A037-2763D552FFA2}"/>
                  </a:ext>
                </a:extLst>
              </p:cNvPr>
              <p:cNvCxnSpPr/>
              <p:nvPr/>
            </p:nvCxnSpPr>
            <p:spPr>
              <a:xfrm rot="16200000">
                <a:off x="6509036"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AA5A1D71-C021-456D-9819-CEA81A6421C1}"/>
                  </a:ext>
                </a:extLst>
              </p:cNvPr>
              <p:cNvSpPr txBox="1"/>
              <p:nvPr/>
            </p:nvSpPr>
            <p:spPr>
              <a:xfrm>
                <a:off x="3799683"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41" name="TextBox 40">
                <a:extLst>
                  <a:ext uri="{FF2B5EF4-FFF2-40B4-BE49-F238E27FC236}">
                    <a16:creationId xmlns:a16="http://schemas.microsoft.com/office/drawing/2014/main" xmlns="" id="{E5D9E665-095A-4B68-B4B9-0D588FDE11F4}"/>
                  </a:ext>
                </a:extLst>
              </p:cNvPr>
              <p:cNvSpPr txBox="1"/>
              <p:nvPr/>
            </p:nvSpPr>
            <p:spPr>
              <a:xfrm>
                <a:off x="4434375"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42" name="TextBox 41">
                <a:extLst>
                  <a:ext uri="{FF2B5EF4-FFF2-40B4-BE49-F238E27FC236}">
                    <a16:creationId xmlns:a16="http://schemas.microsoft.com/office/drawing/2014/main" xmlns="" id="{3CDB8DAD-7E07-4CC3-8A3E-FA7C2FF78802}"/>
                  </a:ext>
                </a:extLst>
              </p:cNvPr>
              <p:cNvSpPr txBox="1"/>
              <p:nvPr/>
            </p:nvSpPr>
            <p:spPr>
              <a:xfrm>
                <a:off x="5069067"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a:t>
                </a:r>
              </a:p>
            </p:txBody>
          </p:sp>
          <p:sp>
            <p:nvSpPr>
              <p:cNvPr id="43" name="TextBox 42">
                <a:extLst>
                  <a:ext uri="{FF2B5EF4-FFF2-40B4-BE49-F238E27FC236}">
                    <a16:creationId xmlns:a16="http://schemas.microsoft.com/office/drawing/2014/main" xmlns="" id="{7262AA62-FF29-46CF-84EF-446FA3D3A631}"/>
                  </a:ext>
                </a:extLst>
              </p:cNvPr>
              <p:cNvSpPr txBox="1"/>
              <p:nvPr/>
            </p:nvSpPr>
            <p:spPr>
              <a:xfrm>
                <a:off x="5704199"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8</a:t>
                </a:r>
              </a:p>
            </p:txBody>
          </p:sp>
          <p:sp>
            <p:nvSpPr>
              <p:cNvPr id="44" name="TextBox 43">
                <a:extLst>
                  <a:ext uri="{FF2B5EF4-FFF2-40B4-BE49-F238E27FC236}">
                    <a16:creationId xmlns:a16="http://schemas.microsoft.com/office/drawing/2014/main" xmlns="" id="{F74144FD-2418-4495-8276-062C7313430F}"/>
                  </a:ext>
                </a:extLst>
              </p:cNvPr>
              <p:cNvSpPr txBox="1"/>
              <p:nvPr/>
            </p:nvSpPr>
            <p:spPr>
              <a:xfrm>
                <a:off x="6339331"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cxnSp>
            <p:nvCxnSpPr>
              <p:cNvPr id="45" name="직선 연결선 44">
                <a:extLst>
                  <a:ext uri="{FF2B5EF4-FFF2-40B4-BE49-F238E27FC236}">
                    <a16:creationId xmlns:a16="http://schemas.microsoft.com/office/drawing/2014/main" xmlns="" id="{78F6EC25-9C69-4541-B677-6962A5A3C44D}"/>
                  </a:ext>
                </a:extLst>
              </p:cNvPr>
              <p:cNvCxnSpPr/>
              <p:nvPr/>
            </p:nvCxnSpPr>
            <p:spPr>
              <a:xfrm>
                <a:off x="3306464" y="5171457"/>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71ADBC96-F41E-4AE8-88D9-9871FA8D3F54}"/>
                  </a:ext>
                </a:extLst>
              </p:cNvPr>
              <p:cNvCxnSpPr/>
              <p:nvPr/>
            </p:nvCxnSpPr>
            <p:spPr>
              <a:xfrm>
                <a:off x="3306464" y="4624564"/>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69E820BB-3232-4161-80E2-9BDBB653CE1F}"/>
                  </a:ext>
                </a:extLst>
              </p:cNvPr>
              <p:cNvCxnSpPr/>
              <p:nvPr/>
            </p:nvCxnSpPr>
            <p:spPr>
              <a:xfrm>
                <a:off x="3306464" y="407767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5A9059BB-C936-4FCC-BB8A-8B70A4262136}"/>
                  </a:ext>
                </a:extLst>
              </p:cNvPr>
              <p:cNvCxnSpPr/>
              <p:nvPr/>
            </p:nvCxnSpPr>
            <p:spPr>
              <a:xfrm>
                <a:off x="3306464" y="353077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BBC972B4-7388-460E-8772-225FEAC39796}"/>
                  </a:ext>
                </a:extLst>
              </p:cNvPr>
              <p:cNvSpPr txBox="1"/>
              <p:nvPr/>
            </p:nvSpPr>
            <p:spPr>
              <a:xfrm>
                <a:off x="2912040" y="5064335"/>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66" name="TextBox 65">
                <a:extLst>
                  <a:ext uri="{FF2B5EF4-FFF2-40B4-BE49-F238E27FC236}">
                    <a16:creationId xmlns:a16="http://schemas.microsoft.com/office/drawing/2014/main" xmlns="" id="{06F46D2D-AE0B-4861-BF8B-1D66ECDFA24D}"/>
                  </a:ext>
                </a:extLst>
              </p:cNvPr>
              <p:cNvSpPr txBox="1"/>
              <p:nvPr/>
            </p:nvSpPr>
            <p:spPr>
              <a:xfrm>
                <a:off x="2912040" y="4533431"/>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0.1</a:t>
                </a:r>
              </a:p>
            </p:txBody>
          </p:sp>
          <p:sp>
            <p:nvSpPr>
              <p:cNvPr id="67" name="TextBox 66">
                <a:extLst>
                  <a:ext uri="{FF2B5EF4-FFF2-40B4-BE49-F238E27FC236}">
                    <a16:creationId xmlns:a16="http://schemas.microsoft.com/office/drawing/2014/main" xmlns="" id="{F9BDC62C-6E5C-4F32-B74A-C9EE56503832}"/>
                  </a:ext>
                </a:extLst>
              </p:cNvPr>
              <p:cNvSpPr txBox="1"/>
              <p:nvPr/>
            </p:nvSpPr>
            <p:spPr>
              <a:xfrm>
                <a:off x="2912040" y="397234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0.2</a:t>
                </a:r>
              </a:p>
            </p:txBody>
          </p:sp>
          <p:sp>
            <p:nvSpPr>
              <p:cNvPr id="68" name="TextBox 67">
                <a:extLst>
                  <a:ext uri="{FF2B5EF4-FFF2-40B4-BE49-F238E27FC236}">
                    <a16:creationId xmlns:a16="http://schemas.microsoft.com/office/drawing/2014/main" xmlns="" id="{9B26329F-6B55-4601-9528-3F0AC2E90FA5}"/>
                  </a:ext>
                </a:extLst>
              </p:cNvPr>
              <p:cNvSpPr txBox="1"/>
              <p:nvPr/>
            </p:nvSpPr>
            <p:spPr>
              <a:xfrm>
                <a:off x="2912040" y="345206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0.3</a:t>
                </a:r>
              </a:p>
            </p:txBody>
          </p:sp>
          <p:grpSp>
            <p:nvGrpSpPr>
              <p:cNvPr id="69" name="그룹 68">
                <a:extLst>
                  <a:ext uri="{FF2B5EF4-FFF2-40B4-BE49-F238E27FC236}">
                    <a16:creationId xmlns:a16="http://schemas.microsoft.com/office/drawing/2014/main" xmlns="" id="{18CDF5D8-52B7-48CA-95A3-9A452568E8C6}"/>
                  </a:ext>
                </a:extLst>
              </p:cNvPr>
              <p:cNvGrpSpPr/>
              <p:nvPr/>
            </p:nvGrpSpPr>
            <p:grpSpPr>
              <a:xfrm>
                <a:off x="3319827" y="3768935"/>
                <a:ext cx="3276235" cy="1449269"/>
                <a:chOff x="3319827" y="3768935"/>
                <a:chExt cx="3276235" cy="1449269"/>
              </a:xfrm>
            </p:grpSpPr>
            <p:sp>
              <p:nvSpPr>
                <p:cNvPr id="70" name="타원 69">
                  <a:extLst>
                    <a:ext uri="{FF2B5EF4-FFF2-40B4-BE49-F238E27FC236}">
                      <a16:creationId xmlns:a16="http://schemas.microsoft.com/office/drawing/2014/main" xmlns="" id="{8476388C-7DE5-4E50-9EB7-089164A4109F}"/>
                    </a:ext>
                  </a:extLst>
                </p:cNvPr>
                <p:cNvSpPr/>
                <p:nvPr/>
              </p:nvSpPr>
              <p:spPr>
                <a:xfrm>
                  <a:off x="4272327" y="447378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1" name="타원 70">
                  <a:extLst>
                    <a:ext uri="{FF2B5EF4-FFF2-40B4-BE49-F238E27FC236}">
                      <a16:creationId xmlns:a16="http://schemas.microsoft.com/office/drawing/2014/main" xmlns="" id="{5CB191CD-399F-4568-AA50-6DD513006EE8}"/>
                    </a:ext>
                  </a:extLst>
                </p:cNvPr>
                <p:cNvSpPr/>
                <p:nvPr/>
              </p:nvSpPr>
              <p:spPr>
                <a:xfrm>
                  <a:off x="3953239" y="486907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2" name="타원 71">
                  <a:extLst>
                    <a:ext uri="{FF2B5EF4-FFF2-40B4-BE49-F238E27FC236}">
                      <a16:creationId xmlns:a16="http://schemas.microsoft.com/office/drawing/2014/main" xmlns="" id="{8B5370E9-FBFC-405B-B54D-5F2828A868A2}"/>
                    </a:ext>
                  </a:extLst>
                </p:cNvPr>
                <p:cNvSpPr/>
                <p:nvPr/>
              </p:nvSpPr>
              <p:spPr>
                <a:xfrm>
                  <a:off x="3638914" y="50643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3" name="타원 72">
                  <a:extLst>
                    <a:ext uri="{FF2B5EF4-FFF2-40B4-BE49-F238E27FC236}">
                      <a16:creationId xmlns:a16="http://schemas.microsoft.com/office/drawing/2014/main" xmlns="" id="{1D8AC25F-EC64-420E-935B-CB652563AF99}"/>
                    </a:ext>
                  </a:extLst>
                </p:cNvPr>
                <p:cNvSpPr/>
                <p:nvPr/>
              </p:nvSpPr>
              <p:spPr>
                <a:xfrm>
                  <a:off x="3319827" y="51119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4" name="타원 73">
                  <a:extLst>
                    <a:ext uri="{FF2B5EF4-FFF2-40B4-BE49-F238E27FC236}">
                      <a16:creationId xmlns:a16="http://schemas.microsoft.com/office/drawing/2014/main" xmlns="" id="{79AD5DD7-D40F-4116-BA1C-503CAF462493}"/>
                    </a:ext>
                  </a:extLst>
                </p:cNvPr>
                <p:cNvSpPr/>
                <p:nvPr/>
              </p:nvSpPr>
              <p:spPr>
                <a:xfrm>
                  <a:off x="4586652" y="400229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5" name="타원 74">
                  <a:extLst>
                    <a:ext uri="{FF2B5EF4-FFF2-40B4-BE49-F238E27FC236}">
                      <a16:creationId xmlns:a16="http://schemas.microsoft.com/office/drawing/2014/main" xmlns="" id="{9CC36253-663C-435B-9EBC-FC12DE5BC608}"/>
                    </a:ext>
                  </a:extLst>
                </p:cNvPr>
                <p:cNvSpPr/>
                <p:nvPr/>
              </p:nvSpPr>
              <p:spPr>
                <a:xfrm>
                  <a:off x="4910502" y="37689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6" name="타원 75">
                  <a:extLst>
                    <a:ext uri="{FF2B5EF4-FFF2-40B4-BE49-F238E27FC236}">
                      <a16:creationId xmlns:a16="http://schemas.microsoft.com/office/drawing/2014/main" xmlns="" id="{B42AC35A-E8EC-480D-91E3-97F82FE75E10}"/>
                    </a:ext>
                  </a:extLst>
                </p:cNvPr>
                <p:cNvSpPr/>
                <p:nvPr/>
              </p:nvSpPr>
              <p:spPr>
                <a:xfrm>
                  <a:off x="5234352" y="39975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7" name="타원 76">
                  <a:extLst>
                    <a:ext uri="{FF2B5EF4-FFF2-40B4-BE49-F238E27FC236}">
                      <a16:creationId xmlns:a16="http://schemas.microsoft.com/office/drawing/2014/main" xmlns="" id="{18BAD6C3-6653-4D47-B716-31FF4455732D}"/>
                    </a:ext>
                  </a:extLst>
                </p:cNvPr>
                <p:cNvSpPr/>
                <p:nvPr/>
              </p:nvSpPr>
              <p:spPr>
                <a:xfrm>
                  <a:off x="5548677" y="4469022"/>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8" name="타원 77">
                  <a:extLst>
                    <a:ext uri="{FF2B5EF4-FFF2-40B4-BE49-F238E27FC236}">
                      <a16:creationId xmlns:a16="http://schemas.microsoft.com/office/drawing/2014/main" xmlns="" id="{E680C820-75AF-4DE0-A7F5-4313C4A47083}"/>
                    </a:ext>
                  </a:extLst>
                </p:cNvPr>
                <p:cNvSpPr/>
                <p:nvPr/>
              </p:nvSpPr>
              <p:spPr>
                <a:xfrm>
                  <a:off x="5867764" y="4873834"/>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9" name="타원 78">
                  <a:extLst>
                    <a:ext uri="{FF2B5EF4-FFF2-40B4-BE49-F238E27FC236}">
                      <a16:creationId xmlns:a16="http://schemas.microsoft.com/office/drawing/2014/main" xmlns="" id="{AF3A7A67-F5FD-4D95-83D6-C6AC2FA2BB86}"/>
                    </a:ext>
                  </a:extLst>
                </p:cNvPr>
                <p:cNvSpPr/>
                <p:nvPr/>
              </p:nvSpPr>
              <p:spPr>
                <a:xfrm>
                  <a:off x="6177326" y="50643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80" name="타원 79">
                  <a:extLst>
                    <a:ext uri="{FF2B5EF4-FFF2-40B4-BE49-F238E27FC236}">
                      <a16:creationId xmlns:a16="http://schemas.microsoft.com/office/drawing/2014/main" xmlns="" id="{813F0256-C359-4D21-861A-53988484A160}"/>
                    </a:ext>
                  </a:extLst>
                </p:cNvPr>
                <p:cNvSpPr/>
                <p:nvPr/>
              </p:nvSpPr>
              <p:spPr>
                <a:xfrm>
                  <a:off x="6491652" y="51119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grpSp>
        </p:grpSp>
      </p:grpSp>
      <p:sp>
        <p:nvSpPr>
          <p:cNvPr id="49" name="직사각형 48">
            <a:extLst>
              <a:ext uri="{FF2B5EF4-FFF2-40B4-BE49-F238E27FC236}">
                <a16:creationId xmlns:a16="http://schemas.microsoft.com/office/drawing/2014/main" xmlns="" id="{19F29930-8AF1-419E-AE32-9478EB9E994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p:spTree>
    <p:extLst>
      <p:ext uri="{BB962C8B-B14F-4D97-AF65-F5344CB8AC3E}">
        <p14:creationId xmlns:p14="http://schemas.microsoft.com/office/powerpoint/2010/main" val="3847200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4" name="그룹 3">
            <a:extLst>
              <a:ext uri="{FF2B5EF4-FFF2-40B4-BE49-F238E27FC236}">
                <a16:creationId xmlns:a16="http://schemas.microsoft.com/office/drawing/2014/main" xmlns="" id="{A0C7591A-03FB-4BFC-A7BD-EEFC3A9D6B57}"/>
              </a:ext>
            </a:extLst>
          </p:cNvPr>
          <p:cNvGrpSpPr/>
          <p:nvPr/>
        </p:nvGrpSpPr>
        <p:grpSpPr>
          <a:xfrm>
            <a:off x="2791172" y="1916832"/>
            <a:ext cx="4320480" cy="3095922"/>
            <a:chOff x="2791172" y="1773238"/>
            <a:chExt cx="4320480" cy="3095922"/>
          </a:xfrm>
        </p:grpSpPr>
        <p:sp>
          <p:nvSpPr>
            <p:cNvPr id="39" name="직사각형 38">
              <a:extLst>
                <a:ext uri="{FF2B5EF4-FFF2-40B4-BE49-F238E27FC236}">
                  <a16:creationId xmlns:a16="http://schemas.microsoft.com/office/drawing/2014/main" xmlns="" id="{4CB5D850-515A-4BF9-8176-E483BA7F3D90}"/>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xmlns="" id="{CB4B2835-F646-4D26-A1FE-337D34FCA066}"/>
                </a:ext>
              </a:extLst>
            </p:cNvPr>
            <p:cNvGrpSpPr/>
            <p:nvPr/>
          </p:nvGrpSpPr>
          <p:grpSpPr>
            <a:xfrm>
              <a:off x="2965668" y="2010698"/>
              <a:ext cx="3838813" cy="2682557"/>
              <a:chOff x="2965668" y="2010698"/>
              <a:chExt cx="3838813" cy="2682557"/>
            </a:xfrm>
          </p:grpSpPr>
          <p:grpSp>
            <p:nvGrpSpPr>
              <p:cNvPr id="30" name="그룹 29">
                <a:extLst>
                  <a:ext uri="{FF2B5EF4-FFF2-40B4-BE49-F238E27FC236}">
                    <a16:creationId xmlns:a16="http://schemas.microsoft.com/office/drawing/2014/main" xmlns="" id="{C6C0F11A-77AE-4663-A5E4-7F2D13BDAFA5}"/>
                  </a:ext>
                </a:extLst>
              </p:cNvPr>
              <p:cNvGrpSpPr/>
              <p:nvPr/>
            </p:nvGrpSpPr>
            <p:grpSpPr>
              <a:xfrm>
                <a:off x="3427350" y="2452915"/>
                <a:ext cx="3350928" cy="1921138"/>
                <a:chOff x="2084614" y="1997720"/>
                <a:chExt cx="3350928" cy="1921138"/>
              </a:xfrm>
            </p:grpSpPr>
            <p:cxnSp>
              <p:nvCxnSpPr>
                <p:cNvPr id="81" name="직선 화살표 연결선 80">
                  <a:extLst>
                    <a:ext uri="{FF2B5EF4-FFF2-40B4-BE49-F238E27FC236}">
                      <a16:creationId xmlns:a16="http://schemas.microsoft.com/office/drawing/2014/main" xmlns="" id="{29B83BD0-A0FA-4533-AF93-665E821C2788}"/>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xmlns="" id="{ED6531FB-7BAA-46AF-A896-10785180A011}"/>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xmlns="" id="{F70182BC-21AD-4D04-B2AC-A128F0208306}"/>
                      </a:ext>
                    </a:extLst>
                  </p:cNvPr>
                  <p:cNvSpPr/>
                  <p:nvPr/>
                </p:nvSpPr>
                <p:spPr>
                  <a:xfrm>
                    <a:off x="4127043" y="2010698"/>
                    <a:ext cx="17559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𝑛</m:t>
                          </m:r>
                          <m:r>
                            <a:rPr lang="en-US" altLang="ko-KR">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10</m:t>
                          </m:r>
                          <m:r>
                            <a:rPr lang="en-US" altLang="ko-KR">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 </m:t>
                          </m:r>
                          <m:r>
                            <a:rPr lang="en-US" altLang="ko-KR">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𝑝</m:t>
                          </m:r>
                          <m:r>
                            <a:rPr lang="en-US" altLang="ko-KR">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m:t>
                          </m:r>
                          <m:r>
                            <a:rPr lang="en-US" altLang="ko-KR">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0</m:t>
                          </m:r>
                          <m:r>
                            <a:rPr lang="en-US" altLang="ko-KR">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m:t>
                          </m:r>
                          <m:r>
                            <a:rPr lang="en-US" altLang="ko-KR">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3</m:t>
                          </m:r>
                        </m:oMath>
                      </m:oMathPara>
                    </a14:m>
                    <a:endParaRPr lang="ko-KR" altLang="en-US" dirty="0"/>
                  </a:p>
                </p:txBody>
              </p:sp>
            </mc:Choice>
            <mc:Fallback xmlns="">
              <p:sp>
                <p:nvSpPr>
                  <p:cNvPr id="31" name="직사각형 30">
                    <a:extLst>
                      <a:ext uri="{FF2B5EF4-FFF2-40B4-BE49-F238E27FC236}">
                        <a16:creationId xmlns:a16="http://schemas.microsoft.com/office/drawing/2014/main" id="{F70182BC-21AD-4D04-B2AC-A128F0208306}"/>
                      </a:ext>
                    </a:extLst>
                  </p:cNvPr>
                  <p:cNvSpPr>
                    <a:spLocks noRot="1" noChangeAspect="1" noMove="1" noResize="1" noEditPoints="1" noAdjustHandles="1" noChangeArrowheads="1" noChangeShapeType="1" noTextEdit="1"/>
                  </p:cNvSpPr>
                  <p:nvPr/>
                </p:nvSpPr>
                <p:spPr>
                  <a:xfrm>
                    <a:off x="4127043" y="2010698"/>
                    <a:ext cx="1755994" cy="369332"/>
                  </a:xfrm>
                  <a:prstGeom prst="rect">
                    <a:avLst/>
                  </a:prstGeom>
                  <a:blipFill>
                    <a:blip r:embed="rId3"/>
                    <a:stretch>
                      <a:fillRect b="-6667"/>
                    </a:stretch>
                  </a:blipFill>
                </p:spPr>
                <p:txBody>
                  <a:bodyPr/>
                  <a:lstStyle/>
                  <a:p>
                    <a:r>
                      <a:rPr lang="ko-KR" altLang="en-US">
                        <a:noFill/>
                      </a:rPr>
                      <a:t> </a:t>
                    </a:r>
                  </a:p>
                </p:txBody>
              </p:sp>
            </mc:Fallback>
          </mc:AlternateContent>
          <p:cxnSp>
            <p:nvCxnSpPr>
              <p:cNvPr id="32" name="직선 연결선 31">
                <a:extLst>
                  <a:ext uri="{FF2B5EF4-FFF2-40B4-BE49-F238E27FC236}">
                    <a16:creationId xmlns:a16="http://schemas.microsoft.com/office/drawing/2014/main" xmlns="" id="{4DC53F63-56E5-49F2-B6C8-0F42236599D3}"/>
                  </a:ext>
                </a:extLst>
              </p:cNvPr>
              <p:cNvCxnSpPr/>
              <p:nvPr/>
            </p:nvCxnSpPr>
            <p:spPr>
              <a:xfrm rot="16200000">
                <a:off x="3391348"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A9FE4BE8-8611-4457-873C-AE73B164FB23}"/>
                  </a:ext>
                </a:extLst>
              </p:cNvPr>
              <p:cNvSpPr txBox="1"/>
              <p:nvPr/>
            </p:nvSpPr>
            <p:spPr>
              <a:xfrm>
                <a:off x="3219899"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cxnSp>
            <p:nvCxnSpPr>
              <p:cNvPr id="34" name="직선 연결선 33">
                <a:extLst>
                  <a:ext uri="{FF2B5EF4-FFF2-40B4-BE49-F238E27FC236}">
                    <a16:creationId xmlns:a16="http://schemas.microsoft.com/office/drawing/2014/main" xmlns="" id="{94A813F6-1367-432E-A74B-607B109C5D2C}"/>
                  </a:ext>
                </a:extLst>
              </p:cNvPr>
              <p:cNvCxnSpPr/>
              <p:nvPr/>
            </p:nvCxnSpPr>
            <p:spPr>
              <a:xfrm rot="16200000">
                <a:off x="4025611"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9C45AA41-C363-4B0B-9DA2-7C4286D303A8}"/>
                  </a:ext>
                </a:extLst>
              </p:cNvPr>
              <p:cNvCxnSpPr/>
              <p:nvPr/>
            </p:nvCxnSpPr>
            <p:spPr>
              <a:xfrm rot="16200000">
                <a:off x="4659874"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09EB5C56-8274-49E8-B3C4-DBBE8BA7CEDB}"/>
                  </a:ext>
                </a:extLst>
              </p:cNvPr>
              <p:cNvCxnSpPr/>
              <p:nvPr/>
            </p:nvCxnSpPr>
            <p:spPr>
              <a:xfrm rot="16200000">
                <a:off x="5294137"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7440951E-D1ED-4F6F-AFB3-59D8F2D2CEBC}"/>
                  </a:ext>
                </a:extLst>
              </p:cNvPr>
              <p:cNvCxnSpPr/>
              <p:nvPr/>
            </p:nvCxnSpPr>
            <p:spPr>
              <a:xfrm rot="16200000">
                <a:off x="5928400"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9DD64A6F-891C-4BF2-A037-2763D552FFA2}"/>
                  </a:ext>
                </a:extLst>
              </p:cNvPr>
              <p:cNvCxnSpPr/>
              <p:nvPr/>
            </p:nvCxnSpPr>
            <p:spPr>
              <a:xfrm rot="16200000">
                <a:off x="6562664"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AA5A1D71-C021-456D-9819-CEA81A6421C1}"/>
                  </a:ext>
                </a:extLst>
              </p:cNvPr>
              <p:cNvSpPr txBox="1"/>
              <p:nvPr/>
            </p:nvSpPr>
            <p:spPr>
              <a:xfrm>
                <a:off x="3853311"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41" name="TextBox 40">
                <a:extLst>
                  <a:ext uri="{FF2B5EF4-FFF2-40B4-BE49-F238E27FC236}">
                    <a16:creationId xmlns:a16="http://schemas.microsoft.com/office/drawing/2014/main" xmlns="" id="{E5D9E665-095A-4B68-B4B9-0D588FDE11F4}"/>
                  </a:ext>
                </a:extLst>
              </p:cNvPr>
              <p:cNvSpPr txBox="1"/>
              <p:nvPr/>
            </p:nvSpPr>
            <p:spPr>
              <a:xfrm>
                <a:off x="4488003"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42" name="TextBox 41">
                <a:extLst>
                  <a:ext uri="{FF2B5EF4-FFF2-40B4-BE49-F238E27FC236}">
                    <a16:creationId xmlns:a16="http://schemas.microsoft.com/office/drawing/2014/main" xmlns="" id="{3CDB8DAD-7E07-4CC3-8A3E-FA7C2FF78802}"/>
                  </a:ext>
                </a:extLst>
              </p:cNvPr>
              <p:cNvSpPr txBox="1"/>
              <p:nvPr/>
            </p:nvSpPr>
            <p:spPr>
              <a:xfrm>
                <a:off x="5122695"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a:t>
                </a:r>
              </a:p>
            </p:txBody>
          </p:sp>
          <p:sp>
            <p:nvSpPr>
              <p:cNvPr id="43" name="TextBox 42">
                <a:extLst>
                  <a:ext uri="{FF2B5EF4-FFF2-40B4-BE49-F238E27FC236}">
                    <a16:creationId xmlns:a16="http://schemas.microsoft.com/office/drawing/2014/main" xmlns="" id="{7262AA62-FF29-46CF-84EF-446FA3D3A631}"/>
                  </a:ext>
                </a:extLst>
              </p:cNvPr>
              <p:cNvSpPr txBox="1"/>
              <p:nvPr/>
            </p:nvSpPr>
            <p:spPr>
              <a:xfrm>
                <a:off x="5757827"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8</a:t>
                </a:r>
              </a:p>
            </p:txBody>
          </p:sp>
          <p:sp>
            <p:nvSpPr>
              <p:cNvPr id="44" name="TextBox 43">
                <a:extLst>
                  <a:ext uri="{FF2B5EF4-FFF2-40B4-BE49-F238E27FC236}">
                    <a16:creationId xmlns:a16="http://schemas.microsoft.com/office/drawing/2014/main" xmlns="" id="{F74144FD-2418-4495-8276-062C7313430F}"/>
                  </a:ext>
                </a:extLst>
              </p:cNvPr>
              <p:cNvSpPr txBox="1"/>
              <p:nvPr/>
            </p:nvSpPr>
            <p:spPr>
              <a:xfrm>
                <a:off x="6392959"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cxnSp>
            <p:nvCxnSpPr>
              <p:cNvPr id="45" name="직선 연결선 44">
                <a:extLst>
                  <a:ext uri="{FF2B5EF4-FFF2-40B4-BE49-F238E27FC236}">
                    <a16:creationId xmlns:a16="http://schemas.microsoft.com/office/drawing/2014/main" xmlns="" id="{78F6EC25-9C69-4541-B677-6962A5A3C44D}"/>
                  </a:ext>
                </a:extLst>
              </p:cNvPr>
              <p:cNvCxnSpPr/>
              <p:nvPr/>
            </p:nvCxnSpPr>
            <p:spPr>
              <a:xfrm>
                <a:off x="3360092" y="437317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71ADBC96-F41E-4AE8-88D9-9871FA8D3F54}"/>
                  </a:ext>
                </a:extLst>
              </p:cNvPr>
              <p:cNvCxnSpPr/>
              <p:nvPr/>
            </p:nvCxnSpPr>
            <p:spPr>
              <a:xfrm>
                <a:off x="3360092" y="3826279"/>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69E820BB-3232-4161-80E2-9BDBB653CE1F}"/>
                  </a:ext>
                </a:extLst>
              </p:cNvPr>
              <p:cNvCxnSpPr/>
              <p:nvPr/>
            </p:nvCxnSpPr>
            <p:spPr>
              <a:xfrm>
                <a:off x="3360092" y="3279385"/>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5A9059BB-C936-4FCC-BB8A-8B70A4262136}"/>
                  </a:ext>
                </a:extLst>
              </p:cNvPr>
              <p:cNvCxnSpPr/>
              <p:nvPr/>
            </p:nvCxnSpPr>
            <p:spPr>
              <a:xfrm>
                <a:off x="3360092" y="273249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BBC972B4-7388-460E-8772-225FEAC39796}"/>
                  </a:ext>
                </a:extLst>
              </p:cNvPr>
              <p:cNvSpPr txBox="1"/>
              <p:nvPr/>
            </p:nvSpPr>
            <p:spPr>
              <a:xfrm>
                <a:off x="2965668" y="4266050"/>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66" name="TextBox 65">
                <a:extLst>
                  <a:ext uri="{FF2B5EF4-FFF2-40B4-BE49-F238E27FC236}">
                    <a16:creationId xmlns:a16="http://schemas.microsoft.com/office/drawing/2014/main" xmlns="" id="{06F46D2D-AE0B-4861-BF8B-1D66ECDFA24D}"/>
                  </a:ext>
                </a:extLst>
              </p:cNvPr>
              <p:cNvSpPr txBox="1"/>
              <p:nvPr/>
            </p:nvSpPr>
            <p:spPr>
              <a:xfrm>
                <a:off x="2965668" y="3735146"/>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0.1</a:t>
                </a:r>
              </a:p>
            </p:txBody>
          </p:sp>
          <p:sp>
            <p:nvSpPr>
              <p:cNvPr id="67" name="TextBox 66">
                <a:extLst>
                  <a:ext uri="{FF2B5EF4-FFF2-40B4-BE49-F238E27FC236}">
                    <a16:creationId xmlns:a16="http://schemas.microsoft.com/office/drawing/2014/main" xmlns="" id="{F9BDC62C-6E5C-4F32-B74A-C9EE56503832}"/>
                  </a:ext>
                </a:extLst>
              </p:cNvPr>
              <p:cNvSpPr txBox="1"/>
              <p:nvPr/>
            </p:nvSpPr>
            <p:spPr>
              <a:xfrm>
                <a:off x="2965668" y="3174064"/>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0.2</a:t>
                </a:r>
              </a:p>
            </p:txBody>
          </p:sp>
          <p:sp>
            <p:nvSpPr>
              <p:cNvPr id="68" name="TextBox 67">
                <a:extLst>
                  <a:ext uri="{FF2B5EF4-FFF2-40B4-BE49-F238E27FC236}">
                    <a16:creationId xmlns:a16="http://schemas.microsoft.com/office/drawing/2014/main" xmlns="" id="{9B26329F-6B55-4601-9528-3F0AC2E90FA5}"/>
                  </a:ext>
                </a:extLst>
              </p:cNvPr>
              <p:cNvSpPr txBox="1"/>
              <p:nvPr/>
            </p:nvSpPr>
            <p:spPr>
              <a:xfrm>
                <a:off x="2965668" y="2653784"/>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0.3</a:t>
                </a:r>
              </a:p>
            </p:txBody>
          </p:sp>
          <p:grpSp>
            <p:nvGrpSpPr>
              <p:cNvPr id="49" name="그룹 48">
                <a:extLst>
                  <a:ext uri="{FF2B5EF4-FFF2-40B4-BE49-F238E27FC236}">
                    <a16:creationId xmlns:a16="http://schemas.microsoft.com/office/drawing/2014/main" xmlns="" id="{2826CD74-1278-48A7-AF82-E69B5E434667}"/>
                  </a:ext>
                </a:extLst>
              </p:cNvPr>
              <p:cNvGrpSpPr/>
              <p:nvPr/>
            </p:nvGrpSpPr>
            <p:grpSpPr>
              <a:xfrm>
                <a:off x="3376043" y="2879036"/>
                <a:ext cx="3276235" cy="1588968"/>
                <a:chOff x="3319827" y="3654636"/>
                <a:chExt cx="3276235" cy="1588968"/>
              </a:xfrm>
            </p:grpSpPr>
            <p:sp>
              <p:nvSpPr>
                <p:cNvPr id="50" name="타원 49">
                  <a:extLst>
                    <a:ext uri="{FF2B5EF4-FFF2-40B4-BE49-F238E27FC236}">
                      <a16:creationId xmlns:a16="http://schemas.microsoft.com/office/drawing/2014/main" xmlns="" id="{0DD80363-5FAB-408F-AD80-2E7D19896556}"/>
                    </a:ext>
                  </a:extLst>
                </p:cNvPr>
                <p:cNvSpPr/>
                <p:nvPr/>
              </p:nvSpPr>
              <p:spPr>
                <a:xfrm>
                  <a:off x="4272327" y="365463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1" name="타원 50">
                  <a:extLst>
                    <a:ext uri="{FF2B5EF4-FFF2-40B4-BE49-F238E27FC236}">
                      <a16:creationId xmlns:a16="http://schemas.microsoft.com/office/drawing/2014/main" xmlns="" id="{3260BB8C-29C3-49B7-92C8-8BFC03390E30}"/>
                    </a:ext>
                  </a:extLst>
                </p:cNvPr>
                <p:cNvSpPr/>
                <p:nvPr/>
              </p:nvSpPr>
              <p:spPr>
                <a:xfrm>
                  <a:off x="3953239" y="383402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2" name="타원 51">
                  <a:extLst>
                    <a:ext uri="{FF2B5EF4-FFF2-40B4-BE49-F238E27FC236}">
                      <a16:creationId xmlns:a16="http://schemas.microsoft.com/office/drawing/2014/main" xmlns="" id="{B92A4AC6-6F7E-4088-8B20-001720317A79}"/>
                    </a:ext>
                  </a:extLst>
                </p:cNvPr>
                <p:cNvSpPr/>
                <p:nvPr/>
              </p:nvSpPr>
              <p:spPr>
                <a:xfrm>
                  <a:off x="3638914" y="44579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3" name="타원 52">
                  <a:extLst>
                    <a:ext uri="{FF2B5EF4-FFF2-40B4-BE49-F238E27FC236}">
                      <a16:creationId xmlns:a16="http://schemas.microsoft.com/office/drawing/2014/main" xmlns="" id="{1C10C75D-6353-474E-A7D3-AD430CAD448B}"/>
                    </a:ext>
                  </a:extLst>
                </p:cNvPr>
                <p:cNvSpPr/>
                <p:nvPr/>
              </p:nvSpPr>
              <p:spPr>
                <a:xfrm>
                  <a:off x="3319827" y="49722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4" name="타원 53">
                  <a:extLst>
                    <a:ext uri="{FF2B5EF4-FFF2-40B4-BE49-F238E27FC236}">
                      <a16:creationId xmlns:a16="http://schemas.microsoft.com/office/drawing/2014/main" xmlns="" id="{C43CBE59-CF4F-4EDE-B213-B2454DE8A6CE}"/>
                    </a:ext>
                  </a:extLst>
                </p:cNvPr>
                <p:cNvSpPr/>
                <p:nvPr/>
              </p:nvSpPr>
              <p:spPr>
                <a:xfrm>
                  <a:off x="4586652" y="402134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5" name="타원 54">
                  <a:extLst>
                    <a:ext uri="{FF2B5EF4-FFF2-40B4-BE49-F238E27FC236}">
                      <a16:creationId xmlns:a16="http://schemas.microsoft.com/office/drawing/2014/main" xmlns="" id="{E97486CE-C67A-4860-800E-920ED607B117}"/>
                    </a:ext>
                  </a:extLst>
                </p:cNvPr>
                <p:cNvSpPr/>
                <p:nvPr/>
              </p:nvSpPr>
              <p:spPr>
                <a:xfrm>
                  <a:off x="4910502" y="45595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6" name="타원 55">
                  <a:extLst>
                    <a:ext uri="{FF2B5EF4-FFF2-40B4-BE49-F238E27FC236}">
                      <a16:creationId xmlns:a16="http://schemas.microsoft.com/office/drawing/2014/main" xmlns="" id="{18D29014-76DA-4636-896B-CB1D1408833E}"/>
                    </a:ext>
                  </a:extLst>
                </p:cNvPr>
                <p:cNvSpPr/>
                <p:nvPr/>
              </p:nvSpPr>
              <p:spPr>
                <a:xfrm>
                  <a:off x="5234352" y="49246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7" name="타원 56">
                  <a:extLst>
                    <a:ext uri="{FF2B5EF4-FFF2-40B4-BE49-F238E27FC236}">
                      <a16:creationId xmlns:a16="http://schemas.microsoft.com/office/drawing/2014/main" xmlns="" id="{8F635F6A-F944-4931-B38D-2F1A7AA51E72}"/>
                    </a:ext>
                  </a:extLst>
                </p:cNvPr>
                <p:cNvSpPr/>
                <p:nvPr/>
              </p:nvSpPr>
              <p:spPr>
                <a:xfrm>
                  <a:off x="5548677" y="5075447"/>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8" name="타원 57">
                  <a:extLst>
                    <a:ext uri="{FF2B5EF4-FFF2-40B4-BE49-F238E27FC236}">
                      <a16:creationId xmlns:a16="http://schemas.microsoft.com/office/drawing/2014/main" xmlns="" id="{5726FC2F-50C3-4D0A-B9F3-976D40E0B6F7}"/>
                    </a:ext>
                  </a:extLst>
                </p:cNvPr>
                <p:cNvSpPr/>
                <p:nvPr/>
              </p:nvSpPr>
              <p:spPr>
                <a:xfrm>
                  <a:off x="5867764" y="5118309"/>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9" name="타원 58">
                  <a:extLst>
                    <a:ext uri="{FF2B5EF4-FFF2-40B4-BE49-F238E27FC236}">
                      <a16:creationId xmlns:a16="http://schemas.microsoft.com/office/drawing/2014/main" xmlns="" id="{B7988844-48B4-4645-94DE-0E690F0AE44E}"/>
                    </a:ext>
                  </a:extLst>
                </p:cNvPr>
                <p:cNvSpPr/>
                <p:nvPr/>
              </p:nvSpPr>
              <p:spPr>
                <a:xfrm>
                  <a:off x="6177326" y="51373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0" name="타원 59">
                  <a:extLst>
                    <a:ext uri="{FF2B5EF4-FFF2-40B4-BE49-F238E27FC236}">
                      <a16:creationId xmlns:a16="http://schemas.microsoft.com/office/drawing/2014/main" xmlns="" id="{2501B6C5-EC48-4E7D-8FD4-B33D7C82AF53}"/>
                    </a:ext>
                  </a:extLst>
                </p:cNvPr>
                <p:cNvSpPr/>
                <p:nvPr/>
              </p:nvSpPr>
              <p:spPr>
                <a:xfrm>
                  <a:off x="6491652" y="51119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grpSp>
        </p:grpSp>
      </p:grpSp>
      <p:sp>
        <p:nvSpPr>
          <p:cNvPr id="61" name="직사각형 60">
            <a:extLst>
              <a:ext uri="{FF2B5EF4-FFF2-40B4-BE49-F238E27FC236}">
                <a16:creationId xmlns:a16="http://schemas.microsoft.com/office/drawing/2014/main" xmlns="" id="{83E3E7B2-9782-4650-A75A-3F3795F6E60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p:spTree>
    <p:extLst>
      <p:ext uri="{BB962C8B-B14F-4D97-AF65-F5344CB8AC3E}">
        <p14:creationId xmlns:p14="http://schemas.microsoft.com/office/powerpoint/2010/main" val="2934322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 name="그룹 2">
            <a:extLst>
              <a:ext uri="{FF2B5EF4-FFF2-40B4-BE49-F238E27FC236}">
                <a16:creationId xmlns:a16="http://schemas.microsoft.com/office/drawing/2014/main" xmlns="" id="{59975AA5-5D33-49BB-9A18-8FC400FC266F}"/>
              </a:ext>
            </a:extLst>
          </p:cNvPr>
          <p:cNvGrpSpPr/>
          <p:nvPr/>
        </p:nvGrpSpPr>
        <p:grpSpPr>
          <a:xfrm>
            <a:off x="2791172" y="1916832"/>
            <a:ext cx="4320480" cy="3095922"/>
            <a:chOff x="2791172" y="1773238"/>
            <a:chExt cx="4320480" cy="3095922"/>
          </a:xfrm>
        </p:grpSpPr>
        <p:sp>
          <p:nvSpPr>
            <p:cNvPr id="39" name="직사각형 38">
              <a:extLst>
                <a:ext uri="{FF2B5EF4-FFF2-40B4-BE49-F238E27FC236}">
                  <a16:creationId xmlns:a16="http://schemas.microsoft.com/office/drawing/2014/main" xmlns="" id="{4CB5D850-515A-4BF9-8176-E483BA7F3D90}"/>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A360FF7C-211C-413D-88E5-FDC5157BB53F}"/>
                </a:ext>
              </a:extLst>
            </p:cNvPr>
            <p:cNvGrpSpPr/>
            <p:nvPr/>
          </p:nvGrpSpPr>
          <p:grpSpPr>
            <a:xfrm>
              <a:off x="2965668" y="2010698"/>
              <a:ext cx="3838813" cy="2682557"/>
              <a:chOff x="2965668" y="2010698"/>
              <a:chExt cx="3838813" cy="2682557"/>
            </a:xfrm>
          </p:grpSpPr>
          <p:grpSp>
            <p:nvGrpSpPr>
              <p:cNvPr id="30" name="그룹 29">
                <a:extLst>
                  <a:ext uri="{FF2B5EF4-FFF2-40B4-BE49-F238E27FC236}">
                    <a16:creationId xmlns:a16="http://schemas.microsoft.com/office/drawing/2014/main" xmlns="" id="{C6C0F11A-77AE-4663-A5E4-7F2D13BDAFA5}"/>
                  </a:ext>
                </a:extLst>
              </p:cNvPr>
              <p:cNvGrpSpPr/>
              <p:nvPr/>
            </p:nvGrpSpPr>
            <p:grpSpPr>
              <a:xfrm>
                <a:off x="3427350" y="2452915"/>
                <a:ext cx="3350928" cy="1921138"/>
                <a:chOff x="2084614" y="1997720"/>
                <a:chExt cx="3350928" cy="1921138"/>
              </a:xfrm>
            </p:grpSpPr>
            <p:cxnSp>
              <p:nvCxnSpPr>
                <p:cNvPr id="81" name="직선 화살표 연결선 80">
                  <a:extLst>
                    <a:ext uri="{FF2B5EF4-FFF2-40B4-BE49-F238E27FC236}">
                      <a16:creationId xmlns:a16="http://schemas.microsoft.com/office/drawing/2014/main" xmlns="" id="{29B83BD0-A0FA-4533-AF93-665E821C2788}"/>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xmlns="" id="{ED6531FB-7BAA-46AF-A896-10785180A011}"/>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xmlns="" id="{F70182BC-21AD-4D04-B2AC-A128F0208306}"/>
                      </a:ext>
                    </a:extLst>
                  </p:cNvPr>
                  <p:cNvSpPr/>
                  <p:nvPr/>
                </p:nvSpPr>
                <p:spPr>
                  <a:xfrm>
                    <a:off x="4127043" y="2010698"/>
                    <a:ext cx="17559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𝑛</m:t>
                          </m:r>
                          <m:r>
                            <a:rPr lang="en-US" altLang="ko-KR">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=10, </m:t>
                          </m:r>
                          <m:r>
                            <a:rPr lang="en-US" altLang="ko-KR">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𝑝</m:t>
                          </m:r>
                          <m:r>
                            <a:rPr lang="en-US" altLang="ko-KR">
                              <a:solidFill>
                                <a:schemeClr val="tx1">
                                  <a:lumMod val="85000"/>
                                  <a:lumOff val="15000"/>
                                </a:schemeClr>
                              </a:solidFill>
                              <a:latin typeface="Cambria Math" panose="02040503050406030204" pitchFamily="18" charset="0"/>
                              <a:ea typeface="SamsungOne 400" panose="020B0503030303020204" pitchFamily="34" charset="0"/>
                              <a:cs typeface="Tahoma" panose="020B0604030504040204" pitchFamily="34" charset="0"/>
                            </a:rPr>
                            <m:t>=0.7</m:t>
                          </m:r>
                        </m:oMath>
                      </m:oMathPara>
                    </a14:m>
                    <a:endParaRPr lang="ko-KR" altLang="en-US" dirty="0"/>
                  </a:p>
                </p:txBody>
              </p:sp>
            </mc:Choice>
            <mc:Fallback xmlns="">
              <p:sp>
                <p:nvSpPr>
                  <p:cNvPr id="31" name="직사각형 30">
                    <a:extLst>
                      <a:ext uri="{FF2B5EF4-FFF2-40B4-BE49-F238E27FC236}">
                        <a16:creationId xmlns:a16="http://schemas.microsoft.com/office/drawing/2014/main" id="{F70182BC-21AD-4D04-B2AC-A128F0208306}"/>
                      </a:ext>
                    </a:extLst>
                  </p:cNvPr>
                  <p:cNvSpPr>
                    <a:spLocks noRot="1" noChangeAspect="1" noMove="1" noResize="1" noEditPoints="1" noAdjustHandles="1" noChangeArrowheads="1" noChangeShapeType="1" noTextEdit="1"/>
                  </p:cNvSpPr>
                  <p:nvPr/>
                </p:nvSpPr>
                <p:spPr>
                  <a:xfrm>
                    <a:off x="4127043" y="2010698"/>
                    <a:ext cx="1755994" cy="369332"/>
                  </a:xfrm>
                  <a:prstGeom prst="rect">
                    <a:avLst/>
                  </a:prstGeom>
                  <a:blipFill>
                    <a:blip r:embed="rId3"/>
                    <a:stretch>
                      <a:fillRect b="-6667"/>
                    </a:stretch>
                  </a:blipFill>
                </p:spPr>
                <p:txBody>
                  <a:bodyPr/>
                  <a:lstStyle/>
                  <a:p>
                    <a:r>
                      <a:rPr lang="ko-KR" altLang="en-US">
                        <a:noFill/>
                      </a:rPr>
                      <a:t> </a:t>
                    </a:r>
                  </a:p>
                </p:txBody>
              </p:sp>
            </mc:Fallback>
          </mc:AlternateContent>
          <p:cxnSp>
            <p:nvCxnSpPr>
              <p:cNvPr id="32" name="직선 연결선 31">
                <a:extLst>
                  <a:ext uri="{FF2B5EF4-FFF2-40B4-BE49-F238E27FC236}">
                    <a16:creationId xmlns:a16="http://schemas.microsoft.com/office/drawing/2014/main" xmlns="" id="{4DC53F63-56E5-49F2-B6C8-0F42236599D3}"/>
                  </a:ext>
                </a:extLst>
              </p:cNvPr>
              <p:cNvCxnSpPr/>
              <p:nvPr/>
            </p:nvCxnSpPr>
            <p:spPr>
              <a:xfrm rot="16200000">
                <a:off x="3391348"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A9FE4BE8-8611-4457-873C-AE73B164FB23}"/>
                  </a:ext>
                </a:extLst>
              </p:cNvPr>
              <p:cNvSpPr txBox="1"/>
              <p:nvPr/>
            </p:nvSpPr>
            <p:spPr>
              <a:xfrm>
                <a:off x="3219899"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cxnSp>
            <p:nvCxnSpPr>
              <p:cNvPr id="34" name="직선 연결선 33">
                <a:extLst>
                  <a:ext uri="{FF2B5EF4-FFF2-40B4-BE49-F238E27FC236}">
                    <a16:creationId xmlns:a16="http://schemas.microsoft.com/office/drawing/2014/main" xmlns="" id="{94A813F6-1367-432E-A74B-607B109C5D2C}"/>
                  </a:ext>
                </a:extLst>
              </p:cNvPr>
              <p:cNvCxnSpPr/>
              <p:nvPr/>
            </p:nvCxnSpPr>
            <p:spPr>
              <a:xfrm rot="16200000">
                <a:off x="4025611"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9C45AA41-C363-4B0B-9DA2-7C4286D303A8}"/>
                  </a:ext>
                </a:extLst>
              </p:cNvPr>
              <p:cNvCxnSpPr/>
              <p:nvPr/>
            </p:nvCxnSpPr>
            <p:spPr>
              <a:xfrm rot="16200000">
                <a:off x="4659874"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09EB5C56-8274-49E8-B3C4-DBBE8BA7CEDB}"/>
                  </a:ext>
                </a:extLst>
              </p:cNvPr>
              <p:cNvCxnSpPr/>
              <p:nvPr/>
            </p:nvCxnSpPr>
            <p:spPr>
              <a:xfrm rot="16200000">
                <a:off x="5294137"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7440951E-D1ED-4F6F-AFB3-59D8F2D2CEBC}"/>
                  </a:ext>
                </a:extLst>
              </p:cNvPr>
              <p:cNvCxnSpPr/>
              <p:nvPr/>
            </p:nvCxnSpPr>
            <p:spPr>
              <a:xfrm rot="16200000">
                <a:off x="5928400"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9DD64A6F-891C-4BF2-A037-2763D552FFA2}"/>
                  </a:ext>
                </a:extLst>
              </p:cNvPr>
              <p:cNvCxnSpPr/>
              <p:nvPr/>
            </p:nvCxnSpPr>
            <p:spPr>
              <a:xfrm rot="16200000">
                <a:off x="6562664"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AA5A1D71-C021-456D-9819-CEA81A6421C1}"/>
                  </a:ext>
                </a:extLst>
              </p:cNvPr>
              <p:cNvSpPr txBox="1"/>
              <p:nvPr/>
            </p:nvSpPr>
            <p:spPr>
              <a:xfrm>
                <a:off x="3853311"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41" name="TextBox 40">
                <a:extLst>
                  <a:ext uri="{FF2B5EF4-FFF2-40B4-BE49-F238E27FC236}">
                    <a16:creationId xmlns:a16="http://schemas.microsoft.com/office/drawing/2014/main" xmlns="" id="{E5D9E665-095A-4B68-B4B9-0D588FDE11F4}"/>
                  </a:ext>
                </a:extLst>
              </p:cNvPr>
              <p:cNvSpPr txBox="1"/>
              <p:nvPr/>
            </p:nvSpPr>
            <p:spPr>
              <a:xfrm>
                <a:off x="4488003"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42" name="TextBox 41">
                <a:extLst>
                  <a:ext uri="{FF2B5EF4-FFF2-40B4-BE49-F238E27FC236}">
                    <a16:creationId xmlns:a16="http://schemas.microsoft.com/office/drawing/2014/main" xmlns="" id="{3CDB8DAD-7E07-4CC3-8A3E-FA7C2FF78802}"/>
                  </a:ext>
                </a:extLst>
              </p:cNvPr>
              <p:cNvSpPr txBox="1"/>
              <p:nvPr/>
            </p:nvSpPr>
            <p:spPr>
              <a:xfrm>
                <a:off x="5122695"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a:t>
                </a:r>
              </a:p>
            </p:txBody>
          </p:sp>
          <p:sp>
            <p:nvSpPr>
              <p:cNvPr id="43" name="TextBox 42">
                <a:extLst>
                  <a:ext uri="{FF2B5EF4-FFF2-40B4-BE49-F238E27FC236}">
                    <a16:creationId xmlns:a16="http://schemas.microsoft.com/office/drawing/2014/main" xmlns="" id="{7262AA62-FF29-46CF-84EF-446FA3D3A631}"/>
                  </a:ext>
                </a:extLst>
              </p:cNvPr>
              <p:cNvSpPr txBox="1"/>
              <p:nvPr/>
            </p:nvSpPr>
            <p:spPr>
              <a:xfrm>
                <a:off x="5757827"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8</a:t>
                </a:r>
              </a:p>
            </p:txBody>
          </p:sp>
          <p:sp>
            <p:nvSpPr>
              <p:cNvPr id="44" name="TextBox 43">
                <a:extLst>
                  <a:ext uri="{FF2B5EF4-FFF2-40B4-BE49-F238E27FC236}">
                    <a16:creationId xmlns:a16="http://schemas.microsoft.com/office/drawing/2014/main" xmlns="" id="{F74144FD-2418-4495-8276-062C7313430F}"/>
                  </a:ext>
                </a:extLst>
              </p:cNvPr>
              <p:cNvSpPr txBox="1"/>
              <p:nvPr/>
            </p:nvSpPr>
            <p:spPr>
              <a:xfrm>
                <a:off x="6392959"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cxnSp>
            <p:nvCxnSpPr>
              <p:cNvPr id="45" name="직선 연결선 44">
                <a:extLst>
                  <a:ext uri="{FF2B5EF4-FFF2-40B4-BE49-F238E27FC236}">
                    <a16:creationId xmlns:a16="http://schemas.microsoft.com/office/drawing/2014/main" xmlns="" id="{78F6EC25-9C69-4541-B677-6962A5A3C44D}"/>
                  </a:ext>
                </a:extLst>
              </p:cNvPr>
              <p:cNvCxnSpPr/>
              <p:nvPr/>
            </p:nvCxnSpPr>
            <p:spPr>
              <a:xfrm>
                <a:off x="3360092" y="437317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71ADBC96-F41E-4AE8-88D9-9871FA8D3F54}"/>
                  </a:ext>
                </a:extLst>
              </p:cNvPr>
              <p:cNvCxnSpPr/>
              <p:nvPr/>
            </p:nvCxnSpPr>
            <p:spPr>
              <a:xfrm>
                <a:off x="3360092" y="3826279"/>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69E820BB-3232-4161-80E2-9BDBB653CE1F}"/>
                  </a:ext>
                </a:extLst>
              </p:cNvPr>
              <p:cNvCxnSpPr/>
              <p:nvPr/>
            </p:nvCxnSpPr>
            <p:spPr>
              <a:xfrm>
                <a:off x="3360092" y="3279385"/>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5A9059BB-C936-4FCC-BB8A-8B70A4262136}"/>
                  </a:ext>
                </a:extLst>
              </p:cNvPr>
              <p:cNvCxnSpPr/>
              <p:nvPr/>
            </p:nvCxnSpPr>
            <p:spPr>
              <a:xfrm>
                <a:off x="3360092" y="273249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BBC972B4-7388-460E-8772-225FEAC39796}"/>
                  </a:ext>
                </a:extLst>
              </p:cNvPr>
              <p:cNvSpPr txBox="1"/>
              <p:nvPr/>
            </p:nvSpPr>
            <p:spPr>
              <a:xfrm>
                <a:off x="2965668" y="4266050"/>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66" name="TextBox 65">
                <a:extLst>
                  <a:ext uri="{FF2B5EF4-FFF2-40B4-BE49-F238E27FC236}">
                    <a16:creationId xmlns:a16="http://schemas.microsoft.com/office/drawing/2014/main" xmlns="" id="{06F46D2D-AE0B-4861-BF8B-1D66ECDFA24D}"/>
                  </a:ext>
                </a:extLst>
              </p:cNvPr>
              <p:cNvSpPr txBox="1"/>
              <p:nvPr/>
            </p:nvSpPr>
            <p:spPr>
              <a:xfrm>
                <a:off x="2965668" y="3735146"/>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0.1</a:t>
                </a:r>
              </a:p>
            </p:txBody>
          </p:sp>
          <p:sp>
            <p:nvSpPr>
              <p:cNvPr id="67" name="TextBox 66">
                <a:extLst>
                  <a:ext uri="{FF2B5EF4-FFF2-40B4-BE49-F238E27FC236}">
                    <a16:creationId xmlns:a16="http://schemas.microsoft.com/office/drawing/2014/main" xmlns="" id="{F9BDC62C-6E5C-4F32-B74A-C9EE56503832}"/>
                  </a:ext>
                </a:extLst>
              </p:cNvPr>
              <p:cNvSpPr txBox="1"/>
              <p:nvPr/>
            </p:nvSpPr>
            <p:spPr>
              <a:xfrm>
                <a:off x="2965668" y="3174064"/>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0.2</a:t>
                </a:r>
              </a:p>
            </p:txBody>
          </p:sp>
          <p:sp>
            <p:nvSpPr>
              <p:cNvPr id="68" name="TextBox 67">
                <a:extLst>
                  <a:ext uri="{FF2B5EF4-FFF2-40B4-BE49-F238E27FC236}">
                    <a16:creationId xmlns:a16="http://schemas.microsoft.com/office/drawing/2014/main" xmlns="" id="{9B26329F-6B55-4601-9528-3F0AC2E90FA5}"/>
                  </a:ext>
                </a:extLst>
              </p:cNvPr>
              <p:cNvSpPr txBox="1"/>
              <p:nvPr/>
            </p:nvSpPr>
            <p:spPr>
              <a:xfrm>
                <a:off x="2965668" y="2653784"/>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0.3</a:t>
                </a:r>
              </a:p>
            </p:txBody>
          </p:sp>
          <p:grpSp>
            <p:nvGrpSpPr>
              <p:cNvPr id="61" name="그룹 60">
                <a:extLst>
                  <a:ext uri="{FF2B5EF4-FFF2-40B4-BE49-F238E27FC236}">
                    <a16:creationId xmlns:a16="http://schemas.microsoft.com/office/drawing/2014/main" xmlns="" id="{7AAD109E-BF15-4962-9153-A8F1AF590555}"/>
                  </a:ext>
                </a:extLst>
              </p:cNvPr>
              <p:cNvGrpSpPr/>
              <p:nvPr/>
            </p:nvGrpSpPr>
            <p:grpSpPr>
              <a:xfrm flipH="1">
                <a:off x="3386203" y="2853480"/>
                <a:ext cx="3276235" cy="1588968"/>
                <a:chOff x="3319827" y="3654636"/>
                <a:chExt cx="3276235" cy="1588968"/>
              </a:xfrm>
            </p:grpSpPr>
            <p:sp>
              <p:nvSpPr>
                <p:cNvPr id="62" name="타원 61">
                  <a:extLst>
                    <a:ext uri="{FF2B5EF4-FFF2-40B4-BE49-F238E27FC236}">
                      <a16:creationId xmlns:a16="http://schemas.microsoft.com/office/drawing/2014/main" xmlns="" id="{B50267F3-8480-472B-B37D-CEF9ECF83769}"/>
                    </a:ext>
                  </a:extLst>
                </p:cNvPr>
                <p:cNvSpPr/>
                <p:nvPr/>
              </p:nvSpPr>
              <p:spPr>
                <a:xfrm>
                  <a:off x="4272327" y="365463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3" name="타원 62">
                  <a:extLst>
                    <a:ext uri="{FF2B5EF4-FFF2-40B4-BE49-F238E27FC236}">
                      <a16:creationId xmlns:a16="http://schemas.microsoft.com/office/drawing/2014/main" xmlns="" id="{859C9E7D-4447-4CAD-ABA9-2FB08B4BFD46}"/>
                    </a:ext>
                  </a:extLst>
                </p:cNvPr>
                <p:cNvSpPr/>
                <p:nvPr/>
              </p:nvSpPr>
              <p:spPr>
                <a:xfrm>
                  <a:off x="3953239" y="383402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4" name="타원 63">
                  <a:extLst>
                    <a:ext uri="{FF2B5EF4-FFF2-40B4-BE49-F238E27FC236}">
                      <a16:creationId xmlns:a16="http://schemas.microsoft.com/office/drawing/2014/main" xmlns="" id="{FE516ECD-CE46-4DCA-8107-F211B38E1023}"/>
                    </a:ext>
                  </a:extLst>
                </p:cNvPr>
                <p:cNvSpPr/>
                <p:nvPr/>
              </p:nvSpPr>
              <p:spPr>
                <a:xfrm>
                  <a:off x="3638914" y="44579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9" name="타원 68">
                  <a:extLst>
                    <a:ext uri="{FF2B5EF4-FFF2-40B4-BE49-F238E27FC236}">
                      <a16:creationId xmlns:a16="http://schemas.microsoft.com/office/drawing/2014/main" xmlns="" id="{F27F2250-CE4B-4A7F-82E1-8E72369E71A5}"/>
                    </a:ext>
                  </a:extLst>
                </p:cNvPr>
                <p:cNvSpPr/>
                <p:nvPr/>
              </p:nvSpPr>
              <p:spPr>
                <a:xfrm>
                  <a:off x="3319827" y="49722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0" name="타원 69">
                  <a:extLst>
                    <a:ext uri="{FF2B5EF4-FFF2-40B4-BE49-F238E27FC236}">
                      <a16:creationId xmlns:a16="http://schemas.microsoft.com/office/drawing/2014/main" xmlns="" id="{B5503AA5-CBB1-4054-A2FC-1AA4832EB8C4}"/>
                    </a:ext>
                  </a:extLst>
                </p:cNvPr>
                <p:cNvSpPr/>
                <p:nvPr/>
              </p:nvSpPr>
              <p:spPr>
                <a:xfrm>
                  <a:off x="4586652" y="402134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1" name="타원 70">
                  <a:extLst>
                    <a:ext uri="{FF2B5EF4-FFF2-40B4-BE49-F238E27FC236}">
                      <a16:creationId xmlns:a16="http://schemas.microsoft.com/office/drawing/2014/main" xmlns="" id="{E768DB00-3E33-4219-9A83-12E63FC21ABB}"/>
                    </a:ext>
                  </a:extLst>
                </p:cNvPr>
                <p:cNvSpPr/>
                <p:nvPr/>
              </p:nvSpPr>
              <p:spPr>
                <a:xfrm>
                  <a:off x="4910502" y="45595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2" name="타원 71">
                  <a:extLst>
                    <a:ext uri="{FF2B5EF4-FFF2-40B4-BE49-F238E27FC236}">
                      <a16:creationId xmlns:a16="http://schemas.microsoft.com/office/drawing/2014/main" xmlns="" id="{4F74662B-E718-4353-849D-AD129A6644D4}"/>
                    </a:ext>
                  </a:extLst>
                </p:cNvPr>
                <p:cNvSpPr/>
                <p:nvPr/>
              </p:nvSpPr>
              <p:spPr>
                <a:xfrm>
                  <a:off x="5234352" y="49246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3" name="타원 72">
                  <a:extLst>
                    <a:ext uri="{FF2B5EF4-FFF2-40B4-BE49-F238E27FC236}">
                      <a16:creationId xmlns:a16="http://schemas.microsoft.com/office/drawing/2014/main" xmlns="" id="{FF57897C-0DC6-4C64-B4C9-A992D6F62D50}"/>
                    </a:ext>
                  </a:extLst>
                </p:cNvPr>
                <p:cNvSpPr/>
                <p:nvPr/>
              </p:nvSpPr>
              <p:spPr>
                <a:xfrm>
                  <a:off x="5548677" y="5075447"/>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4" name="타원 73">
                  <a:extLst>
                    <a:ext uri="{FF2B5EF4-FFF2-40B4-BE49-F238E27FC236}">
                      <a16:creationId xmlns:a16="http://schemas.microsoft.com/office/drawing/2014/main" xmlns="" id="{BEA5730E-DDAB-4174-ADCB-DB09E06E91D6}"/>
                    </a:ext>
                  </a:extLst>
                </p:cNvPr>
                <p:cNvSpPr/>
                <p:nvPr/>
              </p:nvSpPr>
              <p:spPr>
                <a:xfrm>
                  <a:off x="5867764" y="5118309"/>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5" name="타원 74">
                  <a:extLst>
                    <a:ext uri="{FF2B5EF4-FFF2-40B4-BE49-F238E27FC236}">
                      <a16:creationId xmlns:a16="http://schemas.microsoft.com/office/drawing/2014/main" xmlns="" id="{C9C070D7-90AD-48ED-8910-CC303A11D091}"/>
                    </a:ext>
                  </a:extLst>
                </p:cNvPr>
                <p:cNvSpPr/>
                <p:nvPr/>
              </p:nvSpPr>
              <p:spPr>
                <a:xfrm>
                  <a:off x="6177326" y="51373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6" name="타원 75">
                  <a:extLst>
                    <a:ext uri="{FF2B5EF4-FFF2-40B4-BE49-F238E27FC236}">
                      <a16:creationId xmlns:a16="http://schemas.microsoft.com/office/drawing/2014/main" xmlns="" id="{90F51B5A-95F7-466C-BEDC-70A0A43E29DD}"/>
                    </a:ext>
                  </a:extLst>
                </p:cNvPr>
                <p:cNvSpPr/>
                <p:nvPr/>
              </p:nvSpPr>
              <p:spPr>
                <a:xfrm>
                  <a:off x="6491652" y="51119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grpSp>
        </p:grpSp>
      </p:grpSp>
      <p:sp>
        <p:nvSpPr>
          <p:cNvPr id="49" name="직사각형 48">
            <a:extLst>
              <a:ext uri="{FF2B5EF4-FFF2-40B4-BE49-F238E27FC236}">
                <a16:creationId xmlns:a16="http://schemas.microsoft.com/office/drawing/2014/main" xmlns="" id="{8B862644-48CB-4144-8679-C613AC67D2B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p:spTree>
    <p:extLst>
      <p:ext uri="{BB962C8B-B14F-4D97-AF65-F5344CB8AC3E}">
        <p14:creationId xmlns:p14="http://schemas.microsoft.com/office/powerpoint/2010/main" val="1382689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14" name="그룹 13">
            <a:extLst>
              <a:ext uri="{FF2B5EF4-FFF2-40B4-BE49-F238E27FC236}">
                <a16:creationId xmlns:a16="http://schemas.microsoft.com/office/drawing/2014/main" xmlns="" id="{07786CB0-F526-41F6-A2C7-67B6ECCF1F17}"/>
              </a:ext>
            </a:extLst>
          </p:cNvPr>
          <p:cNvGrpSpPr/>
          <p:nvPr/>
        </p:nvGrpSpPr>
        <p:grpSpPr>
          <a:xfrm>
            <a:off x="846956" y="1716338"/>
            <a:ext cx="8460514" cy="648108"/>
            <a:chOff x="903506" y="2429380"/>
            <a:chExt cx="8460514" cy="648108"/>
          </a:xfrm>
        </p:grpSpPr>
        <p:sp>
          <p:nvSpPr>
            <p:cNvPr id="15" name="사각형: 둥근 모서리 2">
              <a:extLst>
                <a:ext uri="{FF2B5EF4-FFF2-40B4-BE49-F238E27FC236}">
                  <a16:creationId xmlns:a16="http://schemas.microsoft.com/office/drawing/2014/main" xmlns="" id="{3A44AB32-C796-4EF9-8794-513FC08D974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DE7D3A17-2069-469C-AFE9-DB4F88196CEC}"/>
                </a:ext>
              </a:extLst>
            </p:cNvPr>
            <p:cNvSpPr/>
            <p:nvPr/>
          </p:nvSpPr>
          <p:spPr>
            <a:xfrm>
              <a:off x="1279004" y="2429380"/>
              <a:ext cx="8085016"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It is known that the daily probability of raining is 20% for the following five days.</a:t>
              </a: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What is the probability of </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zero</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rainy day?</a:t>
              </a:r>
              <a:endParaRPr lang="en-US" altLang="ko-KR" sz="16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p:grpSp>
      <p:sp>
        <p:nvSpPr>
          <p:cNvPr id="17" name="직사각형 16">
            <a:extLst>
              <a:ext uri="{FF2B5EF4-FFF2-40B4-BE49-F238E27FC236}">
                <a16:creationId xmlns:a16="http://schemas.microsoft.com/office/drawing/2014/main" xmlns="" id="{145891B7-7EEA-46D1-B79E-3439AD8F9BC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054D4E14-334B-4576-A3C7-716DD5190A03}"/>
                  </a:ext>
                </a:extLst>
              </p:cNvPr>
              <p:cNvSpPr/>
              <p:nvPr/>
            </p:nvSpPr>
            <p:spPr>
              <a:xfrm>
                <a:off x="2487627" y="2564904"/>
                <a:ext cx="4709971" cy="501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
                    </m:oMathParaPr>
                    <m:oMath xmlns:m="http://schemas.openxmlformats.org/officeDocument/2006/math">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m:t>
                          </m:r>
                        </m:e>
                      </m:d>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d>
                        <m:d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m>
                            <m:mPr>
                              <m:mcs>
                                <m:mc>
                                  <m:mcPr>
                                    <m:count m:val="1"/>
                                    <m:mcJc m:val="center"/>
                                  </m:mcPr>
                                </m:mc>
                              </m:mcs>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mPr>
                            <m:mr>
                              <m:e>
                                <m:r>
                                  <m:rPr>
                                    <m:brk m:alnAt="7"/>
                                  </m:rP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5</m:t>
                                </m:r>
                              </m:e>
                            </m:mr>
                            <m:m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e>
                            </m:mr>
                          </m:m>
                        </m:e>
                      </m:d>
                      <m:sSup>
                        <m:sSup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2</m:t>
                          </m:r>
                        </m:e>
                        <m: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sup>
                      </m:sSup>
                      <m:sSup>
                        <m:sSup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d>
                            <m:d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1</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2</m:t>
                              </m:r>
                            </m:e>
                          </m:d>
                          <m:r>
                            <m:rPr>
                              <m:nor/>
                            </m:rPr>
                            <a:rPr lang="en-US" altLang="ko-KR" sz="14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rPr>
                            <m:t> </m:t>
                          </m:r>
                        </m:e>
                        <m:sup>
                          <m:r>
                            <a:rPr lang="en-US" altLang="ko-KR" sz="14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5</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sup>
                      </m:s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f>
                        <m:f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fPr>
                        <m:num>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5</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num>
                        <m:den>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 </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5</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den>
                      </m:f>
                      <m:sSup>
                        <m:sSup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8</m:t>
                          </m:r>
                        </m:e>
                        <m: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5</m:t>
                          </m:r>
                        </m:sup>
                      </m:s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sSup>
                        <m:sSup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8</m:t>
                          </m:r>
                        </m:e>
                        <m: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5</m:t>
                          </m:r>
                        </m:sup>
                      </m:s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328</m:t>
                      </m:r>
                    </m:oMath>
                  </m:oMathPara>
                </a14:m>
                <a:endParaRPr lang="en-US" altLang="ko-KR" sz="14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9" name="Rectangle 12">
                <a:extLst>
                  <a:ext uri="{FF2B5EF4-FFF2-40B4-BE49-F238E27FC236}">
                    <a16:creationId xmlns:a16="http://schemas.microsoft.com/office/drawing/2014/main" xmlns:a14="http://schemas.microsoft.com/office/drawing/2010/main" xmlns="" id="{054D4E14-334B-4576-A3C7-716DD5190A03}"/>
                  </a:ext>
                </a:extLst>
              </p:cNvPr>
              <p:cNvSpPr>
                <a:spLocks noRot="1" noChangeAspect="1" noMove="1" noResize="1" noEditPoints="1" noAdjustHandles="1" noChangeArrowheads="1" noChangeShapeType="1" noTextEdit="1"/>
              </p:cNvSpPr>
              <p:nvPr/>
            </p:nvSpPr>
            <p:spPr>
              <a:xfrm>
                <a:off x="2487627" y="2564904"/>
                <a:ext cx="4709971" cy="501419"/>
              </a:xfrm>
              <a:prstGeom prst="rect">
                <a:avLst/>
              </a:prstGeom>
              <a:blipFill rotWithShape="0">
                <a:blip r:embed="rId4"/>
                <a:stretch>
                  <a:fillRect b="-2439"/>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12433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 name="그룹 2">
            <a:extLst>
              <a:ext uri="{FF2B5EF4-FFF2-40B4-BE49-F238E27FC236}">
                <a16:creationId xmlns:a16="http://schemas.microsoft.com/office/drawing/2014/main" xmlns="" id="{68B8C8F7-28E2-48AA-A4BF-8F1B26AFA756}"/>
              </a:ext>
            </a:extLst>
          </p:cNvPr>
          <p:cNvGrpSpPr/>
          <p:nvPr/>
        </p:nvGrpSpPr>
        <p:grpSpPr>
          <a:xfrm>
            <a:off x="846956" y="3212976"/>
            <a:ext cx="6979589" cy="714721"/>
            <a:chOff x="846956" y="3059740"/>
            <a:chExt cx="6979589" cy="714721"/>
          </a:xfrm>
        </p:grpSpPr>
        <p:grpSp>
          <p:nvGrpSpPr>
            <p:cNvPr id="2" name="그룹 1">
              <a:extLst>
                <a:ext uri="{FF2B5EF4-FFF2-40B4-BE49-F238E27FC236}">
                  <a16:creationId xmlns:a16="http://schemas.microsoft.com/office/drawing/2014/main" xmlns="" id="{BD4EFA23-DA4B-4525-967B-5938BA95E681}"/>
                </a:ext>
              </a:extLst>
            </p:cNvPr>
            <p:cNvGrpSpPr/>
            <p:nvPr/>
          </p:nvGrpSpPr>
          <p:grpSpPr>
            <a:xfrm>
              <a:off x="846956" y="3059740"/>
              <a:ext cx="6979589" cy="345461"/>
              <a:chOff x="903506" y="2429380"/>
              <a:chExt cx="6979589" cy="345461"/>
            </a:xfrm>
          </p:grpSpPr>
          <p:sp>
            <p:nvSpPr>
              <p:cNvPr id="16" name="사각형: 둥근 모서리 2">
                <a:extLst>
                  <a:ext uri="{FF2B5EF4-FFF2-40B4-BE49-F238E27FC236}">
                    <a16:creationId xmlns:a16="http://schemas.microsoft.com/office/drawing/2014/main" xmlns="" id="{9EA698C4-EFE8-429E-836E-B534C1295DB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7887FD57-95D0-41BA-B858-7428A3345884}"/>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rPr>
                      <a:t>Rolling a dice,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𝑆</m:t>
                        </m:r>
                        <m:r>
                          <a:rPr lang="en-US" altLang="ko-KR" sz="1300" dirty="0" smtClean="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 = {1, 2, 3, 4, 5, 6}</m:t>
                        </m:r>
                      </m:oMath>
                    </a14:m>
                    <a:r>
                      <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7" name="직사각형 16">
                    <a:extLst>
                      <a:ext uri="{FF2B5EF4-FFF2-40B4-BE49-F238E27FC236}">
                        <a16:creationId xmlns:a16="http://schemas.microsoft.com/office/drawing/2014/main" id="{7887FD57-95D0-41BA-B858-7428A3345884}"/>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4"/>
                    <a:stretch>
                      <a:fillRect/>
                    </a:stretch>
                  </a:blipFill>
                  <a:ln>
                    <a:noFill/>
                  </a:ln>
                </p:spPr>
                <p:txBody>
                  <a:bodyPr/>
                  <a:lstStyle/>
                  <a:p>
                    <a:r>
                      <a:rPr lang="ko-KR" altLang="en-US">
                        <a:noFill/>
                      </a:rPr>
                      <a:t> </a:t>
                    </a:r>
                  </a:p>
                </p:txBody>
              </p:sp>
            </mc:Fallback>
          </mc:AlternateContent>
        </p:grpSp>
        <p:grpSp>
          <p:nvGrpSpPr>
            <p:cNvPr id="19" name="그룹 18">
              <a:extLst>
                <a:ext uri="{FF2B5EF4-FFF2-40B4-BE49-F238E27FC236}">
                  <a16:creationId xmlns:a16="http://schemas.microsoft.com/office/drawing/2014/main" xmlns="" id="{34682C4D-894A-4862-A088-20C7DC1ECC32}"/>
                </a:ext>
              </a:extLst>
            </p:cNvPr>
            <p:cNvGrpSpPr/>
            <p:nvPr/>
          </p:nvGrpSpPr>
          <p:grpSpPr>
            <a:xfrm>
              <a:off x="846956" y="3429000"/>
              <a:ext cx="6979589" cy="345461"/>
              <a:chOff x="903506" y="2429380"/>
              <a:chExt cx="6979589" cy="345461"/>
            </a:xfrm>
          </p:grpSpPr>
          <p:sp>
            <p:nvSpPr>
              <p:cNvPr id="20" name="사각형: 둥근 모서리 2">
                <a:extLst>
                  <a:ext uri="{FF2B5EF4-FFF2-40B4-BE49-F238E27FC236}">
                    <a16:creationId xmlns:a16="http://schemas.microsoft.com/office/drawing/2014/main" xmlns="" id="{3480C79B-47A3-4383-B59F-7654837026BA}"/>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B7EA0F1B-E8B7-4CA5-8A04-F54D787386BA}"/>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Flipping a coin,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𝑆</m:t>
                        </m:r>
                        <m:r>
                          <a:rPr lang="en-US" altLang="ko-KR" sz="1300" dirty="0" smtClean="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 = {</m:t>
                        </m:r>
                        <m:r>
                          <a:rPr lang="en-US" altLang="ko-KR" sz="1300" dirty="0" smtClean="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𝑇</m:t>
                        </m:r>
                        <m:r>
                          <a:rPr lang="en-US" altLang="ko-KR" sz="1300" dirty="0" smtClean="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 </m:t>
                        </m:r>
                        <m:r>
                          <a:rPr lang="en-US" altLang="ko-KR" sz="1300" dirty="0" smtClean="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𝐻</m:t>
                        </m:r>
                        <m:r>
                          <a:rPr lang="en-US" altLang="ko-KR" sz="1300" dirty="0" smtClean="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where T = tail and H = head.</a:t>
                    </a:r>
                  </a:p>
                </p:txBody>
              </p:sp>
            </mc:Choice>
            <mc:Fallback xmlns="">
              <p:sp>
                <p:nvSpPr>
                  <p:cNvPr id="21" name="직사각형 20">
                    <a:extLst>
                      <a:ext uri="{FF2B5EF4-FFF2-40B4-BE49-F238E27FC236}">
                        <a16:creationId xmlns:a16="http://schemas.microsoft.com/office/drawing/2014/main" id="{B7EA0F1B-E8B7-4CA5-8A04-F54D787386BA}"/>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5"/>
                    <a:stretch>
                      <a:fillRect/>
                    </a:stretch>
                  </a:blipFill>
                  <a:ln>
                    <a:noFill/>
                  </a:ln>
                </p:spPr>
                <p:txBody>
                  <a:bodyPr/>
                  <a:lstStyle/>
                  <a:p>
                    <a:r>
                      <a:rPr lang="ko-KR" altLang="en-US">
                        <a:noFill/>
                      </a:rPr>
                      <a:t> </a:t>
                    </a:r>
                  </a:p>
                </p:txBody>
              </p:sp>
            </mc:Fallback>
          </mc:AlternateContent>
        </p:grpSp>
      </p:grpSp>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xmlns="" id="{96A7EA60-9231-4D15-A3D4-6348581C4150}"/>
                  </a:ext>
                </a:extLst>
              </p:cNvPr>
              <p:cNvSpPr/>
              <p:nvPr/>
            </p:nvSpPr>
            <p:spPr>
              <a:xfrm>
                <a:off x="3798724" y="2469118"/>
                <a:ext cx="2305375" cy="471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a:solidFill>
                            <a:schemeClr val="tx1">
                              <a:lumMod val="85000"/>
                              <a:lumOff val="15000"/>
                            </a:schemeClr>
                          </a:solidFill>
                          <a:latin typeface="Cambria Math" panose="02040503050406030204" pitchFamily="18" charset="0"/>
                        </a:rPr>
                        <m:t>𝑆</m:t>
                      </m:r>
                      <m:r>
                        <a:rPr lang="en-US" altLang="ko-KR" sz="1600">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a:solidFill>
                                <a:schemeClr val="tx1">
                                  <a:lumMod val="85000"/>
                                  <a:lumOff val="15000"/>
                                </a:schemeClr>
                              </a:solidFill>
                              <a:latin typeface="Cambria Math" panose="02040503050406030204" pitchFamily="18" charset="0"/>
                            </a:rPr>
                            <m:t>𝑒</m:t>
                          </m:r>
                        </m:e>
                        <m:sub>
                          <m:r>
                            <a:rPr lang="en-US" altLang="ko-KR" sz="1600">
                              <a:solidFill>
                                <a:schemeClr val="tx1">
                                  <a:lumMod val="85000"/>
                                  <a:lumOff val="15000"/>
                                </a:schemeClr>
                              </a:solidFill>
                              <a:latin typeface="Cambria Math" panose="02040503050406030204" pitchFamily="18" charset="0"/>
                            </a:rPr>
                            <m:t>1</m:t>
                          </m:r>
                        </m:sub>
                      </m:sSub>
                      <m:r>
                        <m:rPr>
                          <m:nor/>
                        </m:rPr>
                        <a:rPr lang="en-US" altLang="ko-KR" sz="1600" dirty="0">
                          <a:solidFill>
                            <a:schemeClr val="tx1">
                              <a:lumMod val="85000"/>
                              <a:lumOff val="15000"/>
                            </a:schemeClr>
                          </a:solidFill>
                          <a:latin typeface="Cambria Math" panose="02040503050406030204" pitchFamily="18" charset="0"/>
                        </a:rPr>
                        <m:t>, </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a:solidFill>
                                <a:schemeClr val="tx1">
                                  <a:lumMod val="85000"/>
                                  <a:lumOff val="15000"/>
                                </a:schemeClr>
                              </a:solidFill>
                              <a:latin typeface="Cambria Math" panose="02040503050406030204" pitchFamily="18" charset="0"/>
                            </a:rPr>
                            <m:t>𝑒</m:t>
                          </m:r>
                        </m:e>
                        <m:sub>
                          <m:r>
                            <a:rPr lang="en-US" altLang="ko-KR" sz="1600">
                              <a:solidFill>
                                <a:schemeClr val="tx1">
                                  <a:lumMod val="85000"/>
                                  <a:lumOff val="15000"/>
                                </a:schemeClr>
                              </a:solidFill>
                              <a:latin typeface="Cambria Math" panose="02040503050406030204" pitchFamily="18" charset="0"/>
                            </a:rPr>
                            <m:t>2</m:t>
                          </m:r>
                        </m:sub>
                      </m:sSub>
                      <m:r>
                        <m:rPr>
                          <m:nor/>
                        </m:rPr>
                        <a:rPr lang="en-US" altLang="ko-KR" sz="1600" dirty="0">
                          <a:solidFill>
                            <a:schemeClr val="tx1">
                              <a:lumMod val="85000"/>
                              <a:lumOff val="15000"/>
                            </a:schemeClr>
                          </a:solidFill>
                          <a:latin typeface="Cambria Math" panose="02040503050406030204" pitchFamily="18" charset="0"/>
                        </a:rPr>
                        <m:t>,</m:t>
                      </m:r>
                      <m:r>
                        <m:rPr>
                          <m:nor/>
                        </m:rPr>
                        <a:rPr lang="ko-KR" altLang="en-US" sz="1600" dirty="0">
                          <a:solidFill>
                            <a:schemeClr val="tx1">
                              <a:lumMod val="85000"/>
                              <a:lumOff val="15000"/>
                            </a:schemeClr>
                          </a:solidFill>
                          <a:latin typeface="Cambria Math" panose="02040503050406030204" pitchFamily="18" charset="0"/>
                        </a:rPr>
                        <m:t> </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a:solidFill>
                                <a:schemeClr val="tx1">
                                  <a:lumMod val="85000"/>
                                  <a:lumOff val="15000"/>
                                </a:schemeClr>
                              </a:solidFill>
                              <a:latin typeface="Cambria Math" panose="02040503050406030204" pitchFamily="18" charset="0"/>
                            </a:rPr>
                            <m:t>𝑒</m:t>
                          </m:r>
                        </m:e>
                        <m:sub>
                          <m:r>
                            <a:rPr lang="en-US" altLang="ko-KR" sz="1600">
                              <a:solidFill>
                                <a:schemeClr val="tx1">
                                  <a:lumMod val="85000"/>
                                  <a:lumOff val="15000"/>
                                </a:schemeClr>
                              </a:solidFill>
                              <a:latin typeface="Cambria Math" panose="02040503050406030204" pitchFamily="18" charset="0"/>
                            </a:rPr>
                            <m:t>3</m:t>
                          </m:r>
                        </m:sub>
                      </m:sSub>
                      <m:r>
                        <m:rPr>
                          <m:nor/>
                        </m:rPr>
                        <a:rPr lang="en-US" altLang="ko-KR" sz="1600" dirty="0">
                          <a:solidFill>
                            <a:schemeClr val="tx1">
                              <a:lumMod val="85000"/>
                              <a:lumOff val="15000"/>
                            </a:schemeClr>
                          </a:solidFill>
                          <a:latin typeface="Cambria Math" panose="02040503050406030204" pitchFamily="18" charset="0"/>
                        </a:rPr>
                        <m:t>, …, </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a:solidFill>
                                <a:schemeClr val="tx1">
                                  <a:lumMod val="85000"/>
                                  <a:lumOff val="15000"/>
                                </a:schemeClr>
                              </a:solidFill>
                              <a:latin typeface="Cambria Math" panose="02040503050406030204" pitchFamily="18" charset="0"/>
                            </a:rPr>
                            <m:t>𝑒</m:t>
                          </m:r>
                        </m:e>
                        <m:sub>
                          <m:r>
                            <a:rPr lang="en-US" altLang="ko-KR" sz="1600">
                              <a:solidFill>
                                <a:schemeClr val="tx1">
                                  <a:lumMod val="85000"/>
                                  <a:lumOff val="15000"/>
                                </a:schemeClr>
                              </a:solidFill>
                              <a:latin typeface="Cambria Math" panose="02040503050406030204" pitchFamily="18" charset="0"/>
                            </a:rPr>
                            <m:t>𝑁</m:t>
                          </m:r>
                        </m:sub>
                      </m:sSub>
                      <m:r>
                        <a:rPr lang="en-US" altLang="ko-KR" sz="1600">
                          <a:solidFill>
                            <a:schemeClr val="tx1">
                              <a:lumMod val="85000"/>
                              <a:lumOff val="15000"/>
                            </a:schemeClr>
                          </a:solidFill>
                          <a:latin typeface="Cambria Math" panose="02040503050406030204" pitchFamily="18" charset="0"/>
                        </a:rPr>
                        <m:t>}</m:t>
                      </m:r>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18" name="직사각형 17">
                <a:extLst>
                  <a:ext uri="{FF2B5EF4-FFF2-40B4-BE49-F238E27FC236}">
                    <a16:creationId xmlns:a16="http://schemas.microsoft.com/office/drawing/2014/main" id="{96A7EA60-9231-4D15-A3D4-6348581C4150}"/>
                  </a:ext>
                </a:extLst>
              </p:cNvPr>
              <p:cNvSpPr>
                <a:spLocks noRot="1" noChangeAspect="1" noMove="1" noResize="1" noEditPoints="1" noAdjustHandles="1" noChangeArrowheads="1" noChangeShapeType="1" noTextEdit="1"/>
              </p:cNvSpPr>
              <p:nvPr/>
            </p:nvSpPr>
            <p:spPr>
              <a:xfrm>
                <a:off x="3798724" y="2469118"/>
                <a:ext cx="2305375" cy="471924"/>
              </a:xfrm>
              <a:prstGeom prst="rect">
                <a:avLst/>
              </a:prstGeom>
              <a:blipFill>
                <a:blip r:embed="rId6"/>
                <a:stretch>
                  <a:fillRect/>
                </a:stretch>
              </a:blipFill>
              <a:ln>
                <a:noFill/>
              </a:ln>
            </p:spPr>
            <p:txBody>
              <a:bodyPr/>
              <a:lstStyle/>
              <a:p>
                <a:r>
                  <a:rPr lang="ko-KR" altLang="en-US">
                    <a:noFill/>
                  </a:rPr>
                  <a:t> </a:t>
                </a:r>
              </a:p>
            </p:txBody>
          </p:sp>
        </mc:Fallback>
      </mc:AlternateContent>
      <p:sp>
        <p:nvSpPr>
          <p:cNvPr id="22" name="직사각형 21">
            <a:extLst>
              <a:ext uri="{FF2B5EF4-FFF2-40B4-BE49-F238E27FC236}">
                <a16:creationId xmlns:a16="http://schemas.microsoft.com/office/drawing/2014/main" xmlns=""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Sample space</a:t>
            </a: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E02D1CE-2859-45A1-90B6-A62349DC71E3}"/>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that the possible outcomes of a random experiment are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𝑒</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𝑒</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𝑒</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3</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𝑒</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𝑁</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denote the sample space of the random experiment by S. This can be expressed as a set.</a:t>
                </a:r>
              </a:p>
            </p:txBody>
          </p:sp>
        </mc:Choice>
        <mc:Fallback xmlns="">
          <p:sp>
            <p:nvSpPr>
              <p:cNvPr id="15" name="직사각형 14">
                <a:extLst>
                  <a:ext uri="{FF2B5EF4-FFF2-40B4-BE49-F238E27FC236}">
                    <a16:creationId xmlns:a16="http://schemas.microsoft.com/office/drawing/2014/main" id="{8E02D1CE-2859-45A1-90B6-A62349DC71E3}"/>
                  </a:ext>
                </a:extLst>
              </p:cNvPr>
              <p:cNvSpPr>
                <a:spLocks noRot="1" noChangeAspect="1" noMove="1" noResize="1" noEditPoints="1" noAdjustHandles="1" noChangeArrowheads="1" noChangeShapeType="1" noTextEdit="1"/>
              </p:cNvSpPr>
              <p:nvPr/>
            </p:nvSpPr>
            <p:spPr>
              <a:xfrm>
                <a:off x="671261" y="1700808"/>
                <a:ext cx="8632825" cy="648108"/>
              </a:xfrm>
              <a:prstGeom prst="rect">
                <a:avLst/>
              </a:prstGeom>
              <a:blipFill>
                <a:blip r:embed="rId8"/>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856370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14" name="그룹 13">
            <a:extLst>
              <a:ext uri="{FF2B5EF4-FFF2-40B4-BE49-F238E27FC236}">
                <a16:creationId xmlns:a16="http://schemas.microsoft.com/office/drawing/2014/main" xmlns="" id="{07786CB0-F526-41F6-A2C7-67B6ECCF1F17}"/>
              </a:ext>
            </a:extLst>
          </p:cNvPr>
          <p:cNvGrpSpPr/>
          <p:nvPr/>
        </p:nvGrpSpPr>
        <p:grpSpPr>
          <a:xfrm>
            <a:off x="846956" y="1716338"/>
            <a:ext cx="8460514" cy="648108"/>
            <a:chOff x="903506" y="2429380"/>
            <a:chExt cx="8460514" cy="648108"/>
          </a:xfrm>
        </p:grpSpPr>
        <p:sp>
          <p:nvSpPr>
            <p:cNvPr id="15" name="사각형: 둥근 모서리 2">
              <a:extLst>
                <a:ext uri="{FF2B5EF4-FFF2-40B4-BE49-F238E27FC236}">
                  <a16:creationId xmlns:a16="http://schemas.microsoft.com/office/drawing/2014/main" xmlns="" id="{3A44AB32-C796-4EF9-8794-513FC08D974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DE7D3A17-2069-469C-AFE9-DB4F88196CEC}"/>
                </a:ext>
              </a:extLst>
            </p:cNvPr>
            <p:cNvSpPr/>
            <p:nvPr/>
          </p:nvSpPr>
          <p:spPr>
            <a:xfrm>
              <a:off x="1279004" y="2429380"/>
              <a:ext cx="8085016"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It is known that the daily probability of raining is 20% for the following five days.</a:t>
              </a: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What is the probability of </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exactly two</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rainy days?</a:t>
              </a:r>
            </a:p>
          </p:txBody>
        </p:sp>
      </p:grpSp>
      <p:sp>
        <p:nvSpPr>
          <p:cNvPr id="17" name="직사각형 16">
            <a:extLst>
              <a:ext uri="{FF2B5EF4-FFF2-40B4-BE49-F238E27FC236}">
                <a16:creationId xmlns:a16="http://schemas.microsoft.com/office/drawing/2014/main" xmlns="" id="{A1982495-F025-4525-B412-A540179F4AA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mc:AlternateContent xmlns:mc="http://schemas.openxmlformats.org/markup-compatibility/2006" xmlns:a14="http://schemas.microsoft.com/office/drawing/2010/main">
        <mc:Choice Requires="a14">
          <p:sp>
            <p:nvSpPr>
              <p:cNvPr id="11" name="Rectangle 12">
                <a:extLst>
                  <a:ext uri="{FF2B5EF4-FFF2-40B4-BE49-F238E27FC236}">
                    <a16:creationId xmlns:a16="http://schemas.microsoft.com/office/drawing/2014/main" xmlns="" id="{EDDFC5BD-3D0F-41B8-A00B-B7A9082E18FF}"/>
                  </a:ext>
                </a:extLst>
              </p:cNvPr>
              <p:cNvSpPr/>
              <p:nvPr/>
            </p:nvSpPr>
            <p:spPr>
              <a:xfrm>
                <a:off x="1792790" y="2564904"/>
                <a:ext cx="6099646" cy="501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
                    </m:oMathParaPr>
                    <m:oMath xmlns:m="http://schemas.openxmlformats.org/officeDocument/2006/math">
                      <m:r>
                        <a:rPr lang="en-US" altLang="ko-KR" sz="140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d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2</m:t>
                          </m:r>
                        </m:e>
                      </m:d>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d>
                        <m:dPr>
                          <m:ctrlPr>
                            <a:rPr lang="en-US" altLang="ko-KR" sz="1400" i="1">
                              <a:solidFill>
                                <a:schemeClr val="tx1">
                                  <a:lumMod val="85000"/>
                                  <a:lumOff val="15000"/>
                                </a:schemeClr>
                              </a:solidFill>
                              <a:latin typeface="Cambria Math" panose="02040503050406030204" pitchFamily="18" charset="0"/>
                            </a:rPr>
                          </m:ctrlPr>
                        </m:dPr>
                        <m:e>
                          <m:m>
                            <m:mPr>
                              <m:mcs>
                                <m:mc>
                                  <m:mcPr>
                                    <m:count m:val="1"/>
                                    <m:mcJc m:val="center"/>
                                  </m:mcPr>
                                </m:mc>
                              </m:mcs>
                              <m:ctrlPr>
                                <a:rPr lang="en-US" altLang="ko-KR" sz="1400" i="1">
                                  <a:solidFill>
                                    <a:schemeClr val="tx1">
                                      <a:lumMod val="85000"/>
                                      <a:lumOff val="15000"/>
                                    </a:schemeClr>
                                  </a:solidFill>
                                  <a:latin typeface="Cambria Math" panose="02040503050406030204" pitchFamily="18" charset="0"/>
                                </a:rPr>
                              </m:ctrlPr>
                            </m:mPr>
                            <m:mr>
                              <m:e>
                                <m:r>
                                  <m:rPr>
                                    <m:brk m:alnAt="7"/>
                                  </m:rPr>
                                  <a:rPr lang="en-US" altLang="ko-KR" sz="1400">
                                    <a:solidFill>
                                      <a:schemeClr val="tx1">
                                        <a:lumMod val="85000"/>
                                        <a:lumOff val="15000"/>
                                      </a:schemeClr>
                                    </a:solidFill>
                                    <a:latin typeface="Cambria Math" panose="02040503050406030204" pitchFamily="18" charset="0"/>
                                  </a:rPr>
                                  <m:t>5</m:t>
                                </m:r>
                              </m:e>
                            </m:mr>
                            <m:mr>
                              <m:e>
                                <m:r>
                                  <a:rPr lang="en-US" altLang="ko-KR" sz="1400">
                                    <a:solidFill>
                                      <a:schemeClr val="tx1">
                                        <a:lumMod val="85000"/>
                                        <a:lumOff val="15000"/>
                                      </a:schemeClr>
                                    </a:solidFill>
                                    <a:latin typeface="Cambria Math" panose="02040503050406030204" pitchFamily="18" charset="0"/>
                                  </a:rPr>
                                  <m:t>2</m:t>
                                </m:r>
                              </m:e>
                            </m:mr>
                          </m:m>
                        </m:e>
                      </m:d>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e>
                        <m:sup>
                          <m:r>
                            <a:rPr lang="en-US" altLang="ko-KR" sz="1400">
                              <a:solidFill>
                                <a:schemeClr val="tx1">
                                  <a:lumMod val="85000"/>
                                  <a:lumOff val="15000"/>
                                </a:schemeClr>
                              </a:solidFill>
                              <a:latin typeface="Cambria Math" panose="02040503050406030204" pitchFamily="18" charset="0"/>
                            </a:rPr>
                            <m:t>2</m:t>
                          </m:r>
                        </m:sup>
                      </m:sSup>
                      <m:sSup>
                        <m:sSupPr>
                          <m:ctrlPr>
                            <a:rPr lang="en-US" altLang="ko-KR" sz="1400" i="1">
                              <a:solidFill>
                                <a:schemeClr val="tx1">
                                  <a:lumMod val="85000"/>
                                  <a:lumOff val="15000"/>
                                </a:schemeClr>
                              </a:solidFill>
                              <a:latin typeface="Cambria Math" panose="02040503050406030204" pitchFamily="18" charset="0"/>
                            </a:rPr>
                          </m:ctrlPr>
                        </m:sSupPr>
                        <m:e>
                          <m:d>
                            <m:dPr>
                              <m:ctrlPr>
                                <a:rPr lang="en-US" altLang="ko-KR" sz="1400" i="1">
                                  <a:solidFill>
                                    <a:schemeClr val="tx1">
                                      <a:lumMod val="85000"/>
                                      <a:lumOff val="15000"/>
                                    </a:schemeClr>
                                  </a:solidFill>
                                  <a:latin typeface="Cambria Math" panose="02040503050406030204" pitchFamily="18" charset="0"/>
                                </a:rPr>
                              </m:ctrlPr>
                            </m:dPr>
                            <m:e>
                              <m:r>
                                <a:rPr lang="en-US" altLang="ko-KR" sz="1400">
                                  <a:solidFill>
                                    <a:schemeClr val="tx1">
                                      <a:lumMod val="85000"/>
                                      <a:lumOff val="15000"/>
                                    </a:schemeClr>
                                  </a:solidFill>
                                  <a:latin typeface="Cambria Math" panose="02040503050406030204" pitchFamily="18" charset="0"/>
                                </a:rPr>
                                <m:t>1</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e>
                          </m:d>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 </m:t>
                          </m:r>
                        </m:e>
                        <m:sup>
                          <m:r>
                            <a:rPr lang="en-US" altLang="ko-KR" sz="1400" dirty="0">
                              <a:solidFill>
                                <a:schemeClr val="tx1">
                                  <a:lumMod val="85000"/>
                                  <a:lumOff val="15000"/>
                                </a:schemeClr>
                              </a:solidFill>
                              <a:latin typeface="Cambria Math" panose="02040503050406030204" pitchFamily="18" charset="0"/>
                            </a:rPr>
                            <m:t>5</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sup>
                      </m:s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f>
                        <m:f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fPr>
                        <m:num>
                          <m:r>
                            <a:rPr lang="en-US" altLang="ko-KR" sz="1400">
                              <a:solidFill>
                                <a:schemeClr val="tx1">
                                  <a:lumMod val="85000"/>
                                  <a:lumOff val="15000"/>
                                </a:schemeClr>
                              </a:solidFill>
                              <a:latin typeface="Cambria Math" panose="02040503050406030204" pitchFamily="18" charset="0"/>
                              <a:sym typeface="Symbol" panose="05050102010706020507" pitchFamily="18" charset="2"/>
                            </a:rPr>
                            <m:t>5</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num>
                        <m:den>
                          <m:r>
                            <a:rPr lang="en-US" altLang="ko-KR" sz="1400">
                              <a:solidFill>
                                <a:schemeClr val="tx1">
                                  <a:lumMod val="85000"/>
                                  <a:lumOff val="15000"/>
                                </a:schemeClr>
                              </a:solidFill>
                              <a:latin typeface="Cambria Math" panose="02040503050406030204" pitchFamily="18" charset="0"/>
                              <a:sym typeface="Symbol" panose="05050102010706020507" pitchFamily="18" charset="2"/>
                            </a:rPr>
                            <m:t>2</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3</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den>
                      </m:f>
                      <m:sSup>
                        <m:sSupPr>
                          <m:ctrlPr>
                            <a:rPr lang="en-US" altLang="ko-KR" sz="1400" i="1">
                              <a:solidFill>
                                <a:schemeClr val="tx1">
                                  <a:lumMod val="85000"/>
                                  <a:lumOff val="15000"/>
                                </a:schemeClr>
                              </a:solidFill>
                              <a:latin typeface="Cambria Math" panose="02040503050406030204" pitchFamily="18" charset="0"/>
                            </a:rPr>
                          </m:ctrlPr>
                        </m:sSupPr>
                        <m:e>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 </m:t>
                              </m:r>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e>
                            <m:sup>
                              <m:r>
                                <a:rPr lang="en-US" altLang="ko-KR" sz="1400">
                                  <a:solidFill>
                                    <a:schemeClr val="tx1">
                                      <a:lumMod val="85000"/>
                                      <a:lumOff val="15000"/>
                                    </a:schemeClr>
                                  </a:solidFill>
                                  <a:latin typeface="Cambria Math" panose="02040503050406030204" pitchFamily="18" charset="0"/>
                                </a:rPr>
                                <m:t>2</m:t>
                              </m:r>
                            </m:sup>
                          </m:sSup>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8</m:t>
                          </m:r>
                        </m:e>
                        <m:sup>
                          <m:r>
                            <a:rPr lang="en-US" altLang="ko-KR" sz="1400">
                              <a:solidFill>
                                <a:schemeClr val="tx1">
                                  <a:lumMod val="85000"/>
                                  <a:lumOff val="15000"/>
                                </a:schemeClr>
                              </a:solidFill>
                              <a:latin typeface="Cambria Math" panose="02040503050406030204" pitchFamily="18" charset="0"/>
                            </a:rPr>
                            <m:t>3</m:t>
                          </m:r>
                        </m:sup>
                      </m:sSup>
                      <m:r>
                        <a:rPr lang="en-US" altLang="ko-KR" sz="1400">
                          <a:solidFill>
                            <a:schemeClr val="tx1">
                              <a:lumMod val="85000"/>
                              <a:lumOff val="15000"/>
                            </a:schemeClr>
                          </a:solidFill>
                          <a:latin typeface="Cambria Math" panose="02040503050406030204" pitchFamily="18" charset="0"/>
                        </a:rPr>
                        <m:t>=</m:t>
                      </m:r>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10</m:t>
                          </m:r>
                          <m:r>
                            <a:rPr lang="en-US" altLang="ko-KR" sz="1400">
                              <a:solidFill>
                                <a:schemeClr val="tx1">
                                  <a:lumMod val="85000"/>
                                  <a:lumOff val="15000"/>
                                </a:schemeClr>
                              </a:solidFill>
                              <a:latin typeface="Cambria Math" panose="02040503050406030204" pitchFamily="18" charset="0"/>
                            </a:rPr>
                            <m:t>×</m:t>
                          </m:r>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 </m:t>
                              </m:r>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e>
                            <m:sup>
                              <m:r>
                                <a:rPr lang="en-US" altLang="ko-KR" sz="1400">
                                  <a:solidFill>
                                    <a:schemeClr val="tx1">
                                      <a:lumMod val="85000"/>
                                      <a:lumOff val="15000"/>
                                    </a:schemeClr>
                                  </a:solidFill>
                                  <a:latin typeface="Cambria Math" panose="02040503050406030204" pitchFamily="18" charset="0"/>
                                </a:rPr>
                                <m:t>2</m:t>
                              </m:r>
                            </m:sup>
                          </m:sSup>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8</m:t>
                          </m:r>
                        </m:e>
                        <m:sup>
                          <m:r>
                            <a:rPr lang="en-US" altLang="ko-KR" sz="1400">
                              <a:solidFill>
                                <a:schemeClr val="tx1">
                                  <a:lumMod val="85000"/>
                                  <a:lumOff val="15000"/>
                                </a:schemeClr>
                              </a:solidFill>
                              <a:latin typeface="Cambria Math" panose="02040503050406030204" pitchFamily="18" charset="0"/>
                            </a:rPr>
                            <m:t>3</m:t>
                          </m:r>
                        </m:sup>
                      </m:sSup>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205</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1" name="Rectangle 12">
                <a:extLst>
                  <a:ext uri="{FF2B5EF4-FFF2-40B4-BE49-F238E27FC236}">
                    <a16:creationId xmlns:a16="http://schemas.microsoft.com/office/drawing/2014/main" xmlns:a14="http://schemas.microsoft.com/office/drawing/2010/main" xmlns="" id="{EDDFC5BD-3D0F-41B8-A00B-B7A9082E18FF}"/>
                  </a:ext>
                </a:extLst>
              </p:cNvPr>
              <p:cNvSpPr>
                <a:spLocks noRot="1" noChangeAspect="1" noMove="1" noResize="1" noEditPoints="1" noAdjustHandles="1" noChangeArrowheads="1" noChangeShapeType="1" noTextEdit="1"/>
              </p:cNvSpPr>
              <p:nvPr/>
            </p:nvSpPr>
            <p:spPr>
              <a:xfrm>
                <a:off x="1792790" y="2564904"/>
                <a:ext cx="6099646" cy="501419"/>
              </a:xfrm>
              <a:prstGeom prst="rect">
                <a:avLst/>
              </a:prstGeom>
              <a:blipFill rotWithShape="0">
                <a:blip r:embed="rId4"/>
                <a:stretch>
                  <a:fillRect b="-2439"/>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996926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14" name="그룹 13">
            <a:extLst>
              <a:ext uri="{FF2B5EF4-FFF2-40B4-BE49-F238E27FC236}">
                <a16:creationId xmlns:a16="http://schemas.microsoft.com/office/drawing/2014/main" xmlns="" id="{07786CB0-F526-41F6-A2C7-67B6ECCF1F17}"/>
              </a:ext>
            </a:extLst>
          </p:cNvPr>
          <p:cNvGrpSpPr/>
          <p:nvPr/>
        </p:nvGrpSpPr>
        <p:grpSpPr>
          <a:xfrm>
            <a:off x="846956" y="1716338"/>
            <a:ext cx="8460514" cy="935366"/>
            <a:chOff x="903506" y="2429380"/>
            <a:chExt cx="8460514" cy="935366"/>
          </a:xfrm>
        </p:grpSpPr>
        <p:sp>
          <p:nvSpPr>
            <p:cNvPr id="15" name="사각형: 둥근 모서리 2">
              <a:extLst>
                <a:ext uri="{FF2B5EF4-FFF2-40B4-BE49-F238E27FC236}">
                  <a16:creationId xmlns:a16="http://schemas.microsoft.com/office/drawing/2014/main" xmlns="" id="{3A44AB32-C796-4EF9-8794-513FC08D974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DE7D3A17-2069-469C-AFE9-DB4F88196CEC}"/>
                </a:ext>
              </a:extLst>
            </p:cNvPr>
            <p:cNvSpPr/>
            <p:nvPr/>
          </p:nvSpPr>
          <p:spPr>
            <a:xfrm>
              <a:off x="1279004" y="2429380"/>
              <a:ext cx="8085016" cy="935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It is known that the daily probability of raining is 20% for the following five days.</a:t>
              </a: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What is the probability of </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two or fewer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rainy days?</a:t>
              </a:r>
            </a:p>
            <a:p>
              <a:pPr>
                <a:spcBef>
                  <a:spcPts val="800"/>
                </a:spcBef>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endParaRPr lang="en-US" altLang="ko-KR" sz="1600" dirty="0">
                <a:solidFill>
                  <a:schemeClr val="tx1">
                    <a:lumMod val="85000"/>
                    <a:lumOff val="15000"/>
                  </a:schemeClr>
                </a:solidFill>
                <a:sym typeface="Symbol" panose="05050102010706020507" pitchFamily="18" charset="2"/>
              </a:endParaRPr>
            </a:p>
          </p:txBody>
        </p:sp>
      </p:grpSp>
      <p:sp>
        <p:nvSpPr>
          <p:cNvPr id="17" name="직사각형 16">
            <a:extLst>
              <a:ext uri="{FF2B5EF4-FFF2-40B4-BE49-F238E27FC236}">
                <a16:creationId xmlns:a16="http://schemas.microsoft.com/office/drawing/2014/main" xmlns="" id="{CA8F848A-CAC0-456C-AEBD-9E45042B4C7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Bernoulli random variable and probability distribution</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9F257F34-1E06-493C-9C14-CEE03391F970}"/>
                  </a:ext>
                </a:extLst>
              </p:cNvPr>
              <p:cNvSpPr/>
              <p:nvPr/>
            </p:nvSpPr>
            <p:spPr>
              <a:xfrm>
                <a:off x="1499376" y="2492896"/>
                <a:ext cx="6686474" cy="1833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400" dirty="0" smtClean="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400" i="1" dirty="0">
                              <a:solidFill>
                                <a:schemeClr val="tx1">
                                  <a:lumMod val="85000"/>
                                  <a:lumOff val="15000"/>
                                </a:schemeClr>
                              </a:solidFill>
                              <a:latin typeface="Cambria Math" panose="02040503050406030204" pitchFamily="18" charset="0"/>
                              <a:sym typeface="Symbol" panose="05050102010706020507" pitchFamily="18" charset="2"/>
                            </a:rPr>
                          </m:ctrlPr>
                        </m:dPr>
                        <m:e>
                          <m:r>
                            <a:rPr lang="en-US" altLang="ko-KR" sz="1400" dirty="0">
                              <a:solidFill>
                                <a:schemeClr val="tx1">
                                  <a:lumMod val="85000"/>
                                  <a:lumOff val="15000"/>
                                </a:schemeClr>
                              </a:solidFill>
                              <a:latin typeface="Cambria Math" panose="02040503050406030204" pitchFamily="18" charset="0"/>
                              <a:sym typeface="Symbol" panose="05050102010706020507" pitchFamily="18" charset="2"/>
                            </a:rPr>
                            <m:t>𝑋</m:t>
                          </m:r>
                          <m:r>
                            <a:rPr lang="en-US" altLang="ko-KR" sz="1400" dirty="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dirty="0">
                              <a:solidFill>
                                <a:schemeClr val="tx1">
                                  <a:lumMod val="85000"/>
                                  <a:lumOff val="15000"/>
                                </a:schemeClr>
                              </a:solidFill>
                              <a:latin typeface="Cambria Math" panose="02040503050406030204" pitchFamily="18" charset="0"/>
                              <a:sym typeface="Symbol" panose="05050102010706020507" pitchFamily="18" charset="2"/>
                            </a:rPr>
                            <m:t>2</m:t>
                          </m:r>
                        </m:e>
                      </m:d>
                      <m:r>
                        <a:rPr lang="en-US" altLang="ko-KR" sz="1400" dirty="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d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0</m:t>
                          </m:r>
                        </m:e>
                      </m:d>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d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1</m:t>
                          </m:r>
                        </m:e>
                      </m:d>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d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2</m:t>
                          </m:r>
                        </m:e>
                      </m:d>
                    </m:oMath>
                  </m:oMathPara>
                </a14:m>
                <a:endParaRPr lang="en-US" altLang="ko-KR" sz="1400" i="1" dirty="0">
                  <a:solidFill>
                    <a:schemeClr val="tx1">
                      <a:lumMod val="85000"/>
                      <a:lumOff val="15000"/>
                    </a:schemeClr>
                  </a:solidFill>
                  <a:latin typeface="Cambria Math" panose="02040503050406030204" pitchFamily="18" charset="0"/>
                  <a:sym typeface="Symbol" panose="05050102010706020507" pitchFamily="18" charset="2"/>
                </a:endParaRPr>
              </a:p>
              <a:p>
                <a:pPr marL="892175">
                  <a:spcAft>
                    <a:spcPts val="800"/>
                  </a:spcAft>
                </a:pPr>
                <a14:m>
                  <m:oMathPara xmlns:m="http://schemas.openxmlformats.org/officeDocument/2006/math">
                    <m:oMathParaPr>
                      <m:jc m:val="left"/>
                    </m:oMathParaPr>
                    <m:oMath xmlns:m="http://schemas.openxmlformats.org/officeDocument/2006/math">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d>
                        <m:dPr>
                          <m:ctrlPr>
                            <a:rPr lang="en-US" altLang="ko-KR" sz="1400" i="1">
                              <a:solidFill>
                                <a:schemeClr val="tx1">
                                  <a:lumMod val="85000"/>
                                  <a:lumOff val="15000"/>
                                </a:schemeClr>
                              </a:solidFill>
                              <a:latin typeface="Cambria Math" panose="02040503050406030204" pitchFamily="18" charset="0"/>
                            </a:rPr>
                          </m:ctrlPr>
                        </m:dPr>
                        <m:e>
                          <m:m>
                            <m:mPr>
                              <m:mcs>
                                <m:mc>
                                  <m:mcPr>
                                    <m:count m:val="1"/>
                                    <m:mcJc m:val="center"/>
                                  </m:mcPr>
                                </m:mc>
                              </m:mcs>
                              <m:ctrlPr>
                                <a:rPr lang="en-US" altLang="ko-KR" sz="1400" i="1">
                                  <a:solidFill>
                                    <a:schemeClr val="tx1">
                                      <a:lumMod val="85000"/>
                                      <a:lumOff val="15000"/>
                                    </a:schemeClr>
                                  </a:solidFill>
                                  <a:latin typeface="Cambria Math" panose="02040503050406030204" pitchFamily="18" charset="0"/>
                                </a:rPr>
                              </m:ctrlPr>
                            </m:mPr>
                            <m:mr>
                              <m:e>
                                <m:r>
                                  <m:rPr>
                                    <m:brk m:alnAt="7"/>
                                  </m:rPr>
                                  <a:rPr lang="en-US" altLang="ko-KR" sz="1400">
                                    <a:solidFill>
                                      <a:schemeClr val="tx1">
                                        <a:lumMod val="85000"/>
                                        <a:lumOff val="15000"/>
                                      </a:schemeClr>
                                    </a:solidFill>
                                    <a:latin typeface="Cambria Math" panose="02040503050406030204" pitchFamily="18" charset="0"/>
                                  </a:rPr>
                                  <m:t>5</m:t>
                                </m:r>
                              </m:e>
                            </m:mr>
                            <m:mr>
                              <m:e>
                                <m:r>
                                  <a:rPr lang="en-US" altLang="ko-KR" sz="1400">
                                    <a:solidFill>
                                      <a:schemeClr val="tx1">
                                        <a:lumMod val="85000"/>
                                        <a:lumOff val="15000"/>
                                      </a:schemeClr>
                                    </a:solidFill>
                                    <a:latin typeface="Cambria Math" panose="02040503050406030204" pitchFamily="18" charset="0"/>
                                  </a:rPr>
                                  <m:t>0</m:t>
                                </m:r>
                              </m:e>
                            </m:mr>
                          </m:m>
                        </m:e>
                      </m:d>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e>
                        <m:sup>
                          <m:r>
                            <a:rPr lang="en-US" altLang="ko-KR" sz="1400">
                              <a:solidFill>
                                <a:schemeClr val="tx1">
                                  <a:lumMod val="85000"/>
                                  <a:lumOff val="15000"/>
                                </a:schemeClr>
                              </a:solidFill>
                              <a:latin typeface="Cambria Math" panose="02040503050406030204" pitchFamily="18" charset="0"/>
                            </a:rPr>
                            <m:t>0</m:t>
                          </m:r>
                        </m:sup>
                      </m:sSup>
                      <m:sSup>
                        <m:sSupPr>
                          <m:ctrlPr>
                            <a:rPr lang="en-US" altLang="ko-KR" sz="1400" i="1">
                              <a:solidFill>
                                <a:schemeClr val="tx1">
                                  <a:lumMod val="85000"/>
                                  <a:lumOff val="15000"/>
                                </a:schemeClr>
                              </a:solidFill>
                              <a:latin typeface="Cambria Math" panose="02040503050406030204" pitchFamily="18" charset="0"/>
                            </a:rPr>
                          </m:ctrlPr>
                        </m:sSupPr>
                        <m:e>
                          <m:d>
                            <m:dPr>
                              <m:ctrlPr>
                                <a:rPr lang="en-US" altLang="ko-KR" sz="1400" i="1">
                                  <a:solidFill>
                                    <a:schemeClr val="tx1">
                                      <a:lumMod val="85000"/>
                                      <a:lumOff val="15000"/>
                                    </a:schemeClr>
                                  </a:solidFill>
                                  <a:latin typeface="Cambria Math" panose="02040503050406030204" pitchFamily="18" charset="0"/>
                                </a:rPr>
                              </m:ctrlPr>
                            </m:dPr>
                            <m:e>
                              <m:r>
                                <a:rPr lang="en-US" altLang="ko-KR" sz="1400">
                                  <a:solidFill>
                                    <a:schemeClr val="tx1">
                                      <a:lumMod val="85000"/>
                                      <a:lumOff val="15000"/>
                                    </a:schemeClr>
                                  </a:solidFill>
                                  <a:latin typeface="Cambria Math" panose="02040503050406030204" pitchFamily="18" charset="0"/>
                                </a:rPr>
                                <m:t>1</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e>
                          </m:d>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 </m:t>
                          </m:r>
                        </m:e>
                        <m:sup>
                          <m:r>
                            <a:rPr lang="en-US" altLang="ko-KR" sz="1400" dirty="0">
                              <a:solidFill>
                                <a:schemeClr val="tx1">
                                  <a:lumMod val="85000"/>
                                  <a:lumOff val="15000"/>
                                </a:schemeClr>
                              </a:solidFill>
                              <a:latin typeface="Cambria Math" panose="02040503050406030204" pitchFamily="18" charset="0"/>
                            </a:rPr>
                            <m:t>5</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0</m:t>
                          </m:r>
                        </m:sup>
                      </m:sSup>
                      <m:r>
                        <a:rPr lang="en-US" altLang="ko-KR" sz="1400">
                          <a:solidFill>
                            <a:schemeClr val="tx1">
                              <a:lumMod val="85000"/>
                              <a:lumOff val="15000"/>
                            </a:schemeClr>
                          </a:solidFill>
                          <a:latin typeface="Cambria Math" panose="02040503050406030204" pitchFamily="18" charset="0"/>
                        </a:rPr>
                        <m:t>+</m:t>
                      </m:r>
                      <m:d>
                        <m:dPr>
                          <m:ctrlPr>
                            <a:rPr lang="en-US" altLang="ko-KR" sz="1400" i="1">
                              <a:solidFill>
                                <a:schemeClr val="tx1">
                                  <a:lumMod val="85000"/>
                                  <a:lumOff val="15000"/>
                                </a:schemeClr>
                              </a:solidFill>
                              <a:latin typeface="Cambria Math" panose="02040503050406030204" pitchFamily="18" charset="0"/>
                            </a:rPr>
                          </m:ctrlPr>
                        </m:dPr>
                        <m:e>
                          <m:m>
                            <m:mPr>
                              <m:mcs>
                                <m:mc>
                                  <m:mcPr>
                                    <m:count m:val="1"/>
                                    <m:mcJc m:val="center"/>
                                  </m:mcPr>
                                </m:mc>
                              </m:mcs>
                              <m:ctrlPr>
                                <a:rPr lang="en-US" altLang="ko-KR" sz="1400" i="1">
                                  <a:solidFill>
                                    <a:schemeClr val="tx1">
                                      <a:lumMod val="85000"/>
                                      <a:lumOff val="15000"/>
                                    </a:schemeClr>
                                  </a:solidFill>
                                  <a:latin typeface="Cambria Math" panose="02040503050406030204" pitchFamily="18" charset="0"/>
                                </a:rPr>
                              </m:ctrlPr>
                            </m:mPr>
                            <m:mr>
                              <m:e>
                                <m:r>
                                  <m:rPr>
                                    <m:brk m:alnAt="7"/>
                                  </m:rPr>
                                  <a:rPr lang="en-US" altLang="ko-KR" sz="1400">
                                    <a:solidFill>
                                      <a:schemeClr val="tx1">
                                        <a:lumMod val="85000"/>
                                        <a:lumOff val="15000"/>
                                      </a:schemeClr>
                                    </a:solidFill>
                                    <a:latin typeface="Cambria Math" panose="02040503050406030204" pitchFamily="18" charset="0"/>
                                  </a:rPr>
                                  <m:t>5</m:t>
                                </m:r>
                              </m:e>
                            </m:mr>
                            <m:mr>
                              <m:e>
                                <m:r>
                                  <a:rPr lang="en-US" altLang="ko-KR" sz="1400">
                                    <a:solidFill>
                                      <a:schemeClr val="tx1">
                                        <a:lumMod val="85000"/>
                                        <a:lumOff val="15000"/>
                                      </a:schemeClr>
                                    </a:solidFill>
                                    <a:latin typeface="Cambria Math" panose="02040503050406030204" pitchFamily="18" charset="0"/>
                                  </a:rPr>
                                  <m:t>1</m:t>
                                </m:r>
                              </m:e>
                            </m:mr>
                          </m:m>
                        </m:e>
                      </m:d>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e>
                        <m:sup>
                          <m:r>
                            <a:rPr lang="en-US" altLang="ko-KR" sz="1400">
                              <a:solidFill>
                                <a:schemeClr val="tx1">
                                  <a:lumMod val="85000"/>
                                  <a:lumOff val="15000"/>
                                </a:schemeClr>
                              </a:solidFill>
                              <a:latin typeface="Cambria Math" panose="02040503050406030204" pitchFamily="18" charset="0"/>
                            </a:rPr>
                            <m:t>1</m:t>
                          </m:r>
                        </m:sup>
                      </m:sSup>
                      <m:sSup>
                        <m:sSupPr>
                          <m:ctrlPr>
                            <a:rPr lang="en-US" altLang="ko-KR" sz="1400" i="1">
                              <a:solidFill>
                                <a:schemeClr val="tx1">
                                  <a:lumMod val="85000"/>
                                  <a:lumOff val="15000"/>
                                </a:schemeClr>
                              </a:solidFill>
                              <a:latin typeface="Cambria Math" panose="02040503050406030204" pitchFamily="18" charset="0"/>
                            </a:rPr>
                          </m:ctrlPr>
                        </m:sSupPr>
                        <m:e>
                          <m:d>
                            <m:dPr>
                              <m:ctrlPr>
                                <a:rPr lang="en-US" altLang="ko-KR" sz="1400" i="1">
                                  <a:solidFill>
                                    <a:schemeClr val="tx1">
                                      <a:lumMod val="85000"/>
                                      <a:lumOff val="15000"/>
                                    </a:schemeClr>
                                  </a:solidFill>
                                  <a:latin typeface="Cambria Math" panose="02040503050406030204" pitchFamily="18" charset="0"/>
                                </a:rPr>
                              </m:ctrlPr>
                            </m:dPr>
                            <m:e>
                              <m:r>
                                <a:rPr lang="en-US" altLang="ko-KR" sz="1400">
                                  <a:solidFill>
                                    <a:schemeClr val="tx1">
                                      <a:lumMod val="85000"/>
                                      <a:lumOff val="15000"/>
                                    </a:schemeClr>
                                  </a:solidFill>
                                  <a:latin typeface="Cambria Math" panose="02040503050406030204" pitchFamily="18" charset="0"/>
                                </a:rPr>
                                <m:t>1</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e>
                          </m:d>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 </m:t>
                          </m:r>
                        </m:e>
                        <m:sup>
                          <m:r>
                            <a:rPr lang="en-US" altLang="ko-KR" sz="1400" dirty="0">
                              <a:solidFill>
                                <a:schemeClr val="tx1">
                                  <a:lumMod val="85000"/>
                                  <a:lumOff val="15000"/>
                                </a:schemeClr>
                              </a:solidFill>
                              <a:latin typeface="Cambria Math" panose="02040503050406030204" pitchFamily="18" charset="0"/>
                            </a:rPr>
                            <m:t>5</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1</m:t>
                          </m:r>
                        </m:sup>
                      </m:sSup>
                      <m:r>
                        <a:rPr lang="en-US" altLang="ko-KR" sz="1400">
                          <a:solidFill>
                            <a:schemeClr val="tx1">
                              <a:lumMod val="85000"/>
                              <a:lumOff val="15000"/>
                            </a:schemeClr>
                          </a:solidFill>
                          <a:latin typeface="Cambria Math" panose="02040503050406030204" pitchFamily="18" charset="0"/>
                        </a:rPr>
                        <m:t>+</m:t>
                      </m:r>
                      <m:d>
                        <m:dPr>
                          <m:ctrlPr>
                            <a:rPr lang="en-US" altLang="ko-KR" sz="1400" i="1">
                              <a:solidFill>
                                <a:schemeClr val="tx1">
                                  <a:lumMod val="85000"/>
                                  <a:lumOff val="15000"/>
                                </a:schemeClr>
                              </a:solidFill>
                              <a:latin typeface="Cambria Math" panose="02040503050406030204" pitchFamily="18" charset="0"/>
                            </a:rPr>
                          </m:ctrlPr>
                        </m:dPr>
                        <m:e>
                          <m:m>
                            <m:mPr>
                              <m:mcs>
                                <m:mc>
                                  <m:mcPr>
                                    <m:count m:val="1"/>
                                    <m:mcJc m:val="center"/>
                                  </m:mcPr>
                                </m:mc>
                              </m:mcs>
                              <m:ctrlPr>
                                <a:rPr lang="en-US" altLang="ko-KR" sz="1400" i="1">
                                  <a:solidFill>
                                    <a:schemeClr val="tx1">
                                      <a:lumMod val="85000"/>
                                      <a:lumOff val="15000"/>
                                    </a:schemeClr>
                                  </a:solidFill>
                                  <a:latin typeface="Cambria Math" panose="02040503050406030204" pitchFamily="18" charset="0"/>
                                </a:rPr>
                              </m:ctrlPr>
                            </m:mPr>
                            <m:mr>
                              <m:e>
                                <m:r>
                                  <m:rPr>
                                    <m:brk m:alnAt="7"/>
                                  </m:rPr>
                                  <a:rPr lang="en-US" altLang="ko-KR" sz="1400">
                                    <a:solidFill>
                                      <a:schemeClr val="tx1">
                                        <a:lumMod val="85000"/>
                                        <a:lumOff val="15000"/>
                                      </a:schemeClr>
                                    </a:solidFill>
                                    <a:latin typeface="Cambria Math" panose="02040503050406030204" pitchFamily="18" charset="0"/>
                                  </a:rPr>
                                  <m:t>5</m:t>
                                </m:r>
                              </m:e>
                            </m:mr>
                            <m:mr>
                              <m:e>
                                <m:r>
                                  <a:rPr lang="en-US" altLang="ko-KR" sz="1400">
                                    <a:solidFill>
                                      <a:schemeClr val="tx1">
                                        <a:lumMod val="85000"/>
                                        <a:lumOff val="15000"/>
                                      </a:schemeClr>
                                    </a:solidFill>
                                    <a:latin typeface="Cambria Math" panose="02040503050406030204" pitchFamily="18" charset="0"/>
                                  </a:rPr>
                                  <m:t>2</m:t>
                                </m:r>
                              </m:e>
                            </m:mr>
                          </m:m>
                        </m:e>
                      </m:d>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e>
                        <m:sup>
                          <m:r>
                            <a:rPr lang="en-US" altLang="ko-KR" sz="1400">
                              <a:solidFill>
                                <a:schemeClr val="tx1">
                                  <a:lumMod val="85000"/>
                                  <a:lumOff val="15000"/>
                                </a:schemeClr>
                              </a:solidFill>
                              <a:latin typeface="Cambria Math" panose="02040503050406030204" pitchFamily="18" charset="0"/>
                            </a:rPr>
                            <m:t>2</m:t>
                          </m:r>
                        </m:sup>
                      </m:sSup>
                      <m:sSup>
                        <m:sSupPr>
                          <m:ctrlPr>
                            <a:rPr lang="en-US" altLang="ko-KR" sz="1400" i="1">
                              <a:solidFill>
                                <a:schemeClr val="tx1">
                                  <a:lumMod val="85000"/>
                                  <a:lumOff val="15000"/>
                                </a:schemeClr>
                              </a:solidFill>
                              <a:latin typeface="Cambria Math" panose="02040503050406030204" pitchFamily="18" charset="0"/>
                            </a:rPr>
                          </m:ctrlPr>
                        </m:sSupPr>
                        <m:e>
                          <m:d>
                            <m:dPr>
                              <m:ctrlPr>
                                <a:rPr lang="en-US" altLang="ko-KR" sz="1400" i="1">
                                  <a:solidFill>
                                    <a:schemeClr val="tx1">
                                      <a:lumMod val="85000"/>
                                      <a:lumOff val="15000"/>
                                    </a:schemeClr>
                                  </a:solidFill>
                                  <a:latin typeface="Cambria Math" panose="02040503050406030204" pitchFamily="18" charset="0"/>
                                </a:rPr>
                              </m:ctrlPr>
                            </m:dPr>
                            <m:e>
                              <m:r>
                                <a:rPr lang="en-US" altLang="ko-KR" sz="1400">
                                  <a:solidFill>
                                    <a:schemeClr val="tx1">
                                      <a:lumMod val="85000"/>
                                      <a:lumOff val="15000"/>
                                    </a:schemeClr>
                                  </a:solidFill>
                                  <a:latin typeface="Cambria Math" panose="02040503050406030204" pitchFamily="18" charset="0"/>
                                </a:rPr>
                                <m:t>1</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e>
                          </m:d>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 </m:t>
                          </m:r>
                        </m:e>
                        <m:sup>
                          <m:r>
                            <a:rPr lang="en-US" altLang="ko-KR" sz="1400" dirty="0">
                              <a:solidFill>
                                <a:schemeClr val="tx1">
                                  <a:lumMod val="85000"/>
                                  <a:lumOff val="15000"/>
                                </a:schemeClr>
                              </a:solidFill>
                              <a:latin typeface="Cambria Math" panose="02040503050406030204" pitchFamily="18" charset="0"/>
                            </a:rPr>
                            <m:t>5</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sup>
                      </m:sSup>
                    </m:oMath>
                  </m:oMathPara>
                </a14:m>
                <a:endParaRPr lang="en-US" altLang="ko-KR" sz="1400" i="1" dirty="0">
                  <a:solidFill>
                    <a:schemeClr val="tx1">
                      <a:lumMod val="85000"/>
                      <a:lumOff val="15000"/>
                    </a:schemeClr>
                  </a:solidFill>
                  <a:latin typeface="Cambria Math" panose="02040503050406030204" pitchFamily="18" charset="0"/>
                </a:endParaRPr>
              </a:p>
              <a:p>
                <a:pPr marL="892175">
                  <a:spcAft>
                    <a:spcPts val="800"/>
                  </a:spcAft>
                </a:pPr>
                <a14:m>
                  <m:oMathPara xmlns:m="http://schemas.openxmlformats.org/officeDocument/2006/math">
                    <m:oMathParaPr>
                      <m:jc m:val="left"/>
                    </m:oMathParaPr>
                    <m:oMath xmlns:m="http://schemas.openxmlformats.org/officeDocument/2006/math">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1</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1</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sSup>
                        <m:sSup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0</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8</m:t>
                          </m:r>
                        </m:e>
                        <m: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5</m:t>
                          </m:r>
                        </m:sup>
                      </m:s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5</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0</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2</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sSup>
                        <m:sSup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0</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8</m:t>
                          </m:r>
                        </m:e>
                        <m: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4</m:t>
                          </m:r>
                        </m:sup>
                      </m:s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10</m:t>
                      </m:r>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2</m:t>
                          </m:r>
                        </m:e>
                        <m:sup>
                          <m:r>
                            <a:rPr lang="en-US" altLang="ko-KR" sz="1400">
                              <a:solidFill>
                                <a:schemeClr val="tx1">
                                  <a:lumMod val="85000"/>
                                  <a:lumOff val="15000"/>
                                </a:schemeClr>
                              </a:solidFill>
                              <a:latin typeface="Cambria Math" panose="02040503050406030204" pitchFamily="18" charset="0"/>
                            </a:rPr>
                            <m:t>2</m:t>
                          </m:r>
                        </m:sup>
                      </m:s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sSup>
                        <m:sSup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0</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8</m:t>
                          </m:r>
                        </m:e>
                        <m: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3</m:t>
                          </m:r>
                        </m:sup>
                      </m:sSup>
                    </m:oMath>
                  </m:oMathPara>
                </a14:m>
                <a:endParaRPr lang="en-US" altLang="ko-KR" sz="1400" i="1" dirty="0">
                  <a:solidFill>
                    <a:schemeClr val="tx1">
                      <a:lumMod val="85000"/>
                      <a:lumOff val="15000"/>
                    </a:schemeClr>
                  </a:solidFill>
                  <a:latin typeface="Cambria Math" panose="02040503050406030204" pitchFamily="18" charset="0"/>
                  <a:sym typeface="Symbol" panose="05050102010706020507" pitchFamily="18" charset="2"/>
                </a:endParaRPr>
              </a:p>
              <a:p>
                <a:pPr marL="892175">
                  <a:spcAft>
                    <a:spcPts val="800"/>
                  </a:spcAft>
                </a:pPr>
                <a14:m>
                  <m:oMathPara xmlns:m="http://schemas.openxmlformats.org/officeDocument/2006/math">
                    <m:oMathParaPr>
                      <m:jc m:val="left"/>
                    </m:oMathParaPr>
                    <m:oMath xmlns:m="http://schemas.openxmlformats.org/officeDocument/2006/math">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0</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328</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0</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41</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0</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205</m:t>
                      </m:r>
                    </m:oMath>
                  </m:oMathPara>
                </a14:m>
                <a:endParaRPr lang="en-US" altLang="ko-KR" sz="1400" dirty="0">
                  <a:solidFill>
                    <a:schemeClr val="tx1">
                      <a:lumMod val="85000"/>
                      <a:lumOff val="15000"/>
                    </a:schemeClr>
                  </a:solidFill>
                  <a:latin typeface="Cambria Math" panose="02040503050406030204" pitchFamily="18" charset="0"/>
                  <a:sym typeface="Symbol" panose="05050102010706020507" pitchFamily="18" charset="2"/>
                </a:endParaRPr>
              </a:p>
              <a:p>
                <a:pPr marL="892175">
                  <a:spcAft>
                    <a:spcPts val="800"/>
                  </a:spcAft>
                </a:pPr>
                <a14:m>
                  <m:oMathPara xmlns:m="http://schemas.openxmlformats.org/officeDocument/2006/math">
                    <m:oMathParaPr>
                      <m:jc m:val="left"/>
                    </m:oMathParaPr>
                    <m:oMath xmlns:m="http://schemas.openxmlformats.org/officeDocument/2006/math">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0</m:t>
                      </m:r>
                      <m:r>
                        <a:rPr lang="en-US" altLang="ko-KR" sz="140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942</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9" name="Rectangle 12">
                <a:extLst>
                  <a:ext uri="{FF2B5EF4-FFF2-40B4-BE49-F238E27FC236}">
                    <a16:creationId xmlns:a16="http://schemas.microsoft.com/office/drawing/2014/main" xmlns:a14="http://schemas.microsoft.com/office/drawing/2010/main" xmlns="" id="{9F257F34-1E06-493C-9C14-CEE03391F970}"/>
                  </a:ext>
                </a:extLst>
              </p:cNvPr>
              <p:cNvSpPr>
                <a:spLocks noRot="1" noChangeAspect="1" noMove="1" noResize="1" noEditPoints="1" noAdjustHandles="1" noChangeArrowheads="1" noChangeShapeType="1" noTextEdit="1"/>
              </p:cNvSpPr>
              <p:nvPr/>
            </p:nvSpPr>
            <p:spPr>
              <a:xfrm>
                <a:off x="1499376" y="2492896"/>
                <a:ext cx="6686474" cy="1833066"/>
              </a:xfrm>
              <a:prstGeom prst="rect">
                <a:avLst/>
              </a:prstGeom>
              <a:blipFill rotWithShape="0">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519850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17" name="직사각형 16">
            <a:extLst>
              <a:ext uri="{FF2B5EF4-FFF2-40B4-BE49-F238E27FC236}">
                <a16:creationId xmlns:a16="http://schemas.microsoft.com/office/drawing/2014/main" xmlns="" id="{515B0B66-977E-4572-BC9B-89B70B742A7C}"/>
              </a:ext>
            </a:extLst>
          </p:cNvPr>
          <p:cNvSpPr/>
          <p:nvPr/>
        </p:nvSpPr>
        <p:spPr>
          <a:xfrm>
            <a:off x="674556"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named after the French scientist Simeon D. Poisson.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describes the frequency of events for a given interval of time or space.</a:t>
            </a:r>
          </a:p>
        </p:txBody>
      </p:sp>
      <p:grpSp>
        <p:nvGrpSpPr>
          <p:cNvPr id="2" name="그룹 1">
            <a:extLst>
              <a:ext uri="{FF2B5EF4-FFF2-40B4-BE49-F238E27FC236}">
                <a16:creationId xmlns:a16="http://schemas.microsoft.com/office/drawing/2014/main" xmlns="" id="{D248D9D4-ABF3-4EE3-B995-C11E528D39F8}"/>
              </a:ext>
            </a:extLst>
          </p:cNvPr>
          <p:cNvGrpSpPr/>
          <p:nvPr/>
        </p:nvGrpSpPr>
        <p:grpSpPr>
          <a:xfrm>
            <a:off x="847507" y="2404990"/>
            <a:ext cx="8460514" cy="1106262"/>
            <a:chOff x="855127" y="2404990"/>
            <a:chExt cx="8460514" cy="1106262"/>
          </a:xfrm>
        </p:grpSpPr>
        <p:grpSp>
          <p:nvGrpSpPr>
            <p:cNvPr id="18" name="그룹 17">
              <a:extLst>
                <a:ext uri="{FF2B5EF4-FFF2-40B4-BE49-F238E27FC236}">
                  <a16:creationId xmlns:a16="http://schemas.microsoft.com/office/drawing/2014/main" xmlns="" id="{0AB06112-F934-44C3-9BD7-F4F01EC37FFE}"/>
                </a:ext>
              </a:extLst>
            </p:cNvPr>
            <p:cNvGrpSpPr/>
            <p:nvPr/>
          </p:nvGrpSpPr>
          <p:grpSpPr>
            <a:xfrm>
              <a:off x="855127" y="2404990"/>
              <a:ext cx="8460514" cy="345461"/>
              <a:chOff x="903506" y="2429380"/>
              <a:chExt cx="8460514" cy="345461"/>
            </a:xfrm>
          </p:grpSpPr>
          <p:sp>
            <p:nvSpPr>
              <p:cNvPr id="19" name="사각형: 둥근 모서리 2">
                <a:extLst>
                  <a:ext uri="{FF2B5EF4-FFF2-40B4-BE49-F238E27FC236}">
                    <a16:creationId xmlns:a16="http://schemas.microsoft.com/office/drawing/2014/main" xmlns="" id="{975DBBF9-E918-4761-97AC-EC8A5A9CA8D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1BBB974A-544C-43B1-882A-23E856679851}"/>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Number of emails received per hour</a:t>
                </a:r>
              </a:p>
            </p:txBody>
          </p:sp>
        </p:grpSp>
        <p:grpSp>
          <p:nvGrpSpPr>
            <p:cNvPr id="21" name="그룹 20">
              <a:extLst>
                <a:ext uri="{FF2B5EF4-FFF2-40B4-BE49-F238E27FC236}">
                  <a16:creationId xmlns:a16="http://schemas.microsoft.com/office/drawing/2014/main" xmlns="" id="{9F041144-BD69-4434-A5A0-540A20562132}"/>
                </a:ext>
              </a:extLst>
            </p:cNvPr>
            <p:cNvGrpSpPr/>
            <p:nvPr/>
          </p:nvGrpSpPr>
          <p:grpSpPr>
            <a:xfrm>
              <a:off x="855127" y="2780928"/>
              <a:ext cx="8460514" cy="345461"/>
              <a:chOff x="903506" y="2429380"/>
              <a:chExt cx="8460514" cy="345461"/>
            </a:xfrm>
          </p:grpSpPr>
          <p:sp>
            <p:nvSpPr>
              <p:cNvPr id="22" name="사각형: 둥근 모서리 2">
                <a:extLst>
                  <a:ext uri="{FF2B5EF4-FFF2-40B4-BE49-F238E27FC236}">
                    <a16:creationId xmlns:a16="http://schemas.microsoft.com/office/drawing/2014/main" xmlns="" id="{9A067F0F-A73F-4B88-A057-FB45AA2B15F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9197F96A-29D5-4171-989F-48C498AE1E1B}"/>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Number of earthquakes per year</a:t>
                </a:r>
              </a:p>
            </p:txBody>
          </p:sp>
        </p:grpSp>
        <p:grpSp>
          <p:nvGrpSpPr>
            <p:cNvPr id="27" name="그룹 26">
              <a:extLst>
                <a:ext uri="{FF2B5EF4-FFF2-40B4-BE49-F238E27FC236}">
                  <a16:creationId xmlns:a16="http://schemas.microsoft.com/office/drawing/2014/main" xmlns="" id="{A866DA44-6388-4E66-A84F-ECF76AD318F1}"/>
                </a:ext>
              </a:extLst>
            </p:cNvPr>
            <p:cNvGrpSpPr/>
            <p:nvPr/>
          </p:nvGrpSpPr>
          <p:grpSpPr>
            <a:xfrm>
              <a:off x="855127" y="3165791"/>
              <a:ext cx="8460514" cy="345461"/>
              <a:chOff x="903506" y="2429380"/>
              <a:chExt cx="8460514" cy="345461"/>
            </a:xfrm>
          </p:grpSpPr>
          <p:sp>
            <p:nvSpPr>
              <p:cNvPr id="28" name="사각형: 둥근 모서리 2">
                <a:extLst>
                  <a:ext uri="{FF2B5EF4-FFF2-40B4-BE49-F238E27FC236}">
                    <a16:creationId xmlns:a16="http://schemas.microsoft.com/office/drawing/2014/main" xmlns="" id="{C0956AD2-6F6E-443C-AA5E-3FD8FD306487}"/>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57B55A01-4DED-4066-94B8-3F91DB0F527D}"/>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Number of chocolate chips in a cookie </a:t>
                </a:r>
              </a:p>
            </p:txBody>
          </p:sp>
        </p:grpSp>
      </p:grpSp>
      <p:sp>
        <p:nvSpPr>
          <p:cNvPr id="30" name="직사각형 29">
            <a:extLst>
              <a:ext uri="{FF2B5EF4-FFF2-40B4-BE49-F238E27FC236}">
                <a16:creationId xmlns:a16="http://schemas.microsoft.com/office/drawing/2014/main" xmlns="" id="{CA540607-D4CE-4FDB-B6D6-F72AC379880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Poisson random variable and probability distribution</a:t>
            </a:r>
          </a:p>
        </p:txBody>
      </p:sp>
    </p:spTree>
    <p:extLst>
      <p:ext uri="{BB962C8B-B14F-4D97-AF65-F5344CB8AC3E}">
        <p14:creationId xmlns:p14="http://schemas.microsoft.com/office/powerpoint/2010/main" val="1993926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xmlns="" id="{3C6EBD60-FA6E-4923-A59B-EECA158EF424}"/>
                  </a:ext>
                </a:extLst>
              </p:cNvPr>
              <p:cNvSpPr/>
              <p:nvPr/>
            </p:nvSpPr>
            <p:spPr>
              <a:xfrm>
                <a:off x="674556" y="1700808"/>
                <a:ext cx="8632825" cy="2125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 “</a:t>
                </a:r>
                <a14:m>
                  <m:oMath xmlns:m="http://schemas.openxmlformats.org/officeDocument/2006/math">
                    <m: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is a Poisson random variable.”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𝑃𝑜𝑖𝑠</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𝜆</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e>
                    </m:d>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fPr>
                      <m:num>
                        <m:sSup>
                          <m:sSup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r>
                              <a:rPr lang="en-US" altLang="ko-KR" sz="160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rPr>
                              <m:t>𝜆</m:t>
                            </m:r>
                          </m:e>
                          <m:sup>
                            <m:r>
                              <a:rPr lang="en-US" altLang="ko-KR" sz="1600">
                                <a:solidFill>
                                  <a:srgbClr val="FF0000"/>
                                </a:solidFill>
                                <a:latin typeface="Cambria Math" panose="02040503050406030204" pitchFamily="18" charset="0"/>
                                <a:ea typeface="Noto Sans CJK KR Regular" panose="020B0500000000000000" pitchFamily="34" charset="-127"/>
                                <a:cs typeface="Times New Roman" panose="02020603050405020304" pitchFamily="18" charset="0"/>
                              </a:rPr>
                              <m:t>𝑥</m:t>
                            </m:r>
                          </m:sup>
                        </m:sSup>
                        <m:sSup>
                          <m:sSup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𝑒</m:t>
                            </m:r>
                          </m:e>
                          <m:sup>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60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rPr>
                              <m:t>𝜆</m:t>
                            </m:r>
                          </m:sup>
                        </m:sSup>
                      </m:num>
                      <m:den>
                        <m:r>
                          <a:rPr lang="en-US" altLang="ko-KR" sz="1600">
                            <a:solidFill>
                              <a:srgbClr val="FF0000"/>
                            </a:solidFill>
                            <a:latin typeface="Cambria Math" panose="02040503050406030204" pitchFamily="18" charset="0"/>
                            <a:ea typeface="Noto Sans CJK KR Regular" panose="020B0500000000000000" pitchFamily="34" charset="-127"/>
                            <a:cs typeface="Times New Roman" panose="02020603050405020304" pitchFamily="18" charset="0"/>
                          </a:rPr>
                          <m:t>𝑥</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den>
                    </m:f>
                  </m:oMath>
                </a14:m>
                <a:r>
                  <a:rPr lang="en-US" altLang="ko-KR" sz="16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600" dirty="0">
                    <a:solidFill>
                      <a:srgbClr val="20B765"/>
                    </a:solidFill>
                    <a:latin typeface="SamsungOne 300" panose="020B0303030303020204"/>
                    <a:cs typeface="Times New Roman" panose="02020603050405020304" pitchFamily="18" charset="0"/>
                    <a:sym typeface="Symbol" panose="05050102010706020507" pitchFamily="18" charset="2"/>
                  </a:rPr>
                  <a:t></a:t>
                </a:r>
                <a:r>
                  <a:rPr lang="en-US" altLang="ko-KR" sz="1600" dirty="0">
                    <a:solidFill>
                      <a:srgbClr val="193EB0"/>
                    </a:solidFill>
                    <a:latin typeface="SamsungOne 300" panose="020B0303030303020204"/>
                    <a:cs typeface="Times New Roman" panose="02020603050405020304" pitchFamily="18" charset="0"/>
                  </a:rPr>
                  <a:t> </a:t>
                </a:r>
                <a:r>
                  <a:rPr lang="en-US" altLang="ko-KR" sz="1600" dirty="0">
                    <a:solidFill>
                      <a:schemeClr val="tx1">
                        <a:lumMod val="85000"/>
                        <a:lumOff val="15000"/>
                      </a:schemeClr>
                    </a:solidFill>
                    <a:latin typeface="SamsungOne 300" panose="020B0303030303020204"/>
                    <a:cs typeface="Times New Roman" panose="02020603050405020304" pitchFamily="18" charset="0"/>
                  </a:rPr>
                  <a:t>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0≤</m:t>
                    </m:r>
                    <m:r>
                      <a:rPr lang="en-US" altLang="ko-KR" sz="1600">
                        <a:solidFill>
                          <a:srgbClr val="FF0000"/>
                        </a:solidFill>
                        <a:latin typeface="Cambria Math" panose="02040503050406030204" pitchFamily="18" charset="0"/>
                        <a:ea typeface="SamsungOne 400" panose="020B0503030303020204" pitchFamily="34" charset="0"/>
                      </a:rPr>
                      <m:t>𝑥</m:t>
                    </m:r>
                  </m:oMath>
                </a14:m>
                <a:r>
                  <a:rPr lang="en-US" altLang="ko-KR" sz="1600" dirty="0">
                    <a:solidFill>
                      <a:schemeClr val="tx1">
                        <a:lumMod val="85000"/>
                        <a:lumOff val="15000"/>
                      </a:schemeClr>
                    </a:solidFill>
                    <a:latin typeface="SamsungOne 300" panose="020B0303030303020204"/>
                    <a:cs typeface="Times New Roman" panose="02020603050405020304" pitchFamily="18" charset="0"/>
                  </a:rPr>
                  <a:t> </a:t>
                </a:r>
              </a:p>
              <a:p>
                <a:pPr marL="361950" lvl="1" indent="-180975">
                  <a:spcBef>
                    <a:spcPts val="800"/>
                  </a:spcBef>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a:t>
                </a:r>
                <a:r>
                  <a:rPr lang="en-US" altLang="ko-KR" sz="1300" i="1" dirty="0">
                    <a:solidFill>
                      <a:prstClr val="black">
                        <a:lumMod val="85000"/>
                        <a:lumOff val="15000"/>
                      </a:prstClr>
                    </a:solidFill>
                    <a:latin typeface="Cambria Math" panose="02040503050406030204" pitchFamily="18" charset="0"/>
                  </a:rPr>
                  <a:t> = </a:t>
                </a:r>
                <a14:m>
                  <m:oMath xmlns:m="http://schemas.openxmlformats.org/officeDocument/2006/math">
                    <m:r>
                      <a:rPr lang="en-US" altLang="ko-KR" sz="1300" i="1">
                        <a:solidFill>
                          <a:prstClr val="black">
                            <a:lumMod val="85000"/>
                            <a:lumOff val="15000"/>
                          </a:prstClr>
                        </a:solidFill>
                        <a:latin typeface="Cambria Math" panose="02040503050406030204" pitchFamily="18" charset="0"/>
                        <a:sym typeface="Symbol" panose="05050102010706020507" pitchFamily="18" charset="2"/>
                      </a:rPr>
                      <m:t></m:t>
                    </m:r>
                  </m:oMath>
                </a14:m>
                <a:endParaRPr lang="en-US" altLang="ko-KR" sz="1300" i="1" dirty="0">
                  <a:solidFill>
                    <a:prstClr val="black">
                      <a:lumMod val="85000"/>
                      <a:lumOff val="15000"/>
                    </a:prstClr>
                  </a:solidFill>
                  <a:latin typeface="Cambria Math" panose="02040503050406030204" pitchFamily="18" charset="0"/>
                </a:endParaRPr>
              </a:p>
              <a:p>
                <a:pPr marL="361950" lvl="1" indent="-180975">
                  <a:spcBef>
                    <a:spcPts val="800"/>
                  </a:spcBef>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Variance </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
                      <a:rPr lang="en-US" altLang="ko-KR" sz="1300" i="1">
                        <a:solidFill>
                          <a:prstClr val="black">
                            <a:lumMod val="85000"/>
                            <a:lumOff val="15000"/>
                          </a:prstClr>
                        </a:solidFill>
                        <a:latin typeface="Cambria Math" panose="02040503050406030204" pitchFamily="18" charset="0"/>
                        <a:sym typeface="Symbol" panose="05050102010706020507" pitchFamily="18" charset="2"/>
                      </a:rPr>
                      <m:t></m:t>
                    </m:r>
                  </m:oMath>
                </a14:m>
                <a:endParaRPr lang="en-US" altLang="ko-KR" sz="1300" i="1" dirty="0">
                  <a:solidFill>
                    <a:prstClr val="black">
                      <a:lumMod val="85000"/>
                      <a:lumOff val="15000"/>
                    </a:prstClr>
                  </a:solidFill>
                  <a:latin typeface="Cambria Math" panose="02040503050406030204" pitchFamily="18" charset="0"/>
                </a:endParaRPr>
              </a:p>
              <a:p>
                <a:pPr marL="361950" lvl="1" indent="-180975">
                  <a:spcBef>
                    <a:spcPts val="800"/>
                  </a:spcBef>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Standard deviation </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ad>
                      <m:radPr>
                        <m:degHide m:val="on"/>
                        <m:ctrlPr>
                          <a:rPr lang="en-US" altLang="ko-KR" sz="1300" i="1" dirty="0">
                            <a:solidFill>
                              <a:prstClr val="black">
                                <a:lumMod val="85000"/>
                                <a:lumOff val="15000"/>
                              </a:prstClr>
                            </a:solidFill>
                            <a:latin typeface="Cambria Math" panose="02040503050406030204" pitchFamily="18" charset="0"/>
                          </a:rPr>
                        </m:ctrlPr>
                      </m:radPr>
                      <m:deg/>
                      <m:e>
                        <m:r>
                          <a:rPr lang="en-US" altLang="ko-KR" sz="1300" i="1">
                            <a:solidFill>
                              <a:prstClr val="black">
                                <a:lumMod val="85000"/>
                                <a:lumOff val="15000"/>
                              </a:prstClr>
                            </a:solidFill>
                            <a:latin typeface="Cambria Math" panose="02040503050406030204" pitchFamily="18" charset="0"/>
                            <a:sym typeface="Symbol" panose="05050102010706020507" pitchFamily="18" charset="2"/>
                          </a:rPr>
                          <m:t></m:t>
                        </m:r>
                        <m:r>
                          <m:rPr>
                            <m:nor/>
                          </m:rP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 </m:t>
                        </m:r>
                      </m:e>
                    </m:rad>
                  </m:oMath>
                </a14:m>
                <a:endParaRPr lang="en-US" altLang="ko-KR" sz="1300" i="1" dirty="0">
                  <a:solidFill>
                    <a:prstClr val="black">
                      <a:lumMod val="85000"/>
                      <a:lumOff val="15000"/>
                    </a:prstClr>
                  </a:solidFill>
                  <a:latin typeface="Cambria Math" panose="02040503050406030204" pitchFamily="18" charset="0"/>
                </a:endParaRP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 By increasing </a:t>
                </a:r>
                <a14:m>
                  <m:oMath xmlns:m="http://schemas.openxmlformats.org/officeDocument/2006/math">
                    <m:r>
                      <a:rPr lang="en-US" altLang="ko-KR" sz="1300" dirty="0">
                        <a:solidFill>
                          <a:srgbClr val="FF0000"/>
                        </a:solidFill>
                        <a:latin typeface="Cambria Math" panose="02040503050406030204" pitchFamily="18" charset="0"/>
                        <a:ea typeface="Noto Sans CJK KR Regular" panose="020B0500000000000000" pitchFamily="34" charset="-127"/>
                        <a:cs typeface="Times New Roman" panose="02020603050405020304" pitchFamily="18" charset="0"/>
                      </a:rPr>
                      <m:t>𝑛</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while decreasing </a:t>
                </a:r>
                <a14:m>
                  <m:oMath xmlns:m="http://schemas.openxmlformats.org/officeDocument/2006/math">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rPr>
                      <m:t>𝑝</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the Binomial distribution converges to the Poisson with </a:t>
                </a:r>
                <a14:m>
                  <m:oMath xmlns:m="http://schemas.openxmlformats.org/officeDocument/2006/math">
                    <m:r>
                      <a:rPr lang="en-US" altLang="ko-KR" sz="1300" dirty="0">
                        <a:solidFill>
                          <a:srgbClr val="20B765"/>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rgbClr val="FF000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𝑛</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 </m:t>
                    </m:r>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𝑝</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t>
                </a:r>
                <a:endParaRPr lang="en-US" altLang="ko-KR" sz="13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30" name="직사각형 29">
                <a:extLst>
                  <a:ext uri="{FF2B5EF4-FFF2-40B4-BE49-F238E27FC236}">
                    <a16:creationId xmlns:a16="http://schemas.microsoft.com/office/drawing/2014/main" id="{3C6EBD60-FA6E-4923-A59B-EECA158EF424}"/>
                  </a:ext>
                </a:extLst>
              </p:cNvPr>
              <p:cNvSpPr>
                <a:spLocks noRot="1" noChangeAspect="1" noMove="1" noResize="1" noEditPoints="1" noAdjustHandles="1" noChangeArrowheads="1" noChangeShapeType="1" noTextEdit="1"/>
              </p:cNvSpPr>
              <p:nvPr/>
            </p:nvSpPr>
            <p:spPr>
              <a:xfrm>
                <a:off x="674556" y="1700808"/>
                <a:ext cx="8632825" cy="2125435"/>
              </a:xfrm>
              <a:prstGeom prst="rect">
                <a:avLst/>
              </a:prstGeom>
              <a:blipFill>
                <a:blip r:embed="rId3"/>
                <a:stretch>
                  <a:fillRect l="-147"/>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08EC1F2E-D326-4240-8020-0CADCE76C6E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Poisson random variable and probability distribution</a:t>
            </a:r>
          </a:p>
        </p:txBody>
      </p:sp>
    </p:spTree>
    <p:extLst>
      <p:ext uri="{BB962C8B-B14F-4D97-AF65-F5344CB8AC3E}">
        <p14:creationId xmlns:p14="http://schemas.microsoft.com/office/powerpoint/2010/main" val="6777951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 name="그룹 2">
            <a:extLst>
              <a:ext uri="{FF2B5EF4-FFF2-40B4-BE49-F238E27FC236}">
                <a16:creationId xmlns:a16="http://schemas.microsoft.com/office/drawing/2014/main" xmlns="" id="{1F0191E9-1DC0-44FD-88F7-106F598F7673}"/>
              </a:ext>
            </a:extLst>
          </p:cNvPr>
          <p:cNvGrpSpPr/>
          <p:nvPr/>
        </p:nvGrpSpPr>
        <p:grpSpPr>
          <a:xfrm>
            <a:off x="2791172" y="1916832"/>
            <a:ext cx="4320480" cy="3095922"/>
            <a:chOff x="2791172" y="1773238"/>
            <a:chExt cx="4320480" cy="3095922"/>
          </a:xfrm>
        </p:grpSpPr>
        <p:sp>
          <p:nvSpPr>
            <p:cNvPr id="9" name="직사각형 8">
              <a:extLst>
                <a:ext uri="{FF2B5EF4-FFF2-40B4-BE49-F238E27FC236}">
                  <a16:creationId xmlns:a16="http://schemas.microsoft.com/office/drawing/2014/main" xmlns="" id="{0A8F712B-7227-41F4-A989-3E2A7AE549DC}"/>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xmlns="" id="{3112F4C5-DF9A-445F-9043-159EED441EF1}"/>
                </a:ext>
              </a:extLst>
            </p:cNvPr>
            <p:cNvGrpSpPr/>
            <p:nvPr/>
          </p:nvGrpSpPr>
          <p:grpSpPr>
            <a:xfrm>
              <a:off x="3029866" y="1987615"/>
              <a:ext cx="3843091" cy="2667168"/>
              <a:chOff x="2881559" y="2808983"/>
              <a:chExt cx="3843091" cy="2667168"/>
            </a:xfrm>
          </p:grpSpPr>
          <p:grpSp>
            <p:nvGrpSpPr>
              <p:cNvPr id="14" name="그룹 13">
                <a:extLst>
                  <a:ext uri="{FF2B5EF4-FFF2-40B4-BE49-F238E27FC236}">
                    <a16:creationId xmlns:a16="http://schemas.microsoft.com/office/drawing/2014/main" xmlns="" id="{95D0A4F3-B6F1-4510-9550-A732DFA5266F}"/>
                  </a:ext>
                </a:extLst>
              </p:cNvPr>
              <p:cNvGrpSpPr/>
              <p:nvPr/>
            </p:nvGrpSpPr>
            <p:grpSpPr>
              <a:xfrm>
                <a:off x="3373722" y="3251200"/>
                <a:ext cx="3350928" cy="1921138"/>
                <a:chOff x="2084614" y="1997720"/>
                <a:chExt cx="3350928" cy="1921138"/>
              </a:xfrm>
            </p:grpSpPr>
            <p:cxnSp>
              <p:nvCxnSpPr>
                <p:cNvPr id="52" name="직선 화살표 연결선 51">
                  <a:extLst>
                    <a:ext uri="{FF2B5EF4-FFF2-40B4-BE49-F238E27FC236}">
                      <a16:creationId xmlns:a16="http://schemas.microsoft.com/office/drawing/2014/main" xmlns="" id="{2C139846-8F28-4F67-8D7C-258A2FCDEB05}"/>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xmlns="" id="{5DC773B1-77FA-4DFD-BD7B-86DCF8C82378}"/>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2746AFF9-4061-4586-AE94-B26E763C3270}"/>
                      </a:ext>
                    </a:extLst>
                  </p:cNvPr>
                  <p:cNvSpPr/>
                  <p:nvPr/>
                </p:nvSpPr>
                <p:spPr>
                  <a:xfrm>
                    <a:off x="4224675" y="2808983"/>
                    <a:ext cx="1453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𝑙</m:t>
                          </m:r>
                          <m:r>
                            <a:rPr lang="en-US" altLang="ko-KR" b="0" i="1"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𝑎𝑚𝑏𝑑𝑎</m:t>
                          </m:r>
                          <m:r>
                            <a:rPr lang="en-US" altLang="ko-KR" b="0" i="1"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b="0" i="1"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2</m:t>
                          </m:r>
                        </m:oMath>
                      </m:oMathPara>
                    </a14:m>
                    <a:endParaRPr lang="ko-KR" altLang="en-US" dirty="0"/>
                  </a:p>
                </p:txBody>
              </p:sp>
            </mc:Choice>
            <mc:Fallback xmlns="">
              <p:sp>
                <p:nvSpPr>
                  <p:cNvPr id="22" name="직사각형 21"/>
                  <p:cNvSpPr>
                    <a:spLocks noRot="1" noChangeAspect="1" noMove="1" noResize="1" noEditPoints="1" noAdjustHandles="1" noChangeArrowheads="1" noChangeShapeType="1" noTextEdit="1"/>
                  </p:cNvSpPr>
                  <p:nvPr/>
                </p:nvSpPr>
                <p:spPr>
                  <a:xfrm>
                    <a:off x="4224675" y="2808983"/>
                    <a:ext cx="1453475" cy="369332"/>
                  </a:xfrm>
                  <a:prstGeom prst="rect">
                    <a:avLst/>
                  </a:prstGeom>
                  <a:blipFill rotWithShape="0">
                    <a:blip r:embed="rId3"/>
                    <a:stretch>
                      <a:fillRect/>
                    </a:stretch>
                  </a:blipFill>
                </p:spPr>
                <p:txBody>
                  <a:bodyPr/>
                  <a:lstStyle/>
                  <a:p>
                    <a:r>
                      <a:rPr lang="ko-KR" altLang="en-US">
                        <a:noFill/>
                      </a:rPr>
                      <a:t> </a:t>
                    </a:r>
                  </a:p>
                </p:txBody>
              </p:sp>
            </mc:Fallback>
          </mc:AlternateContent>
          <p:cxnSp>
            <p:nvCxnSpPr>
              <p:cNvPr id="16" name="직선 연결선 15">
                <a:extLst>
                  <a:ext uri="{FF2B5EF4-FFF2-40B4-BE49-F238E27FC236}">
                    <a16:creationId xmlns:a16="http://schemas.microsoft.com/office/drawing/2014/main" xmlns="" id="{08488545-8F76-4B00-9AAA-5B30B60EAAFB}"/>
                  </a:ext>
                </a:extLst>
              </p:cNvPr>
              <p:cNvCxnSpPr/>
              <p:nvPr/>
            </p:nvCxnSpPr>
            <p:spPr>
              <a:xfrm rot="16200000">
                <a:off x="3337720"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2AF7EB45-C26D-4D06-A746-3FF777DEDDD7}"/>
                  </a:ext>
                </a:extLst>
              </p:cNvPr>
              <p:cNvSpPr txBox="1"/>
              <p:nvPr/>
            </p:nvSpPr>
            <p:spPr>
              <a:xfrm>
                <a:off x="3283621"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cxnSp>
            <p:nvCxnSpPr>
              <p:cNvPr id="18" name="직선 연결선 17">
                <a:extLst>
                  <a:ext uri="{FF2B5EF4-FFF2-40B4-BE49-F238E27FC236}">
                    <a16:creationId xmlns:a16="http://schemas.microsoft.com/office/drawing/2014/main" xmlns="" id="{EEEEEBB1-CC27-4040-87AB-516BDDFBAEE9}"/>
                  </a:ext>
                </a:extLst>
              </p:cNvPr>
              <p:cNvCxnSpPr/>
              <p:nvPr/>
            </p:nvCxnSpPr>
            <p:spPr>
              <a:xfrm rot="16200000">
                <a:off x="3971983"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xmlns="" id="{B2BBEE48-F36D-4F3C-B776-42D1C5BC46FE}"/>
                  </a:ext>
                </a:extLst>
              </p:cNvPr>
              <p:cNvCxnSpPr/>
              <p:nvPr/>
            </p:nvCxnSpPr>
            <p:spPr>
              <a:xfrm rot="16200000">
                <a:off x="4606246"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xmlns="" id="{FFE827DC-0272-43BD-A854-49A38285B7D6}"/>
                  </a:ext>
                </a:extLst>
              </p:cNvPr>
              <p:cNvCxnSpPr/>
              <p:nvPr/>
            </p:nvCxnSpPr>
            <p:spPr>
              <a:xfrm rot="16200000">
                <a:off x="5240509"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xmlns="" id="{1E9556BC-EEF2-4B8E-950D-F9A24B47E694}"/>
                  </a:ext>
                </a:extLst>
              </p:cNvPr>
              <p:cNvCxnSpPr/>
              <p:nvPr/>
            </p:nvCxnSpPr>
            <p:spPr>
              <a:xfrm rot="16200000">
                <a:off x="5874772"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xmlns="" id="{122CB8DB-B0DF-4D32-AC7E-A20F21D275C2}"/>
                  </a:ext>
                </a:extLst>
              </p:cNvPr>
              <p:cNvCxnSpPr/>
              <p:nvPr/>
            </p:nvCxnSpPr>
            <p:spPr>
              <a:xfrm rot="16200000">
                <a:off x="6509036"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407D8382-415D-4C5B-922C-AB39401490EB}"/>
                  </a:ext>
                </a:extLst>
              </p:cNvPr>
              <p:cNvSpPr txBox="1"/>
              <p:nvPr/>
            </p:nvSpPr>
            <p:spPr>
              <a:xfrm>
                <a:off x="3917033"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27" name="TextBox 26">
                <a:extLst>
                  <a:ext uri="{FF2B5EF4-FFF2-40B4-BE49-F238E27FC236}">
                    <a16:creationId xmlns:a16="http://schemas.microsoft.com/office/drawing/2014/main" xmlns="" id="{1819883F-AEAE-4E31-9F86-8470C95E1D5E}"/>
                  </a:ext>
                </a:extLst>
              </p:cNvPr>
              <p:cNvSpPr txBox="1"/>
              <p:nvPr/>
            </p:nvSpPr>
            <p:spPr>
              <a:xfrm>
                <a:off x="4551725"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28" name="TextBox 27">
                <a:extLst>
                  <a:ext uri="{FF2B5EF4-FFF2-40B4-BE49-F238E27FC236}">
                    <a16:creationId xmlns:a16="http://schemas.microsoft.com/office/drawing/2014/main" xmlns="" id="{56D1BF44-B39F-4227-8A3C-77ADFDB7552E}"/>
                  </a:ext>
                </a:extLst>
              </p:cNvPr>
              <p:cNvSpPr txBox="1"/>
              <p:nvPr/>
            </p:nvSpPr>
            <p:spPr>
              <a:xfrm>
                <a:off x="5186417"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a:t>
                </a:r>
              </a:p>
            </p:txBody>
          </p:sp>
          <p:sp>
            <p:nvSpPr>
              <p:cNvPr id="29" name="TextBox 28">
                <a:extLst>
                  <a:ext uri="{FF2B5EF4-FFF2-40B4-BE49-F238E27FC236}">
                    <a16:creationId xmlns:a16="http://schemas.microsoft.com/office/drawing/2014/main" xmlns="" id="{F747D702-0216-4D3D-ABD9-C68F8F5D9367}"/>
                  </a:ext>
                </a:extLst>
              </p:cNvPr>
              <p:cNvSpPr txBox="1"/>
              <p:nvPr/>
            </p:nvSpPr>
            <p:spPr>
              <a:xfrm>
                <a:off x="5821549"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8</a:t>
                </a:r>
              </a:p>
            </p:txBody>
          </p:sp>
          <p:sp>
            <p:nvSpPr>
              <p:cNvPr id="31" name="TextBox 30">
                <a:extLst>
                  <a:ext uri="{FF2B5EF4-FFF2-40B4-BE49-F238E27FC236}">
                    <a16:creationId xmlns:a16="http://schemas.microsoft.com/office/drawing/2014/main" xmlns="" id="{AD8348D4-912B-4C3C-9FAD-642830E6E116}"/>
                  </a:ext>
                </a:extLst>
              </p:cNvPr>
              <p:cNvSpPr txBox="1"/>
              <p:nvPr/>
            </p:nvSpPr>
            <p:spPr>
              <a:xfrm>
                <a:off x="6456681"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cxnSp>
            <p:nvCxnSpPr>
              <p:cNvPr id="32" name="직선 연결선 31">
                <a:extLst>
                  <a:ext uri="{FF2B5EF4-FFF2-40B4-BE49-F238E27FC236}">
                    <a16:creationId xmlns:a16="http://schemas.microsoft.com/office/drawing/2014/main" xmlns="" id="{AE17A1E1-6B19-41F2-9E69-86541B68B598}"/>
                  </a:ext>
                </a:extLst>
              </p:cNvPr>
              <p:cNvCxnSpPr/>
              <p:nvPr/>
            </p:nvCxnSpPr>
            <p:spPr>
              <a:xfrm>
                <a:off x="3306464" y="5171457"/>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AE70FC68-23D6-4D9A-988E-12AEE6FAEB2C}"/>
                  </a:ext>
                </a:extLst>
              </p:cNvPr>
              <p:cNvCxnSpPr/>
              <p:nvPr/>
            </p:nvCxnSpPr>
            <p:spPr>
              <a:xfrm>
                <a:off x="3306464" y="4624564"/>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7C1AF213-97C1-4692-833B-1AB1AF07BF1A}"/>
                  </a:ext>
                </a:extLst>
              </p:cNvPr>
              <p:cNvCxnSpPr/>
              <p:nvPr/>
            </p:nvCxnSpPr>
            <p:spPr>
              <a:xfrm>
                <a:off x="3306464" y="407767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C289C28D-22E0-4DD8-9702-8B66E492F6E4}"/>
                  </a:ext>
                </a:extLst>
              </p:cNvPr>
              <p:cNvCxnSpPr/>
              <p:nvPr/>
            </p:nvCxnSpPr>
            <p:spPr>
              <a:xfrm>
                <a:off x="3306464" y="353077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342215CA-17A3-4B7E-B7B2-D4201A37FF61}"/>
                  </a:ext>
                </a:extLst>
              </p:cNvPr>
              <p:cNvSpPr txBox="1"/>
              <p:nvPr/>
            </p:nvSpPr>
            <p:spPr>
              <a:xfrm>
                <a:off x="2881559" y="5074193"/>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37" name="TextBox 36">
                <a:extLst>
                  <a:ext uri="{FF2B5EF4-FFF2-40B4-BE49-F238E27FC236}">
                    <a16:creationId xmlns:a16="http://schemas.microsoft.com/office/drawing/2014/main" xmlns="" id="{F81027E8-9C7C-442F-9418-D8884CDF0C48}"/>
                  </a:ext>
                </a:extLst>
              </p:cNvPr>
              <p:cNvSpPr txBox="1"/>
              <p:nvPr/>
            </p:nvSpPr>
            <p:spPr>
              <a:xfrm>
                <a:off x="2881559" y="4527300"/>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0.1</a:t>
                </a:r>
              </a:p>
            </p:txBody>
          </p:sp>
          <p:sp>
            <p:nvSpPr>
              <p:cNvPr id="38" name="TextBox 37">
                <a:extLst>
                  <a:ext uri="{FF2B5EF4-FFF2-40B4-BE49-F238E27FC236}">
                    <a16:creationId xmlns:a16="http://schemas.microsoft.com/office/drawing/2014/main" xmlns="" id="{7D54F6C3-8D56-4A0C-8EBB-D641F4958DEC}"/>
                  </a:ext>
                </a:extLst>
              </p:cNvPr>
              <p:cNvSpPr txBox="1"/>
              <p:nvPr/>
            </p:nvSpPr>
            <p:spPr>
              <a:xfrm>
                <a:off x="2881559" y="3977215"/>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0.2</a:t>
                </a:r>
              </a:p>
            </p:txBody>
          </p:sp>
          <p:sp>
            <p:nvSpPr>
              <p:cNvPr id="39" name="TextBox 38">
                <a:extLst>
                  <a:ext uri="{FF2B5EF4-FFF2-40B4-BE49-F238E27FC236}">
                    <a16:creationId xmlns:a16="http://schemas.microsoft.com/office/drawing/2014/main" xmlns="" id="{2922ED8F-AD42-4FFB-B30A-8E096113934A}"/>
                  </a:ext>
                </a:extLst>
              </p:cNvPr>
              <p:cNvSpPr txBox="1"/>
              <p:nvPr/>
            </p:nvSpPr>
            <p:spPr>
              <a:xfrm>
                <a:off x="2881559" y="3431749"/>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0.3</a:t>
                </a:r>
              </a:p>
            </p:txBody>
          </p:sp>
          <p:grpSp>
            <p:nvGrpSpPr>
              <p:cNvPr id="40" name="그룹 39">
                <a:extLst>
                  <a:ext uri="{FF2B5EF4-FFF2-40B4-BE49-F238E27FC236}">
                    <a16:creationId xmlns:a16="http://schemas.microsoft.com/office/drawing/2014/main" xmlns="" id="{8BB085B1-9FB9-4E47-852C-CB83B89C2781}"/>
                  </a:ext>
                </a:extLst>
              </p:cNvPr>
              <p:cNvGrpSpPr/>
              <p:nvPr/>
            </p:nvGrpSpPr>
            <p:grpSpPr>
              <a:xfrm>
                <a:off x="3319827" y="3626060"/>
                <a:ext cx="3276235" cy="1611194"/>
                <a:chOff x="3319827" y="3626060"/>
                <a:chExt cx="3276235" cy="1611194"/>
              </a:xfrm>
            </p:grpSpPr>
            <p:sp>
              <p:nvSpPr>
                <p:cNvPr id="41" name="타원 40">
                  <a:extLst>
                    <a:ext uri="{FF2B5EF4-FFF2-40B4-BE49-F238E27FC236}">
                      <a16:creationId xmlns:a16="http://schemas.microsoft.com/office/drawing/2014/main" xmlns="" id="{B3ADD893-1465-473C-B5E0-D3857C0B9C66}"/>
                    </a:ext>
                  </a:extLst>
                </p:cNvPr>
                <p:cNvSpPr/>
                <p:nvPr/>
              </p:nvSpPr>
              <p:spPr>
                <a:xfrm>
                  <a:off x="4272327" y="413723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2" name="타원 41">
                  <a:extLst>
                    <a:ext uri="{FF2B5EF4-FFF2-40B4-BE49-F238E27FC236}">
                      <a16:creationId xmlns:a16="http://schemas.microsoft.com/office/drawing/2014/main" xmlns="" id="{1542E258-2AAA-4804-9ECB-39FE686D75D1}"/>
                    </a:ext>
                  </a:extLst>
                </p:cNvPr>
                <p:cNvSpPr/>
                <p:nvPr/>
              </p:nvSpPr>
              <p:spPr>
                <a:xfrm>
                  <a:off x="3953239" y="363082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3" name="타원 42">
                  <a:extLst>
                    <a:ext uri="{FF2B5EF4-FFF2-40B4-BE49-F238E27FC236}">
                      <a16:creationId xmlns:a16="http://schemas.microsoft.com/office/drawing/2014/main" xmlns="" id="{5A72F675-ECBC-4994-9966-4C1F06EA33A5}"/>
                    </a:ext>
                  </a:extLst>
                </p:cNvPr>
                <p:cNvSpPr/>
                <p:nvPr/>
              </p:nvSpPr>
              <p:spPr>
                <a:xfrm>
                  <a:off x="3638914" y="36260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4" name="타원 43">
                  <a:extLst>
                    <a:ext uri="{FF2B5EF4-FFF2-40B4-BE49-F238E27FC236}">
                      <a16:creationId xmlns:a16="http://schemas.microsoft.com/office/drawing/2014/main" xmlns="" id="{A5A54DBB-917A-48A4-A843-3A874DAB35A2}"/>
                    </a:ext>
                  </a:extLst>
                </p:cNvPr>
                <p:cNvSpPr/>
                <p:nvPr/>
              </p:nvSpPr>
              <p:spPr>
                <a:xfrm>
                  <a:off x="3319827" y="43753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5" name="타원 44">
                  <a:extLst>
                    <a:ext uri="{FF2B5EF4-FFF2-40B4-BE49-F238E27FC236}">
                      <a16:creationId xmlns:a16="http://schemas.microsoft.com/office/drawing/2014/main" xmlns="" id="{360E5DB2-C58D-4763-BF97-40000E7DA98E}"/>
                    </a:ext>
                  </a:extLst>
                </p:cNvPr>
                <p:cNvSpPr/>
                <p:nvPr/>
              </p:nvSpPr>
              <p:spPr>
                <a:xfrm>
                  <a:off x="4586652" y="463094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6" name="타원 45">
                  <a:extLst>
                    <a:ext uri="{FF2B5EF4-FFF2-40B4-BE49-F238E27FC236}">
                      <a16:creationId xmlns:a16="http://schemas.microsoft.com/office/drawing/2014/main" xmlns="" id="{79E1E3C2-ED63-4C8D-95C6-5113EF9AB9A0}"/>
                    </a:ext>
                  </a:extLst>
                </p:cNvPr>
                <p:cNvSpPr/>
                <p:nvPr/>
              </p:nvSpPr>
              <p:spPr>
                <a:xfrm>
                  <a:off x="4910502" y="49214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7" name="타원 46">
                  <a:extLst>
                    <a:ext uri="{FF2B5EF4-FFF2-40B4-BE49-F238E27FC236}">
                      <a16:creationId xmlns:a16="http://schemas.microsoft.com/office/drawing/2014/main" xmlns="" id="{3F1712F7-C59C-45CF-B444-AC534A4228B2}"/>
                    </a:ext>
                  </a:extLst>
                </p:cNvPr>
                <p:cNvSpPr/>
                <p:nvPr/>
              </p:nvSpPr>
              <p:spPr>
                <a:xfrm>
                  <a:off x="5234352" y="505798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8" name="타원 47">
                  <a:extLst>
                    <a:ext uri="{FF2B5EF4-FFF2-40B4-BE49-F238E27FC236}">
                      <a16:creationId xmlns:a16="http://schemas.microsoft.com/office/drawing/2014/main" xmlns="" id="{38143FE7-9EAD-4535-8291-C339B2A5E907}"/>
                    </a:ext>
                  </a:extLst>
                </p:cNvPr>
                <p:cNvSpPr/>
                <p:nvPr/>
              </p:nvSpPr>
              <p:spPr>
                <a:xfrm>
                  <a:off x="5548677" y="5113547"/>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9" name="타원 48">
                  <a:extLst>
                    <a:ext uri="{FF2B5EF4-FFF2-40B4-BE49-F238E27FC236}">
                      <a16:creationId xmlns:a16="http://schemas.microsoft.com/office/drawing/2014/main" xmlns="" id="{8713A5FE-6BFF-4779-8485-8D6540683CDE}"/>
                    </a:ext>
                  </a:extLst>
                </p:cNvPr>
                <p:cNvSpPr/>
                <p:nvPr/>
              </p:nvSpPr>
              <p:spPr>
                <a:xfrm>
                  <a:off x="5867764" y="5118309"/>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0" name="타원 49">
                  <a:extLst>
                    <a:ext uri="{FF2B5EF4-FFF2-40B4-BE49-F238E27FC236}">
                      <a16:creationId xmlns:a16="http://schemas.microsoft.com/office/drawing/2014/main" xmlns="" id="{0DF113D9-C1FD-4016-99A8-BCE6199D3FF8}"/>
                    </a:ext>
                  </a:extLst>
                </p:cNvPr>
                <p:cNvSpPr/>
                <p:nvPr/>
              </p:nvSpPr>
              <p:spPr>
                <a:xfrm>
                  <a:off x="6177326" y="51246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1" name="타원 50">
                  <a:extLst>
                    <a:ext uri="{FF2B5EF4-FFF2-40B4-BE49-F238E27FC236}">
                      <a16:creationId xmlns:a16="http://schemas.microsoft.com/office/drawing/2014/main" xmlns="" id="{141CAE05-2760-4883-900D-6F05A9E6F262}"/>
                    </a:ext>
                  </a:extLst>
                </p:cNvPr>
                <p:cNvSpPr/>
                <p:nvPr/>
              </p:nvSpPr>
              <p:spPr>
                <a:xfrm>
                  <a:off x="6491652" y="51310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grpSp>
        </p:grpSp>
      </p:grpSp>
      <p:sp>
        <p:nvSpPr>
          <p:cNvPr id="54" name="직사각형 53">
            <a:extLst>
              <a:ext uri="{FF2B5EF4-FFF2-40B4-BE49-F238E27FC236}">
                <a16:creationId xmlns:a16="http://schemas.microsoft.com/office/drawing/2014/main" xmlns="" id="{321B322B-E4F8-4A68-95A0-E63A0DB1D50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Poisson random variable and probability distribution</a:t>
            </a:r>
          </a:p>
        </p:txBody>
      </p:sp>
    </p:spTree>
    <p:extLst>
      <p:ext uri="{BB962C8B-B14F-4D97-AF65-F5344CB8AC3E}">
        <p14:creationId xmlns:p14="http://schemas.microsoft.com/office/powerpoint/2010/main" val="27940893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 name="그룹 2">
            <a:extLst>
              <a:ext uri="{FF2B5EF4-FFF2-40B4-BE49-F238E27FC236}">
                <a16:creationId xmlns:a16="http://schemas.microsoft.com/office/drawing/2014/main" xmlns="" id="{FA273E2D-DFFD-45FC-BE04-FD8BD06D2814}"/>
              </a:ext>
            </a:extLst>
          </p:cNvPr>
          <p:cNvGrpSpPr/>
          <p:nvPr/>
        </p:nvGrpSpPr>
        <p:grpSpPr>
          <a:xfrm>
            <a:off x="2791172" y="1916832"/>
            <a:ext cx="4320480" cy="3095922"/>
            <a:chOff x="2791172" y="1773238"/>
            <a:chExt cx="4320480" cy="3095922"/>
          </a:xfrm>
        </p:grpSpPr>
        <p:sp>
          <p:nvSpPr>
            <p:cNvPr id="9" name="직사각형 8">
              <a:extLst>
                <a:ext uri="{FF2B5EF4-FFF2-40B4-BE49-F238E27FC236}">
                  <a16:creationId xmlns:a16="http://schemas.microsoft.com/office/drawing/2014/main" xmlns="" id="{0A8F712B-7227-41F4-A989-3E2A7AE549DC}"/>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xmlns="" id="{C1CCD31B-FB72-4A6F-ADC8-98C6932E885C}"/>
                </a:ext>
              </a:extLst>
            </p:cNvPr>
            <p:cNvGrpSpPr/>
            <p:nvPr/>
          </p:nvGrpSpPr>
          <p:grpSpPr>
            <a:xfrm>
              <a:off x="3029866" y="1987615"/>
              <a:ext cx="3843091" cy="2667168"/>
              <a:chOff x="3029866" y="1987615"/>
              <a:chExt cx="3843091" cy="2667168"/>
            </a:xfrm>
          </p:grpSpPr>
          <p:grpSp>
            <p:nvGrpSpPr>
              <p:cNvPr id="14" name="그룹 13">
                <a:extLst>
                  <a:ext uri="{FF2B5EF4-FFF2-40B4-BE49-F238E27FC236}">
                    <a16:creationId xmlns:a16="http://schemas.microsoft.com/office/drawing/2014/main" xmlns="" id="{95D0A4F3-B6F1-4510-9550-A732DFA5266F}"/>
                  </a:ext>
                </a:extLst>
              </p:cNvPr>
              <p:cNvGrpSpPr/>
              <p:nvPr/>
            </p:nvGrpSpPr>
            <p:grpSpPr>
              <a:xfrm>
                <a:off x="3522029" y="2429832"/>
                <a:ext cx="3350928" cy="1921138"/>
                <a:chOff x="2084614" y="1997720"/>
                <a:chExt cx="3350928" cy="1921138"/>
              </a:xfrm>
            </p:grpSpPr>
            <p:cxnSp>
              <p:nvCxnSpPr>
                <p:cNvPr id="52" name="직선 화살표 연결선 51">
                  <a:extLst>
                    <a:ext uri="{FF2B5EF4-FFF2-40B4-BE49-F238E27FC236}">
                      <a16:creationId xmlns:a16="http://schemas.microsoft.com/office/drawing/2014/main" xmlns="" id="{2C139846-8F28-4F67-8D7C-258A2FCDEB05}"/>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xmlns="" id="{5DC773B1-77FA-4DFD-BD7B-86DCF8C82378}"/>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2746AFF9-4061-4586-AE94-B26E763C3270}"/>
                      </a:ext>
                    </a:extLst>
                  </p:cNvPr>
                  <p:cNvSpPr/>
                  <p:nvPr/>
                </p:nvSpPr>
                <p:spPr>
                  <a:xfrm>
                    <a:off x="4372982" y="1987615"/>
                    <a:ext cx="1453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𝑙𝑎𝑚𝑏𝑑𝑎</m:t>
                          </m:r>
                          <m:r>
                            <a:rPr lang="en-US" altLang="ko-KR"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=4</m:t>
                          </m:r>
                        </m:oMath>
                      </m:oMathPara>
                    </a14:m>
                    <a:endParaRPr lang="ko-KR" altLang="en-US" dirty="0"/>
                  </a:p>
                </p:txBody>
              </p:sp>
            </mc:Choice>
            <mc:Fallback xmlns="">
              <p:sp>
                <p:nvSpPr>
                  <p:cNvPr id="15" name="직사각형 14">
                    <a:extLst>
                      <a:ext uri="{FF2B5EF4-FFF2-40B4-BE49-F238E27FC236}">
                        <a16:creationId xmlns:a16="http://schemas.microsoft.com/office/drawing/2014/main" id="{2746AFF9-4061-4586-AE94-B26E763C3270}"/>
                      </a:ext>
                    </a:extLst>
                  </p:cNvPr>
                  <p:cNvSpPr>
                    <a:spLocks noRot="1" noChangeAspect="1" noMove="1" noResize="1" noEditPoints="1" noAdjustHandles="1" noChangeArrowheads="1" noChangeShapeType="1" noTextEdit="1"/>
                  </p:cNvSpPr>
                  <p:nvPr/>
                </p:nvSpPr>
                <p:spPr>
                  <a:xfrm>
                    <a:off x="4372982" y="1987615"/>
                    <a:ext cx="1453475" cy="369332"/>
                  </a:xfrm>
                  <a:prstGeom prst="rect">
                    <a:avLst/>
                  </a:prstGeom>
                  <a:blipFill>
                    <a:blip r:embed="rId3"/>
                    <a:stretch>
                      <a:fillRect/>
                    </a:stretch>
                  </a:blipFill>
                </p:spPr>
                <p:txBody>
                  <a:bodyPr/>
                  <a:lstStyle/>
                  <a:p>
                    <a:r>
                      <a:rPr lang="ko-KR" altLang="en-US">
                        <a:noFill/>
                      </a:rPr>
                      <a:t> </a:t>
                    </a:r>
                  </a:p>
                </p:txBody>
              </p:sp>
            </mc:Fallback>
          </mc:AlternateContent>
          <p:cxnSp>
            <p:nvCxnSpPr>
              <p:cNvPr id="16" name="직선 연결선 15">
                <a:extLst>
                  <a:ext uri="{FF2B5EF4-FFF2-40B4-BE49-F238E27FC236}">
                    <a16:creationId xmlns:a16="http://schemas.microsoft.com/office/drawing/2014/main" xmlns="" id="{08488545-8F76-4B00-9AAA-5B30B60EAAFB}"/>
                  </a:ext>
                </a:extLst>
              </p:cNvPr>
              <p:cNvCxnSpPr/>
              <p:nvPr/>
            </p:nvCxnSpPr>
            <p:spPr>
              <a:xfrm rot="16200000">
                <a:off x="3486027"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2AF7EB45-C26D-4D06-A746-3FF777DEDDD7}"/>
                  </a:ext>
                </a:extLst>
              </p:cNvPr>
              <p:cNvSpPr txBox="1"/>
              <p:nvPr/>
            </p:nvSpPr>
            <p:spPr>
              <a:xfrm>
                <a:off x="3431928"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cxnSp>
            <p:nvCxnSpPr>
              <p:cNvPr id="18" name="직선 연결선 17">
                <a:extLst>
                  <a:ext uri="{FF2B5EF4-FFF2-40B4-BE49-F238E27FC236}">
                    <a16:creationId xmlns:a16="http://schemas.microsoft.com/office/drawing/2014/main" xmlns="" id="{EEEEEBB1-CC27-4040-87AB-516BDDFBAEE9}"/>
                  </a:ext>
                </a:extLst>
              </p:cNvPr>
              <p:cNvCxnSpPr/>
              <p:nvPr/>
            </p:nvCxnSpPr>
            <p:spPr>
              <a:xfrm rot="16200000">
                <a:off x="4120290"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xmlns="" id="{B2BBEE48-F36D-4F3C-B776-42D1C5BC46FE}"/>
                  </a:ext>
                </a:extLst>
              </p:cNvPr>
              <p:cNvCxnSpPr/>
              <p:nvPr/>
            </p:nvCxnSpPr>
            <p:spPr>
              <a:xfrm rot="16200000">
                <a:off x="4754553"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xmlns="" id="{FFE827DC-0272-43BD-A854-49A38285B7D6}"/>
                  </a:ext>
                </a:extLst>
              </p:cNvPr>
              <p:cNvCxnSpPr/>
              <p:nvPr/>
            </p:nvCxnSpPr>
            <p:spPr>
              <a:xfrm rot="16200000">
                <a:off x="5388816"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xmlns="" id="{1E9556BC-EEF2-4B8E-950D-F9A24B47E694}"/>
                  </a:ext>
                </a:extLst>
              </p:cNvPr>
              <p:cNvCxnSpPr/>
              <p:nvPr/>
            </p:nvCxnSpPr>
            <p:spPr>
              <a:xfrm rot="16200000">
                <a:off x="6023079"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xmlns="" id="{122CB8DB-B0DF-4D32-AC7E-A20F21D275C2}"/>
                  </a:ext>
                </a:extLst>
              </p:cNvPr>
              <p:cNvCxnSpPr/>
              <p:nvPr/>
            </p:nvCxnSpPr>
            <p:spPr>
              <a:xfrm rot="16200000">
                <a:off x="6657343"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407D8382-415D-4C5B-922C-AB39401490EB}"/>
                  </a:ext>
                </a:extLst>
              </p:cNvPr>
              <p:cNvSpPr txBox="1"/>
              <p:nvPr/>
            </p:nvSpPr>
            <p:spPr>
              <a:xfrm>
                <a:off x="4065340"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27" name="TextBox 26">
                <a:extLst>
                  <a:ext uri="{FF2B5EF4-FFF2-40B4-BE49-F238E27FC236}">
                    <a16:creationId xmlns:a16="http://schemas.microsoft.com/office/drawing/2014/main" xmlns="" id="{1819883F-AEAE-4E31-9F86-8470C95E1D5E}"/>
                  </a:ext>
                </a:extLst>
              </p:cNvPr>
              <p:cNvSpPr txBox="1"/>
              <p:nvPr/>
            </p:nvSpPr>
            <p:spPr>
              <a:xfrm>
                <a:off x="4700032"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28" name="TextBox 27">
                <a:extLst>
                  <a:ext uri="{FF2B5EF4-FFF2-40B4-BE49-F238E27FC236}">
                    <a16:creationId xmlns:a16="http://schemas.microsoft.com/office/drawing/2014/main" xmlns="" id="{56D1BF44-B39F-4227-8A3C-77ADFDB7552E}"/>
                  </a:ext>
                </a:extLst>
              </p:cNvPr>
              <p:cNvSpPr txBox="1"/>
              <p:nvPr/>
            </p:nvSpPr>
            <p:spPr>
              <a:xfrm>
                <a:off x="5334724"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a:t>
                </a:r>
              </a:p>
            </p:txBody>
          </p:sp>
          <p:sp>
            <p:nvSpPr>
              <p:cNvPr id="29" name="TextBox 28">
                <a:extLst>
                  <a:ext uri="{FF2B5EF4-FFF2-40B4-BE49-F238E27FC236}">
                    <a16:creationId xmlns:a16="http://schemas.microsoft.com/office/drawing/2014/main" xmlns="" id="{F747D702-0216-4D3D-ABD9-C68F8F5D9367}"/>
                  </a:ext>
                </a:extLst>
              </p:cNvPr>
              <p:cNvSpPr txBox="1"/>
              <p:nvPr/>
            </p:nvSpPr>
            <p:spPr>
              <a:xfrm>
                <a:off x="5969856"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8</a:t>
                </a:r>
              </a:p>
            </p:txBody>
          </p:sp>
          <p:sp>
            <p:nvSpPr>
              <p:cNvPr id="31" name="TextBox 30">
                <a:extLst>
                  <a:ext uri="{FF2B5EF4-FFF2-40B4-BE49-F238E27FC236}">
                    <a16:creationId xmlns:a16="http://schemas.microsoft.com/office/drawing/2014/main" xmlns="" id="{AD8348D4-912B-4C3C-9FAD-642830E6E116}"/>
                  </a:ext>
                </a:extLst>
              </p:cNvPr>
              <p:cNvSpPr txBox="1"/>
              <p:nvPr/>
            </p:nvSpPr>
            <p:spPr>
              <a:xfrm>
                <a:off x="6604988"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cxnSp>
            <p:nvCxnSpPr>
              <p:cNvPr id="32" name="직선 연결선 31">
                <a:extLst>
                  <a:ext uri="{FF2B5EF4-FFF2-40B4-BE49-F238E27FC236}">
                    <a16:creationId xmlns:a16="http://schemas.microsoft.com/office/drawing/2014/main" xmlns="" id="{AE17A1E1-6B19-41F2-9E69-86541B68B598}"/>
                  </a:ext>
                </a:extLst>
              </p:cNvPr>
              <p:cNvCxnSpPr/>
              <p:nvPr/>
            </p:nvCxnSpPr>
            <p:spPr>
              <a:xfrm>
                <a:off x="3454771" y="4350089"/>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AE70FC68-23D6-4D9A-988E-12AEE6FAEB2C}"/>
                  </a:ext>
                </a:extLst>
              </p:cNvPr>
              <p:cNvCxnSpPr/>
              <p:nvPr/>
            </p:nvCxnSpPr>
            <p:spPr>
              <a:xfrm>
                <a:off x="3454771" y="380319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7C1AF213-97C1-4692-833B-1AB1AF07BF1A}"/>
                  </a:ext>
                </a:extLst>
              </p:cNvPr>
              <p:cNvCxnSpPr/>
              <p:nvPr/>
            </p:nvCxnSpPr>
            <p:spPr>
              <a:xfrm>
                <a:off x="3454771" y="325630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C289C28D-22E0-4DD8-9702-8B66E492F6E4}"/>
                  </a:ext>
                </a:extLst>
              </p:cNvPr>
              <p:cNvCxnSpPr/>
              <p:nvPr/>
            </p:nvCxnSpPr>
            <p:spPr>
              <a:xfrm>
                <a:off x="3454771" y="270940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342215CA-17A3-4B7E-B7B2-D4201A37FF61}"/>
                  </a:ext>
                </a:extLst>
              </p:cNvPr>
              <p:cNvSpPr txBox="1"/>
              <p:nvPr/>
            </p:nvSpPr>
            <p:spPr>
              <a:xfrm>
                <a:off x="3029866" y="4252825"/>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37" name="TextBox 36">
                <a:extLst>
                  <a:ext uri="{FF2B5EF4-FFF2-40B4-BE49-F238E27FC236}">
                    <a16:creationId xmlns:a16="http://schemas.microsoft.com/office/drawing/2014/main" xmlns="" id="{F81027E8-9C7C-442F-9418-D8884CDF0C48}"/>
                  </a:ext>
                </a:extLst>
              </p:cNvPr>
              <p:cNvSpPr txBox="1"/>
              <p:nvPr/>
            </p:nvSpPr>
            <p:spPr>
              <a:xfrm>
                <a:off x="3029866" y="3705932"/>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0.1</a:t>
                </a:r>
              </a:p>
            </p:txBody>
          </p:sp>
          <p:sp>
            <p:nvSpPr>
              <p:cNvPr id="38" name="TextBox 37">
                <a:extLst>
                  <a:ext uri="{FF2B5EF4-FFF2-40B4-BE49-F238E27FC236}">
                    <a16:creationId xmlns:a16="http://schemas.microsoft.com/office/drawing/2014/main" xmlns="" id="{7D54F6C3-8D56-4A0C-8EBB-D641F4958DEC}"/>
                  </a:ext>
                </a:extLst>
              </p:cNvPr>
              <p:cNvSpPr txBox="1"/>
              <p:nvPr/>
            </p:nvSpPr>
            <p:spPr>
              <a:xfrm>
                <a:off x="3029866" y="3155847"/>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0.2</a:t>
                </a:r>
              </a:p>
            </p:txBody>
          </p:sp>
          <p:sp>
            <p:nvSpPr>
              <p:cNvPr id="39" name="TextBox 38">
                <a:extLst>
                  <a:ext uri="{FF2B5EF4-FFF2-40B4-BE49-F238E27FC236}">
                    <a16:creationId xmlns:a16="http://schemas.microsoft.com/office/drawing/2014/main" xmlns="" id="{2922ED8F-AD42-4FFB-B30A-8E096113934A}"/>
                  </a:ext>
                </a:extLst>
              </p:cNvPr>
              <p:cNvSpPr txBox="1"/>
              <p:nvPr/>
            </p:nvSpPr>
            <p:spPr>
              <a:xfrm>
                <a:off x="3029866" y="2610381"/>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0.3</a:t>
                </a:r>
              </a:p>
            </p:txBody>
          </p:sp>
          <p:grpSp>
            <p:nvGrpSpPr>
              <p:cNvPr id="54" name="그룹 53">
                <a:extLst>
                  <a:ext uri="{FF2B5EF4-FFF2-40B4-BE49-F238E27FC236}">
                    <a16:creationId xmlns:a16="http://schemas.microsoft.com/office/drawing/2014/main" xmlns="" id="{12C522D6-BD4C-4C20-930B-9F7527B4CCF6}"/>
                  </a:ext>
                </a:extLst>
              </p:cNvPr>
              <p:cNvGrpSpPr/>
              <p:nvPr/>
            </p:nvGrpSpPr>
            <p:grpSpPr>
              <a:xfrm>
                <a:off x="3474966" y="3248463"/>
                <a:ext cx="3276235" cy="1158756"/>
                <a:chOff x="3319827" y="4046748"/>
                <a:chExt cx="3276235" cy="1158756"/>
              </a:xfrm>
            </p:grpSpPr>
            <p:sp>
              <p:nvSpPr>
                <p:cNvPr id="55" name="타원 54">
                  <a:extLst>
                    <a:ext uri="{FF2B5EF4-FFF2-40B4-BE49-F238E27FC236}">
                      <a16:creationId xmlns:a16="http://schemas.microsoft.com/office/drawing/2014/main" xmlns="" id="{36B0BCCA-55D4-4F19-8B29-8B5CB76508EE}"/>
                    </a:ext>
                  </a:extLst>
                </p:cNvPr>
                <p:cNvSpPr/>
                <p:nvPr/>
              </p:nvSpPr>
              <p:spPr>
                <a:xfrm>
                  <a:off x="4272327" y="404833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6" name="타원 55">
                  <a:extLst>
                    <a:ext uri="{FF2B5EF4-FFF2-40B4-BE49-F238E27FC236}">
                      <a16:creationId xmlns:a16="http://schemas.microsoft.com/office/drawing/2014/main" xmlns="" id="{64036091-B4EA-45FD-94DD-BB5BA0F143CB}"/>
                    </a:ext>
                  </a:extLst>
                </p:cNvPr>
                <p:cNvSpPr/>
                <p:nvPr/>
              </p:nvSpPr>
              <p:spPr>
                <a:xfrm>
                  <a:off x="3953239" y="431027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7" name="타원 56">
                  <a:extLst>
                    <a:ext uri="{FF2B5EF4-FFF2-40B4-BE49-F238E27FC236}">
                      <a16:creationId xmlns:a16="http://schemas.microsoft.com/office/drawing/2014/main" xmlns="" id="{741A99A6-32F4-4C65-B0EC-F7D19B47D606}"/>
                    </a:ext>
                  </a:extLst>
                </p:cNvPr>
                <p:cNvSpPr/>
                <p:nvPr/>
              </p:nvSpPr>
              <p:spPr>
                <a:xfrm>
                  <a:off x="3638914" y="47182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8" name="타원 57">
                  <a:extLst>
                    <a:ext uri="{FF2B5EF4-FFF2-40B4-BE49-F238E27FC236}">
                      <a16:creationId xmlns:a16="http://schemas.microsoft.com/office/drawing/2014/main" xmlns="" id="{ECFAECB5-5F44-4C11-B2C6-76C6E6376F3F}"/>
                    </a:ext>
                  </a:extLst>
                </p:cNvPr>
                <p:cNvSpPr/>
                <p:nvPr/>
              </p:nvSpPr>
              <p:spPr>
                <a:xfrm>
                  <a:off x="3319827" y="50167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9" name="타원 58">
                  <a:extLst>
                    <a:ext uri="{FF2B5EF4-FFF2-40B4-BE49-F238E27FC236}">
                      <a16:creationId xmlns:a16="http://schemas.microsoft.com/office/drawing/2014/main" xmlns="" id="{64BE4F31-34F8-4CEF-9B12-C73924ECCD2B}"/>
                    </a:ext>
                  </a:extLst>
                </p:cNvPr>
                <p:cNvSpPr/>
                <p:nvPr/>
              </p:nvSpPr>
              <p:spPr>
                <a:xfrm>
                  <a:off x="4586652" y="404674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0" name="타원 59">
                  <a:extLst>
                    <a:ext uri="{FF2B5EF4-FFF2-40B4-BE49-F238E27FC236}">
                      <a16:creationId xmlns:a16="http://schemas.microsoft.com/office/drawing/2014/main" xmlns="" id="{FD29B434-9C54-4AEF-B965-1144E34BC97B}"/>
                    </a:ext>
                  </a:extLst>
                </p:cNvPr>
                <p:cNvSpPr/>
                <p:nvPr/>
              </p:nvSpPr>
              <p:spPr>
                <a:xfrm>
                  <a:off x="4910502" y="42610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1" name="타원 60">
                  <a:extLst>
                    <a:ext uri="{FF2B5EF4-FFF2-40B4-BE49-F238E27FC236}">
                      <a16:creationId xmlns:a16="http://schemas.microsoft.com/office/drawing/2014/main" xmlns="" id="{C6906E80-22A1-4E66-95E2-8D1EA5D8E018}"/>
                    </a:ext>
                  </a:extLst>
                </p:cNvPr>
                <p:cNvSpPr/>
                <p:nvPr/>
              </p:nvSpPr>
              <p:spPr>
                <a:xfrm>
                  <a:off x="5234352" y="45436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2" name="타원 61">
                  <a:extLst>
                    <a:ext uri="{FF2B5EF4-FFF2-40B4-BE49-F238E27FC236}">
                      <a16:creationId xmlns:a16="http://schemas.microsoft.com/office/drawing/2014/main" xmlns="" id="{F981DB98-FE5C-4619-B84A-32AB340B4A7A}"/>
                    </a:ext>
                  </a:extLst>
                </p:cNvPr>
                <p:cNvSpPr/>
                <p:nvPr/>
              </p:nvSpPr>
              <p:spPr>
                <a:xfrm>
                  <a:off x="5548677" y="4796047"/>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3" name="타원 62">
                  <a:extLst>
                    <a:ext uri="{FF2B5EF4-FFF2-40B4-BE49-F238E27FC236}">
                      <a16:creationId xmlns:a16="http://schemas.microsoft.com/office/drawing/2014/main" xmlns="" id="{A7E9C4B8-B7AF-404D-A322-8B69AD35BC20}"/>
                    </a:ext>
                  </a:extLst>
                </p:cNvPr>
                <p:cNvSpPr/>
                <p:nvPr/>
              </p:nvSpPr>
              <p:spPr>
                <a:xfrm>
                  <a:off x="5867764" y="4953209"/>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4" name="타원 63">
                  <a:extLst>
                    <a:ext uri="{FF2B5EF4-FFF2-40B4-BE49-F238E27FC236}">
                      <a16:creationId xmlns:a16="http://schemas.microsoft.com/office/drawing/2014/main" xmlns="" id="{C01F3785-B62E-4712-B2F9-49343E13146F}"/>
                    </a:ext>
                  </a:extLst>
                </p:cNvPr>
                <p:cNvSpPr/>
                <p:nvPr/>
              </p:nvSpPr>
              <p:spPr>
                <a:xfrm>
                  <a:off x="6177326" y="50484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5" name="타원 64">
                  <a:extLst>
                    <a:ext uri="{FF2B5EF4-FFF2-40B4-BE49-F238E27FC236}">
                      <a16:creationId xmlns:a16="http://schemas.microsoft.com/office/drawing/2014/main" xmlns="" id="{9D935C45-3DEB-43E2-9416-F8181C99DF2D}"/>
                    </a:ext>
                  </a:extLst>
                </p:cNvPr>
                <p:cNvSpPr/>
                <p:nvPr/>
              </p:nvSpPr>
              <p:spPr>
                <a:xfrm>
                  <a:off x="6491652" y="50992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grpSp>
        </p:grpSp>
      </p:grpSp>
      <p:sp>
        <p:nvSpPr>
          <p:cNvPr id="47" name="직사각형 46">
            <a:extLst>
              <a:ext uri="{FF2B5EF4-FFF2-40B4-BE49-F238E27FC236}">
                <a16:creationId xmlns:a16="http://schemas.microsoft.com/office/drawing/2014/main" xmlns="" id="{73779A43-09D6-47ED-8D7B-52C2831FDD4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Poisson random variable and probability distribution</a:t>
            </a:r>
          </a:p>
        </p:txBody>
      </p:sp>
    </p:spTree>
    <p:extLst>
      <p:ext uri="{BB962C8B-B14F-4D97-AF65-F5344CB8AC3E}">
        <p14:creationId xmlns:p14="http://schemas.microsoft.com/office/powerpoint/2010/main" val="3578524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3" name="그룹 2">
            <a:extLst>
              <a:ext uri="{FF2B5EF4-FFF2-40B4-BE49-F238E27FC236}">
                <a16:creationId xmlns:a16="http://schemas.microsoft.com/office/drawing/2014/main" xmlns="" id="{51A8A0CC-6CFB-4581-BB28-11A5FFB04FB0}"/>
              </a:ext>
            </a:extLst>
          </p:cNvPr>
          <p:cNvGrpSpPr/>
          <p:nvPr/>
        </p:nvGrpSpPr>
        <p:grpSpPr>
          <a:xfrm>
            <a:off x="2791172" y="1916832"/>
            <a:ext cx="4320480" cy="3095922"/>
            <a:chOff x="2791172" y="1773238"/>
            <a:chExt cx="4320480" cy="3095922"/>
          </a:xfrm>
        </p:grpSpPr>
        <p:sp>
          <p:nvSpPr>
            <p:cNvPr id="9" name="직사각형 8">
              <a:extLst>
                <a:ext uri="{FF2B5EF4-FFF2-40B4-BE49-F238E27FC236}">
                  <a16:creationId xmlns:a16="http://schemas.microsoft.com/office/drawing/2014/main" xmlns="" id="{0A8F712B-7227-41F4-A989-3E2A7AE549DC}"/>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xmlns="" id="{DD7C152E-15B5-4D2D-864D-C7BA06605E75}"/>
                </a:ext>
              </a:extLst>
            </p:cNvPr>
            <p:cNvGrpSpPr/>
            <p:nvPr/>
          </p:nvGrpSpPr>
          <p:grpSpPr>
            <a:xfrm>
              <a:off x="3029866" y="1987615"/>
              <a:ext cx="3843091" cy="2667168"/>
              <a:chOff x="3029866" y="1987615"/>
              <a:chExt cx="3843091" cy="2667168"/>
            </a:xfrm>
          </p:grpSpPr>
          <p:grpSp>
            <p:nvGrpSpPr>
              <p:cNvPr id="14" name="그룹 13">
                <a:extLst>
                  <a:ext uri="{FF2B5EF4-FFF2-40B4-BE49-F238E27FC236}">
                    <a16:creationId xmlns:a16="http://schemas.microsoft.com/office/drawing/2014/main" xmlns="" id="{95D0A4F3-B6F1-4510-9550-A732DFA5266F}"/>
                  </a:ext>
                </a:extLst>
              </p:cNvPr>
              <p:cNvGrpSpPr/>
              <p:nvPr/>
            </p:nvGrpSpPr>
            <p:grpSpPr>
              <a:xfrm>
                <a:off x="3522029" y="2429832"/>
                <a:ext cx="3350928" cy="1921138"/>
                <a:chOff x="2084614" y="1997720"/>
                <a:chExt cx="3350928" cy="1921138"/>
              </a:xfrm>
            </p:grpSpPr>
            <p:cxnSp>
              <p:nvCxnSpPr>
                <p:cNvPr id="52" name="직선 화살표 연결선 51">
                  <a:extLst>
                    <a:ext uri="{FF2B5EF4-FFF2-40B4-BE49-F238E27FC236}">
                      <a16:creationId xmlns:a16="http://schemas.microsoft.com/office/drawing/2014/main" xmlns="" id="{2C139846-8F28-4F67-8D7C-258A2FCDEB05}"/>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xmlns="" id="{5DC773B1-77FA-4DFD-BD7B-86DCF8C82378}"/>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2746AFF9-4061-4586-AE94-B26E763C3270}"/>
                      </a:ext>
                    </a:extLst>
                  </p:cNvPr>
                  <p:cNvSpPr/>
                  <p:nvPr/>
                </p:nvSpPr>
                <p:spPr>
                  <a:xfrm>
                    <a:off x="4372982" y="1987615"/>
                    <a:ext cx="1453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𝑙𝑎𝑚𝑏𝑑𝑎</m:t>
                          </m:r>
                          <m:r>
                            <a:rPr lang="en-US" altLang="ko-KR"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6</m:t>
                          </m:r>
                        </m:oMath>
                      </m:oMathPara>
                    </a14:m>
                    <a:endParaRPr lang="ko-KR" altLang="en-US" dirty="0"/>
                  </a:p>
                </p:txBody>
              </p:sp>
            </mc:Choice>
            <mc:Fallback xmlns="">
              <p:sp>
                <p:nvSpPr>
                  <p:cNvPr id="15" name="직사각형 14">
                    <a:extLst>
                      <a:ext uri="{FF2B5EF4-FFF2-40B4-BE49-F238E27FC236}">
                        <a16:creationId xmlns:a16="http://schemas.microsoft.com/office/drawing/2014/main" id="{2746AFF9-4061-4586-AE94-B26E763C3270}"/>
                      </a:ext>
                    </a:extLst>
                  </p:cNvPr>
                  <p:cNvSpPr>
                    <a:spLocks noRot="1" noChangeAspect="1" noMove="1" noResize="1" noEditPoints="1" noAdjustHandles="1" noChangeArrowheads="1" noChangeShapeType="1" noTextEdit="1"/>
                  </p:cNvSpPr>
                  <p:nvPr/>
                </p:nvSpPr>
                <p:spPr>
                  <a:xfrm>
                    <a:off x="4372982" y="1987615"/>
                    <a:ext cx="1453475" cy="369332"/>
                  </a:xfrm>
                  <a:prstGeom prst="rect">
                    <a:avLst/>
                  </a:prstGeom>
                  <a:blipFill>
                    <a:blip r:embed="rId3"/>
                    <a:stretch>
                      <a:fillRect/>
                    </a:stretch>
                  </a:blipFill>
                </p:spPr>
                <p:txBody>
                  <a:bodyPr/>
                  <a:lstStyle/>
                  <a:p>
                    <a:r>
                      <a:rPr lang="ko-KR" altLang="en-US">
                        <a:noFill/>
                      </a:rPr>
                      <a:t> </a:t>
                    </a:r>
                  </a:p>
                </p:txBody>
              </p:sp>
            </mc:Fallback>
          </mc:AlternateContent>
          <p:cxnSp>
            <p:nvCxnSpPr>
              <p:cNvPr id="16" name="직선 연결선 15">
                <a:extLst>
                  <a:ext uri="{FF2B5EF4-FFF2-40B4-BE49-F238E27FC236}">
                    <a16:creationId xmlns:a16="http://schemas.microsoft.com/office/drawing/2014/main" xmlns="" id="{08488545-8F76-4B00-9AAA-5B30B60EAAFB}"/>
                  </a:ext>
                </a:extLst>
              </p:cNvPr>
              <p:cNvCxnSpPr/>
              <p:nvPr/>
            </p:nvCxnSpPr>
            <p:spPr>
              <a:xfrm rot="16200000">
                <a:off x="3486027"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2AF7EB45-C26D-4D06-A746-3FF777DEDDD7}"/>
                  </a:ext>
                </a:extLst>
              </p:cNvPr>
              <p:cNvSpPr txBox="1"/>
              <p:nvPr/>
            </p:nvSpPr>
            <p:spPr>
              <a:xfrm>
                <a:off x="3431928"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cxnSp>
            <p:nvCxnSpPr>
              <p:cNvPr id="18" name="직선 연결선 17">
                <a:extLst>
                  <a:ext uri="{FF2B5EF4-FFF2-40B4-BE49-F238E27FC236}">
                    <a16:creationId xmlns:a16="http://schemas.microsoft.com/office/drawing/2014/main" xmlns="" id="{EEEEEBB1-CC27-4040-87AB-516BDDFBAEE9}"/>
                  </a:ext>
                </a:extLst>
              </p:cNvPr>
              <p:cNvCxnSpPr/>
              <p:nvPr/>
            </p:nvCxnSpPr>
            <p:spPr>
              <a:xfrm rot="16200000">
                <a:off x="4120290"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xmlns="" id="{B2BBEE48-F36D-4F3C-B776-42D1C5BC46FE}"/>
                  </a:ext>
                </a:extLst>
              </p:cNvPr>
              <p:cNvCxnSpPr/>
              <p:nvPr/>
            </p:nvCxnSpPr>
            <p:spPr>
              <a:xfrm rot="16200000">
                <a:off x="4754553"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xmlns="" id="{FFE827DC-0272-43BD-A854-49A38285B7D6}"/>
                  </a:ext>
                </a:extLst>
              </p:cNvPr>
              <p:cNvCxnSpPr/>
              <p:nvPr/>
            </p:nvCxnSpPr>
            <p:spPr>
              <a:xfrm rot="16200000">
                <a:off x="5388816"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xmlns="" id="{1E9556BC-EEF2-4B8E-950D-F9A24B47E694}"/>
                  </a:ext>
                </a:extLst>
              </p:cNvPr>
              <p:cNvCxnSpPr/>
              <p:nvPr/>
            </p:nvCxnSpPr>
            <p:spPr>
              <a:xfrm rot="16200000">
                <a:off x="6023079"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xmlns="" id="{122CB8DB-B0DF-4D32-AC7E-A20F21D275C2}"/>
                  </a:ext>
                </a:extLst>
              </p:cNvPr>
              <p:cNvCxnSpPr/>
              <p:nvPr/>
            </p:nvCxnSpPr>
            <p:spPr>
              <a:xfrm rot="16200000">
                <a:off x="6657343"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407D8382-415D-4C5B-922C-AB39401490EB}"/>
                  </a:ext>
                </a:extLst>
              </p:cNvPr>
              <p:cNvSpPr txBox="1"/>
              <p:nvPr/>
            </p:nvSpPr>
            <p:spPr>
              <a:xfrm>
                <a:off x="4065340"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27" name="TextBox 26">
                <a:extLst>
                  <a:ext uri="{FF2B5EF4-FFF2-40B4-BE49-F238E27FC236}">
                    <a16:creationId xmlns:a16="http://schemas.microsoft.com/office/drawing/2014/main" xmlns="" id="{1819883F-AEAE-4E31-9F86-8470C95E1D5E}"/>
                  </a:ext>
                </a:extLst>
              </p:cNvPr>
              <p:cNvSpPr txBox="1"/>
              <p:nvPr/>
            </p:nvSpPr>
            <p:spPr>
              <a:xfrm>
                <a:off x="4700032"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28" name="TextBox 27">
                <a:extLst>
                  <a:ext uri="{FF2B5EF4-FFF2-40B4-BE49-F238E27FC236}">
                    <a16:creationId xmlns:a16="http://schemas.microsoft.com/office/drawing/2014/main" xmlns="" id="{56D1BF44-B39F-4227-8A3C-77ADFDB7552E}"/>
                  </a:ext>
                </a:extLst>
              </p:cNvPr>
              <p:cNvSpPr txBox="1"/>
              <p:nvPr/>
            </p:nvSpPr>
            <p:spPr>
              <a:xfrm>
                <a:off x="5334724"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a:t>
                </a:r>
              </a:p>
            </p:txBody>
          </p:sp>
          <p:sp>
            <p:nvSpPr>
              <p:cNvPr id="29" name="TextBox 28">
                <a:extLst>
                  <a:ext uri="{FF2B5EF4-FFF2-40B4-BE49-F238E27FC236}">
                    <a16:creationId xmlns:a16="http://schemas.microsoft.com/office/drawing/2014/main" xmlns="" id="{F747D702-0216-4D3D-ABD9-C68F8F5D9367}"/>
                  </a:ext>
                </a:extLst>
              </p:cNvPr>
              <p:cNvSpPr txBox="1"/>
              <p:nvPr/>
            </p:nvSpPr>
            <p:spPr>
              <a:xfrm>
                <a:off x="5969856"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8</a:t>
                </a:r>
              </a:p>
            </p:txBody>
          </p:sp>
          <p:sp>
            <p:nvSpPr>
              <p:cNvPr id="31" name="TextBox 30">
                <a:extLst>
                  <a:ext uri="{FF2B5EF4-FFF2-40B4-BE49-F238E27FC236}">
                    <a16:creationId xmlns:a16="http://schemas.microsoft.com/office/drawing/2014/main" xmlns="" id="{AD8348D4-912B-4C3C-9FAD-642830E6E116}"/>
                  </a:ext>
                </a:extLst>
              </p:cNvPr>
              <p:cNvSpPr txBox="1"/>
              <p:nvPr/>
            </p:nvSpPr>
            <p:spPr>
              <a:xfrm>
                <a:off x="6604988"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cxnSp>
            <p:nvCxnSpPr>
              <p:cNvPr id="32" name="직선 연결선 31">
                <a:extLst>
                  <a:ext uri="{FF2B5EF4-FFF2-40B4-BE49-F238E27FC236}">
                    <a16:creationId xmlns:a16="http://schemas.microsoft.com/office/drawing/2014/main" xmlns="" id="{AE17A1E1-6B19-41F2-9E69-86541B68B598}"/>
                  </a:ext>
                </a:extLst>
              </p:cNvPr>
              <p:cNvCxnSpPr/>
              <p:nvPr/>
            </p:nvCxnSpPr>
            <p:spPr>
              <a:xfrm>
                <a:off x="3454771" y="4350089"/>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AE70FC68-23D6-4D9A-988E-12AEE6FAEB2C}"/>
                  </a:ext>
                </a:extLst>
              </p:cNvPr>
              <p:cNvCxnSpPr/>
              <p:nvPr/>
            </p:nvCxnSpPr>
            <p:spPr>
              <a:xfrm>
                <a:off x="3454771" y="380319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7C1AF213-97C1-4692-833B-1AB1AF07BF1A}"/>
                  </a:ext>
                </a:extLst>
              </p:cNvPr>
              <p:cNvCxnSpPr/>
              <p:nvPr/>
            </p:nvCxnSpPr>
            <p:spPr>
              <a:xfrm>
                <a:off x="3454771" y="325630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C289C28D-22E0-4DD8-9702-8B66E492F6E4}"/>
                  </a:ext>
                </a:extLst>
              </p:cNvPr>
              <p:cNvCxnSpPr/>
              <p:nvPr/>
            </p:nvCxnSpPr>
            <p:spPr>
              <a:xfrm>
                <a:off x="3454771" y="270940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342215CA-17A3-4B7E-B7B2-D4201A37FF61}"/>
                  </a:ext>
                </a:extLst>
              </p:cNvPr>
              <p:cNvSpPr txBox="1"/>
              <p:nvPr/>
            </p:nvSpPr>
            <p:spPr>
              <a:xfrm>
                <a:off x="3029866" y="4252825"/>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37" name="TextBox 36">
                <a:extLst>
                  <a:ext uri="{FF2B5EF4-FFF2-40B4-BE49-F238E27FC236}">
                    <a16:creationId xmlns:a16="http://schemas.microsoft.com/office/drawing/2014/main" xmlns="" id="{F81027E8-9C7C-442F-9418-D8884CDF0C48}"/>
                  </a:ext>
                </a:extLst>
              </p:cNvPr>
              <p:cNvSpPr txBox="1"/>
              <p:nvPr/>
            </p:nvSpPr>
            <p:spPr>
              <a:xfrm>
                <a:off x="3029866" y="3705932"/>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0.1</a:t>
                </a:r>
              </a:p>
            </p:txBody>
          </p:sp>
          <p:sp>
            <p:nvSpPr>
              <p:cNvPr id="38" name="TextBox 37">
                <a:extLst>
                  <a:ext uri="{FF2B5EF4-FFF2-40B4-BE49-F238E27FC236}">
                    <a16:creationId xmlns:a16="http://schemas.microsoft.com/office/drawing/2014/main" xmlns="" id="{7D54F6C3-8D56-4A0C-8EBB-D641F4958DEC}"/>
                  </a:ext>
                </a:extLst>
              </p:cNvPr>
              <p:cNvSpPr txBox="1"/>
              <p:nvPr/>
            </p:nvSpPr>
            <p:spPr>
              <a:xfrm>
                <a:off x="3029866" y="3155847"/>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0.2</a:t>
                </a:r>
              </a:p>
            </p:txBody>
          </p:sp>
          <p:sp>
            <p:nvSpPr>
              <p:cNvPr id="39" name="TextBox 38">
                <a:extLst>
                  <a:ext uri="{FF2B5EF4-FFF2-40B4-BE49-F238E27FC236}">
                    <a16:creationId xmlns:a16="http://schemas.microsoft.com/office/drawing/2014/main" xmlns="" id="{2922ED8F-AD42-4FFB-B30A-8E096113934A}"/>
                  </a:ext>
                </a:extLst>
              </p:cNvPr>
              <p:cNvSpPr txBox="1"/>
              <p:nvPr/>
            </p:nvSpPr>
            <p:spPr>
              <a:xfrm>
                <a:off x="3029866" y="2610381"/>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0.3</a:t>
                </a:r>
              </a:p>
            </p:txBody>
          </p:sp>
          <p:grpSp>
            <p:nvGrpSpPr>
              <p:cNvPr id="45" name="그룹 44">
                <a:extLst>
                  <a:ext uri="{FF2B5EF4-FFF2-40B4-BE49-F238E27FC236}">
                    <a16:creationId xmlns:a16="http://schemas.microsoft.com/office/drawing/2014/main" xmlns="" id="{30F6B8DB-292F-4E1C-A3B6-B0C3E8A99DB3}"/>
                  </a:ext>
                </a:extLst>
              </p:cNvPr>
              <p:cNvGrpSpPr/>
              <p:nvPr/>
            </p:nvGrpSpPr>
            <p:grpSpPr>
              <a:xfrm>
                <a:off x="3484204" y="3411117"/>
                <a:ext cx="3276235" cy="992069"/>
                <a:chOff x="3319827" y="4232485"/>
                <a:chExt cx="3276235" cy="992069"/>
              </a:xfrm>
            </p:grpSpPr>
            <p:sp>
              <p:nvSpPr>
                <p:cNvPr id="46" name="타원 45">
                  <a:extLst>
                    <a:ext uri="{FF2B5EF4-FFF2-40B4-BE49-F238E27FC236}">
                      <a16:creationId xmlns:a16="http://schemas.microsoft.com/office/drawing/2014/main" xmlns="" id="{E4FA8387-B444-4635-9435-689AE21C9DDC}"/>
                    </a:ext>
                  </a:extLst>
                </p:cNvPr>
                <p:cNvSpPr/>
                <p:nvPr/>
              </p:nvSpPr>
              <p:spPr>
                <a:xfrm>
                  <a:off x="4272327" y="462618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7" name="타원 46">
                  <a:extLst>
                    <a:ext uri="{FF2B5EF4-FFF2-40B4-BE49-F238E27FC236}">
                      <a16:creationId xmlns:a16="http://schemas.microsoft.com/office/drawing/2014/main" xmlns="" id="{9FA2A20F-9846-48F7-BAEC-7C71E591C41F}"/>
                    </a:ext>
                  </a:extLst>
                </p:cNvPr>
                <p:cNvSpPr/>
                <p:nvPr/>
              </p:nvSpPr>
              <p:spPr>
                <a:xfrm>
                  <a:off x="3953239" y="487542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8" name="타원 47">
                  <a:extLst>
                    <a:ext uri="{FF2B5EF4-FFF2-40B4-BE49-F238E27FC236}">
                      <a16:creationId xmlns:a16="http://schemas.microsoft.com/office/drawing/2014/main" xmlns="" id="{A69A0789-DB3D-46E6-9A35-96E15EDE21AC}"/>
                    </a:ext>
                  </a:extLst>
                </p:cNvPr>
                <p:cNvSpPr/>
                <p:nvPr/>
              </p:nvSpPr>
              <p:spPr>
                <a:xfrm>
                  <a:off x="3638914" y="50357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49" name="타원 48">
                  <a:extLst>
                    <a:ext uri="{FF2B5EF4-FFF2-40B4-BE49-F238E27FC236}">
                      <a16:creationId xmlns:a16="http://schemas.microsoft.com/office/drawing/2014/main" xmlns="" id="{D1E61496-29C3-481E-BA05-7A56B742B961}"/>
                    </a:ext>
                  </a:extLst>
                </p:cNvPr>
                <p:cNvSpPr/>
                <p:nvPr/>
              </p:nvSpPr>
              <p:spPr>
                <a:xfrm>
                  <a:off x="3319827" y="51183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0" name="타원 49">
                  <a:extLst>
                    <a:ext uri="{FF2B5EF4-FFF2-40B4-BE49-F238E27FC236}">
                      <a16:creationId xmlns:a16="http://schemas.microsoft.com/office/drawing/2014/main" xmlns="" id="{ACBABCF6-3B98-4D68-A884-4304F991E263}"/>
                    </a:ext>
                  </a:extLst>
                </p:cNvPr>
                <p:cNvSpPr/>
                <p:nvPr/>
              </p:nvSpPr>
              <p:spPr>
                <a:xfrm>
                  <a:off x="4586652" y="438964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51" name="타원 50">
                  <a:extLst>
                    <a:ext uri="{FF2B5EF4-FFF2-40B4-BE49-F238E27FC236}">
                      <a16:creationId xmlns:a16="http://schemas.microsoft.com/office/drawing/2014/main" xmlns="" id="{7EC26642-F5EA-43BE-818B-9C49D092C27E}"/>
                    </a:ext>
                  </a:extLst>
                </p:cNvPr>
                <p:cNvSpPr/>
                <p:nvPr/>
              </p:nvSpPr>
              <p:spPr>
                <a:xfrm>
                  <a:off x="4910502" y="42356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6" name="타원 65">
                  <a:extLst>
                    <a:ext uri="{FF2B5EF4-FFF2-40B4-BE49-F238E27FC236}">
                      <a16:creationId xmlns:a16="http://schemas.microsoft.com/office/drawing/2014/main" xmlns="" id="{F53B10BC-511E-4FD3-83A8-A8091375B9C5}"/>
                    </a:ext>
                  </a:extLst>
                </p:cNvPr>
                <p:cNvSpPr/>
                <p:nvPr/>
              </p:nvSpPr>
              <p:spPr>
                <a:xfrm>
                  <a:off x="5234352" y="423248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7" name="타원 66">
                  <a:extLst>
                    <a:ext uri="{FF2B5EF4-FFF2-40B4-BE49-F238E27FC236}">
                      <a16:creationId xmlns:a16="http://schemas.microsoft.com/office/drawing/2014/main" xmlns="" id="{58DCCBD9-49F5-4916-A475-2621B139E492}"/>
                    </a:ext>
                  </a:extLst>
                </p:cNvPr>
                <p:cNvSpPr/>
                <p:nvPr/>
              </p:nvSpPr>
              <p:spPr>
                <a:xfrm>
                  <a:off x="5548677" y="4364247"/>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8" name="타원 67">
                  <a:extLst>
                    <a:ext uri="{FF2B5EF4-FFF2-40B4-BE49-F238E27FC236}">
                      <a16:creationId xmlns:a16="http://schemas.microsoft.com/office/drawing/2014/main" xmlns="" id="{6B9FDE01-9FAA-4B9F-8651-B563D9F1EDC2}"/>
                    </a:ext>
                  </a:extLst>
                </p:cNvPr>
                <p:cNvSpPr/>
                <p:nvPr/>
              </p:nvSpPr>
              <p:spPr>
                <a:xfrm>
                  <a:off x="5867764" y="4553159"/>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69" name="타원 68">
                  <a:extLst>
                    <a:ext uri="{FF2B5EF4-FFF2-40B4-BE49-F238E27FC236}">
                      <a16:creationId xmlns:a16="http://schemas.microsoft.com/office/drawing/2014/main" xmlns="" id="{2995958F-3E54-4983-AE0F-C361B3B14849}"/>
                    </a:ext>
                  </a:extLst>
                </p:cNvPr>
                <p:cNvSpPr/>
                <p:nvPr/>
              </p:nvSpPr>
              <p:spPr>
                <a:xfrm>
                  <a:off x="6177326" y="47436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sp>
              <p:nvSpPr>
                <p:cNvPr id="70" name="타원 69">
                  <a:extLst>
                    <a:ext uri="{FF2B5EF4-FFF2-40B4-BE49-F238E27FC236}">
                      <a16:creationId xmlns:a16="http://schemas.microsoft.com/office/drawing/2014/main" xmlns="" id="{07FAA5C6-A980-4722-A961-5FE5E8144AD4}"/>
                    </a:ext>
                  </a:extLst>
                </p:cNvPr>
                <p:cNvSpPr/>
                <p:nvPr/>
              </p:nvSpPr>
              <p:spPr>
                <a:xfrm>
                  <a:off x="6491652" y="49024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 400" panose="020B0503030303020204" pitchFamily="34" charset="0"/>
                  </a:endParaRPr>
                </a:p>
              </p:txBody>
            </p:sp>
          </p:grpSp>
        </p:grpSp>
      </p:grpSp>
      <p:sp>
        <p:nvSpPr>
          <p:cNvPr id="54" name="직사각형 53">
            <a:extLst>
              <a:ext uri="{FF2B5EF4-FFF2-40B4-BE49-F238E27FC236}">
                <a16:creationId xmlns:a16="http://schemas.microsoft.com/office/drawing/2014/main" xmlns="" id="{F95D7C38-4C4C-420C-BFCA-3CD0905A5BA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Poisson random variable and probability distribution</a:t>
            </a:r>
          </a:p>
        </p:txBody>
      </p:sp>
    </p:spTree>
    <p:extLst>
      <p:ext uri="{BB962C8B-B14F-4D97-AF65-F5344CB8AC3E}">
        <p14:creationId xmlns:p14="http://schemas.microsoft.com/office/powerpoint/2010/main" val="300150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54" name="그룹 53">
            <a:extLst>
              <a:ext uri="{FF2B5EF4-FFF2-40B4-BE49-F238E27FC236}">
                <a16:creationId xmlns:a16="http://schemas.microsoft.com/office/drawing/2014/main" xmlns="" id="{75FBAA63-9562-43FE-AF0D-E2216F7DCC7D}"/>
              </a:ext>
            </a:extLst>
          </p:cNvPr>
          <p:cNvGrpSpPr/>
          <p:nvPr/>
        </p:nvGrpSpPr>
        <p:grpSpPr>
          <a:xfrm>
            <a:off x="846956" y="1716338"/>
            <a:ext cx="8460514" cy="1383694"/>
            <a:chOff x="903506" y="2429380"/>
            <a:chExt cx="8460514" cy="1383694"/>
          </a:xfrm>
        </p:grpSpPr>
        <p:sp>
          <p:nvSpPr>
            <p:cNvPr id="55" name="사각형: 둥근 모서리 2">
              <a:extLst>
                <a:ext uri="{FF2B5EF4-FFF2-40B4-BE49-F238E27FC236}">
                  <a16:creationId xmlns:a16="http://schemas.microsoft.com/office/drawing/2014/main" xmlns="" id="{A12695B4-A599-44A5-A7DF-1F670416054B}"/>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xmlns="" id="{E6E6CB23-5FDA-4E72-B66C-0A8BBA8163CF}"/>
                    </a:ext>
                  </a:extLst>
                </p:cNvPr>
                <p:cNvSpPr/>
                <p:nvPr/>
              </p:nvSpPr>
              <p:spPr>
                <a:xfrm>
                  <a:off x="1279004" y="2429380"/>
                  <a:ext cx="8085016" cy="1383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ln>
                        <a:noFill/>
                      </a:ln>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During the last 100 days, 40 spam mails were received.</a:t>
                  </a:r>
                </a:p>
                <a:p>
                  <a:pPr>
                    <a:spcBef>
                      <a:spcPts val="800"/>
                    </a:spcBef>
                  </a:pPr>
                  <a:r>
                    <a:rPr lang="en-US" altLang="ko-KR" sz="1300" dirty="0">
                      <a:ln>
                        <a:noFill/>
                      </a:ln>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What is the probability that there will be zero spam mail tomorrow? </a:t>
                  </a:r>
                </a:p>
                <a:p>
                  <a:pPr>
                    <a:spcBef>
                      <a:spcPts val="800"/>
                    </a:spcBef>
                  </a:pPr>
                  <a:r>
                    <a:rPr lang="en-US" altLang="ko-KR" sz="1300" dirty="0">
                      <a:ln>
                        <a:noFill/>
                      </a:ln>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You can calculate that </a:t>
                  </a:r>
                  <a14:m>
                    <m:oMath xmlns:m="http://schemas.openxmlformats.org/officeDocument/2006/math">
                      <m:r>
                        <a:rPr lang="ko-KR" altLang="en-US"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𝜆</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f>
                        <m:fPr>
                          <m:ctrlPr>
                            <a:rPr lang="en-US" altLang="ko-KR" sz="13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fPr>
                        <m:num>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40</m:t>
                          </m:r>
                        </m:num>
                        <m:den>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100</m:t>
                          </m:r>
                        </m:den>
                      </m:f>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=0.4</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Then, </a:t>
                  </a:r>
                  <a:r>
                    <a:rPr lang="en-US" altLang="ko-KR" sz="1600" i="1" dirty="0">
                      <a:solidFill>
                        <a:schemeClr val="tx1">
                          <a:lumMod val="85000"/>
                          <a:lumOff val="15000"/>
                        </a:schemeClr>
                      </a:solidFill>
                      <a:latin typeface="Cambria Math" panose="02040503050406030204" pitchFamily="18"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56" name="직사각형 55">
                  <a:extLst>
                    <a:ext uri="{FF2B5EF4-FFF2-40B4-BE49-F238E27FC236}">
                      <a16:creationId xmlns="" xmlns:a16="http://schemas.microsoft.com/office/drawing/2014/main" xmlns:a14="http://schemas.microsoft.com/office/drawing/2010/main" id="{E6E6CB23-5FDA-4E72-B66C-0A8BBA8163CF}"/>
                    </a:ext>
                  </a:extLst>
                </p:cNvPr>
                <p:cNvSpPr>
                  <a:spLocks noRot="1" noChangeAspect="1" noMove="1" noResize="1" noEditPoints="1" noAdjustHandles="1" noChangeArrowheads="1" noChangeShapeType="1" noTextEdit="1"/>
                </p:cNvSpPr>
                <p:nvPr/>
              </p:nvSpPr>
              <p:spPr>
                <a:xfrm>
                  <a:off x="1279004" y="2429380"/>
                  <a:ext cx="8085016" cy="1383694"/>
                </a:xfrm>
                <a:prstGeom prst="rect">
                  <a:avLst/>
                </a:prstGeom>
                <a:blipFill rotWithShape="0">
                  <a:blip r:embed="rId3"/>
                  <a:stretch>
                    <a:fillRect l="-151"/>
                  </a:stretch>
                </a:blipFill>
                <a:ln>
                  <a:noFill/>
                </a:ln>
              </p:spPr>
              <p:txBody>
                <a:bodyPr/>
                <a:lstStyle/>
                <a:p>
                  <a:r>
                    <a:rPr lang="ko-KR" altLang="en-US">
                      <a:noFill/>
                    </a:rPr>
                    <a:t> </a:t>
                  </a:r>
                </a:p>
              </p:txBody>
            </p:sp>
          </mc:Fallback>
        </mc:AlternateContent>
      </p:grpSp>
      <p:sp>
        <p:nvSpPr>
          <p:cNvPr id="14" name="직사각형 13">
            <a:extLst>
              <a:ext uri="{FF2B5EF4-FFF2-40B4-BE49-F238E27FC236}">
                <a16:creationId xmlns:a16="http://schemas.microsoft.com/office/drawing/2014/main" xmlns="" id="{955288D5-0A81-41AF-B48B-8BDEAC6AD11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Poisson random variable and probability distribution</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E996FB89-F8E6-4F2B-8C8C-8C9C8BE826EB}"/>
                  </a:ext>
                </a:extLst>
              </p:cNvPr>
              <p:cNvSpPr/>
              <p:nvPr/>
            </p:nvSpPr>
            <p:spPr>
              <a:xfrm>
                <a:off x="1747056" y="2744924"/>
                <a:ext cx="3008544" cy="524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Group"/>
                    </m:oMathParaPr>
                    <m:oMath xmlns:m="http://schemas.openxmlformats.org/officeDocument/2006/math">
                      <m:r>
                        <a:rPr lang="en-US" altLang="ko-KR" sz="1400" i="1">
                          <a:solidFill>
                            <a:schemeClr val="tx1">
                              <a:lumMod val="85000"/>
                              <a:lumOff val="15000"/>
                            </a:schemeClr>
                          </a:solidFill>
                          <a:latin typeface="Cambria Math" panose="02040503050406030204" pitchFamily="18" charset="0"/>
                        </a:rPr>
                        <m:t>𝑃</m:t>
                      </m:r>
                      <m:d>
                        <m:dPr>
                          <m:ctrlPr>
                            <a:rPr lang="en-US" altLang="ko-KR" sz="1400" i="1">
                              <a:solidFill>
                                <a:schemeClr val="tx1">
                                  <a:lumMod val="85000"/>
                                  <a:lumOff val="15000"/>
                                </a:schemeClr>
                              </a:solidFill>
                              <a:latin typeface="Cambria Math" panose="02040503050406030204" pitchFamily="18" charset="0"/>
                            </a:rPr>
                          </m:ctrlPr>
                        </m:dPr>
                        <m:e>
                          <m:r>
                            <a:rPr lang="en-US" altLang="ko-KR" sz="1400" i="1">
                              <a:solidFill>
                                <a:schemeClr val="tx1">
                                  <a:lumMod val="85000"/>
                                  <a:lumOff val="15000"/>
                                </a:schemeClr>
                              </a:solidFill>
                              <a:latin typeface="Cambria Math" panose="02040503050406030204" pitchFamily="18" charset="0"/>
                            </a:rPr>
                            <m:t>0</m:t>
                          </m:r>
                        </m:e>
                      </m:d>
                      <m:r>
                        <a:rPr lang="en-US" altLang="ko-KR" sz="1400">
                          <a:solidFill>
                            <a:schemeClr val="tx1">
                              <a:lumMod val="85000"/>
                              <a:lumOff val="15000"/>
                            </a:schemeClr>
                          </a:solidFill>
                          <a:latin typeface="Cambria Math" panose="02040503050406030204" pitchFamily="18" charset="0"/>
                        </a:rPr>
                        <m:t>=</m:t>
                      </m:r>
                      <m:f>
                        <m:fPr>
                          <m:ctrlPr>
                            <a:rPr lang="en-US" altLang="ko-KR" sz="1400" i="1">
                              <a:solidFill>
                                <a:schemeClr val="tx1">
                                  <a:lumMod val="85000"/>
                                  <a:lumOff val="15000"/>
                                </a:schemeClr>
                              </a:solidFill>
                              <a:latin typeface="Cambria Math" panose="02040503050406030204" pitchFamily="18" charset="0"/>
                            </a:rPr>
                          </m:ctrlPr>
                        </m:fPr>
                        <m:num>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i="1">
                                  <a:solidFill>
                                    <a:schemeClr val="tx1">
                                      <a:lumMod val="85000"/>
                                      <a:lumOff val="15000"/>
                                    </a:schemeClr>
                                  </a:solidFill>
                                  <a:latin typeface="Cambria Math" panose="02040503050406030204" pitchFamily="18" charset="0"/>
                                </a:rPr>
                                <m:t>0.4</m:t>
                              </m:r>
                            </m:e>
                            <m:sup>
                              <m:r>
                                <a:rPr lang="en-US" altLang="ko-KR" sz="1400" i="1">
                                  <a:solidFill>
                                    <a:schemeClr val="tx1">
                                      <a:lumMod val="85000"/>
                                      <a:lumOff val="15000"/>
                                    </a:schemeClr>
                                  </a:solidFill>
                                  <a:latin typeface="Cambria Math" panose="02040503050406030204" pitchFamily="18" charset="0"/>
                                </a:rPr>
                                <m:t>0</m:t>
                              </m:r>
                            </m:sup>
                          </m:sSup>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i="1">
                                  <a:solidFill>
                                    <a:schemeClr val="tx1">
                                      <a:lumMod val="85000"/>
                                      <a:lumOff val="15000"/>
                                    </a:schemeClr>
                                  </a:solidFill>
                                  <a:latin typeface="Cambria Math" panose="02040503050406030204" pitchFamily="18" charset="0"/>
                                </a:rPr>
                                <m:t>𝑒</m:t>
                              </m:r>
                            </m:e>
                            <m:sup>
                              <m:r>
                                <a:rPr lang="en-US" altLang="ko-KR" sz="1400" i="1">
                                  <a:solidFill>
                                    <a:schemeClr val="tx1">
                                      <a:lumMod val="85000"/>
                                      <a:lumOff val="15000"/>
                                    </a:schemeClr>
                                  </a:solidFill>
                                  <a:latin typeface="Cambria Math" panose="02040503050406030204" pitchFamily="18" charset="0"/>
                                </a:rPr>
                                <m:t>−0.4</m:t>
                              </m:r>
                            </m:sup>
                          </m:sSup>
                        </m:num>
                        <m:den>
                          <m:r>
                            <a:rPr lang="en-US" altLang="ko-KR" sz="1400" i="1">
                              <a:solidFill>
                                <a:schemeClr val="tx1">
                                  <a:lumMod val="85000"/>
                                  <a:lumOff val="15000"/>
                                </a:schemeClr>
                              </a:solidFill>
                              <a:latin typeface="Cambria Math" panose="02040503050406030204" pitchFamily="18" charset="0"/>
                            </a:rPr>
                            <m:t>0!</m:t>
                          </m:r>
                        </m:den>
                      </m:f>
                      <m:r>
                        <a:rPr lang="en-US" altLang="ko-KR" sz="1400" i="1">
                          <a:solidFill>
                            <a:schemeClr val="tx1">
                              <a:lumMod val="85000"/>
                              <a:lumOff val="15000"/>
                            </a:schemeClr>
                          </a:solidFill>
                          <a:latin typeface="Cambria Math" panose="02040503050406030204" pitchFamily="18" charset="0"/>
                        </a:rPr>
                        <m:t>=</m:t>
                      </m:r>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i="1">
                              <a:solidFill>
                                <a:schemeClr val="tx1">
                                  <a:lumMod val="85000"/>
                                  <a:lumOff val="15000"/>
                                </a:schemeClr>
                              </a:solidFill>
                              <a:latin typeface="Cambria Math" panose="02040503050406030204" pitchFamily="18" charset="0"/>
                            </a:rPr>
                            <m:t>𝑒</m:t>
                          </m:r>
                        </m:e>
                        <m:sup>
                          <m:r>
                            <a:rPr lang="en-US" altLang="ko-KR" sz="1400" i="1">
                              <a:solidFill>
                                <a:schemeClr val="tx1">
                                  <a:lumMod val="85000"/>
                                  <a:lumOff val="15000"/>
                                </a:schemeClr>
                              </a:solidFill>
                              <a:latin typeface="Cambria Math" panose="02040503050406030204" pitchFamily="18" charset="0"/>
                            </a:rPr>
                            <m:t>−0.4</m:t>
                          </m:r>
                        </m:sup>
                      </m:sSup>
                      <m:r>
                        <a:rPr lang="en-US" altLang="ko-KR" sz="1400" i="1">
                          <a:solidFill>
                            <a:schemeClr val="tx1">
                              <a:lumMod val="85000"/>
                              <a:lumOff val="15000"/>
                            </a:schemeClr>
                          </a:solidFill>
                          <a:latin typeface="Cambria Math" panose="02040503050406030204" pitchFamily="18" charset="0"/>
                        </a:rPr>
                        <m:t>=0.6703</m:t>
                      </m:r>
                    </m:oMath>
                  </m:oMathPara>
                </a14:m>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9" name="Rectangle 12">
                <a:extLst>
                  <a:ext uri="{FF2B5EF4-FFF2-40B4-BE49-F238E27FC236}">
                    <a16:creationId xmlns:a16="http://schemas.microsoft.com/office/drawing/2014/main" xmlns:a14="http://schemas.microsoft.com/office/drawing/2010/main" xmlns="" id="{E996FB89-F8E6-4F2B-8C8C-8C9C8BE826EB}"/>
                  </a:ext>
                </a:extLst>
              </p:cNvPr>
              <p:cNvSpPr>
                <a:spLocks noRot="1" noChangeAspect="1" noMove="1" noResize="1" noEditPoints="1" noAdjustHandles="1" noChangeArrowheads="1" noChangeShapeType="1" noTextEdit="1"/>
              </p:cNvSpPr>
              <p:nvPr/>
            </p:nvSpPr>
            <p:spPr>
              <a:xfrm>
                <a:off x="1747056" y="2744924"/>
                <a:ext cx="3008544" cy="524567"/>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481308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54" name="그룹 53">
            <a:extLst>
              <a:ext uri="{FF2B5EF4-FFF2-40B4-BE49-F238E27FC236}">
                <a16:creationId xmlns:a16="http://schemas.microsoft.com/office/drawing/2014/main" xmlns="" id="{75FBAA63-9562-43FE-AF0D-E2216F7DCC7D}"/>
              </a:ext>
            </a:extLst>
          </p:cNvPr>
          <p:cNvGrpSpPr/>
          <p:nvPr/>
        </p:nvGrpSpPr>
        <p:grpSpPr>
          <a:xfrm>
            <a:off x="846956" y="1716338"/>
            <a:ext cx="8460514" cy="1640174"/>
            <a:chOff x="903506" y="2429380"/>
            <a:chExt cx="8460514" cy="1640174"/>
          </a:xfrm>
        </p:grpSpPr>
        <p:sp>
          <p:nvSpPr>
            <p:cNvPr id="55" name="사각형: 둥근 모서리 2">
              <a:extLst>
                <a:ext uri="{FF2B5EF4-FFF2-40B4-BE49-F238E27FC236}">
                  <a16:creationId xmlns:a16="http://schemas.microsoft.com/office/drawing/2014/main" xmlns="" id="{A12695B4-A599-44A5-A7DF-1F670416054B}"/>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xmlns="" id="{E6E6CB23-5FDA-4E72-B66C-0A8BBA8163CF}"/>
                    </a:ext>
                  </a:extLst>
                </p:cNvPr>
                <p:cNvSpPr/>
                <p:nvPr/>
              </p:nvSpPr>
              <p:spPr>
                <a:xfrm>
                  <a:off x="1279004" y="2429380"/>
                  <a:ext cx="8085016" cy="164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During the last 100 days, 40 spam mails were received.</a:t>
                  </a: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What is the probability that there will be more than one spam mails tomorrow? </a:t>
                  </a: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You can calculate that </a:t>
                  </a:r>
                  <a14:m>
                    <m:oMath xmlns:m="http://schemas.openxmlformats.org/officeDocument/2006/math">
                      <m:r>
                        <a:rPr lang="ko-KR" altLang="en-US"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𝜆</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f>
                        <m:fPr>
                          <m:ctrlPr>
                            <a:rPr lang="en-US" altLang="ko-KR" sz="13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fPr>
                        <m:num>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40</m:t>
                          </m:r>
                        </m:num>
                        <m:den>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100</m:t>
                          </m:r>
                        </m:den>
                      </m:f>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=0.4</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Then, do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2</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3</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   </a:t>
                  </a:r>
                  <a:r>
                    <a:rPr lang="en-US" altLang="ko-KR" sz="13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Hard!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Instead, you can calculate by doing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 = 1−0.6703 = 0.3297</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56" name="직사각형 55">
                  <a:extLst>
                    <a:ext uri="{FF2B5EF4-FFF2-40B4-BE49-F238E27FC236}">
                      <a16:creationId xmlns="" xmlns:a16="http://schemas.microsoft.com/office/drawing/2014/main" xmlns:a14="http://schemas.microsoft.com/office/drawing/2010/main" id="{E6E6CB23-5FDA-4E72-B66C-0A8BBA8163CF}"/>
                    </a:ext>
                  </a:extLst>
                </p:cNvPr>
                <p:cNvSpPr>
                  <a:spLocks noRot="1" noChangeAspect="1" noMove="1" noResize="1" noEditPoints="1" noAdjustHandles="1" noChangeArrowheads="1" noChangeShapeType="1" noTextEdit="1"/>
                </p:cNvSpPr>
                <p:nvPr/>
              </p:nvSpPr>
              <p:spPr>
                <a:xfrm>
                  <a:off x="1279004" y="2429380"/>
                  <a:ext cx="8085016" cy="1640174"/>
                </a:xfrm>
                <a:prstGeom prst="rect">
                  <a:avLst/>
                </a:prstGeom>
                <a:blipFill rotWithShape="0">
                  <a:blip r:embed="rId3"/>
                  <a:stretch>
                    <a:fillRect l="-151"/>
                  </a:stretch>
                </a:blipFill>
                <a:ln>
                  <a:noFill/>
                </a:ln>
              </p:spPr>
              <p:txBody>
                <a:bodyPr/>
                <a:lstStyle/>
                <a:p>
                  <a:r>
                    <a:rPr lang="ko-KR" altLang="en-US">
                      <a:noFill/>
                    </a:rPr>
                    <a:t> </a:t>
                  </a:r>
                </a:p>
              </p:txBody>
            </p:sp>
          </mc:Fallback>
        </mc:AlternateContent>
      </p:grpSp>
      <p:sp>
        <p:nvSpPr>
          <p:cNvPr id="14" name="직사각형 13">
            <a:extLst>
              <a:ext uri="{FF2B5EF4-FFF2-40B4-BE49-F238E27FC236}">
                <a16:creationId xmlns:a16="http://schemas.microsoft.com/office/drawing/2014/main" xmlns="" id="{E9AA070B-F598-40E8-BF47-904512AB6DF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Poisson random variable and probability distribution</a:t>
            </a:r>
          </a:p>
        </p:txBody>
      </p:sp>
    </p:spTree>
    <p:extLst>
      <p:ext uri="{BB962C8B-B14F-4D97-AF65-F5344CB8AC3E}">
        <p14:creationId xmlns:p14="http://schemas.microsoft.com/office/powerpoint/2010/main" val="3736421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#0201</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'ex_0201.ipynb’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Discrete Probability Distribution</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Tree>
    <p:extLst>
      <p:ext uri="{BB962C8B-B14F-4D97-AF65-F5344CB8AC3E}">
        <p14:creationId xmlns:p14="http://schemas.microsoft.com/office/powerpoint/2010/main" val="316967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a:extLst>
              <a:ext uri="{FF2B5EF4-FFF2-40B4-BE49-F238E27FC236}">
                <a16:creationId xmlns:a16="http://schemas.microsoft.com/office/drawing/2014/main" xmlns="" id="{3B75F182-0FF8-46B3-A7B6-3BC9181EF773}"/>
              </a:ext>
            </a:extLst>
          </p:cNvPr>
          <p:cNvGrpSpPr/>
          <p:nvPr/>
        </p:nvGrpSpPr>
        <p:grpSpPr>
          <a:xfrm>
            <a:off x="850766" y="1711438"/>
            <a:ext cx="7992888" cy="1433340"/>
            <a:chOff x="888484" y="1717676"/>
            <a:chExt cx="7992888" cy="1433340"/>
          </a:xfrm>
        </p:grpSpPr>
        <p:grpSp>
          <p:nvGrpSpPr>
            <p:cNvPr id="32" name="그룹 31">
              <a:extLst>
                <a:ext uri="{FF2B5EF4-FFF2-40B4-BE49-F238E27FC236}">
                  <a16:creationId xmlns:a16="http://schemas.microsoft.com/office/drawing/2014/main" xmlns="" id="{9D52DE0D-A400-4BBF-91CE-B0A3AE145759}"/>
                </a:ext>
              </a:extLst>
            </p:cNvPr>
            <p:cNvGrpSpPr/>
            <p:nvPr/>
          </p:nvGrpSpPr>
          <p:grpSpPr>
            <a:xfrm>
              <a:off x="888484" y="1717676"/>
              <a:ext cx="6979589" cy="345461"/>
              <a:chOff x="903506" y="2429380"/>
              <a:chExt cx="6979589" cy="345461"/>
            </a:xfrm>
          </p:grpSpPr>
          <p:sp>
            <p:nvSpPr>
              <p:cNvPr id="33" name="사각형: 둥근 모서리 2">
                <a:extLst>
                  <a:ext uri="{FF2B5EF4-FFF2-40B4-BE49-F238E27FC236}">
                    <a16:creationId xmlns:a16="http://schemas.microsoft.com/office/drawing/2014/main" xmlns="" id="{443E0062-43AA-43AF-80E6-FF2F4A9245BA}"/>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xmlns="" id="{F109846E-1195-4822-9EE4-BD562251FDC0}"/>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whole of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𝑆</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“total event”</a:t>
                    </a:r>
                  </a:p>
                </p:txBody>
              </p:sp>
            </mc:Choice>
            <mc:Fallback xmlns="">
              <p:sp>
                <p:nvSpPr>
                  <p:cNvPr id="34" name="직사각형 33">
                    <a:extLst>
                      <a:ext uri="{FF2B5EF4-FFF2-40B4-BE49-F238E27FC236}">
                        <a16:creationId xmlns:a16="http://schemas.microsoft.com/office/drawing/2014/main" id="{F109846E-1195-4822-9EE4-BD562251FDC0}"/>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3"/>
                    <a:stretch>
                      <a:fillRect/>
                    </a:stretch>
                  </a:blipFill>
                  <a:ln>
                    <a:noFill/>
                  </a:ln>
                </p:spPr>
                <p:txBody>
                  <a:bodyPr/>
                  <a:lstStyle/>
                  <a:p>
                    <a:r>
                      <a:rPr lang="ko-KR" altLang="en-US">
                        <a:noFill/>
                      </a:rPr>
                      <a:t> </a:t>
                    </a:r>
                  </a:p>
                </p:txBody>
              </p:sp>
            </mc:Fallback>
          </mc:AlternateContent>
        </p:grpSp>
        <p:grpSp>
          <p:nvGrpSpPr>
            <p:cNvPr id="35" name="그룹 34">
              <a:extLst>
                <a:ext uri="{FF2B5EF4-FFF2-40B4-BE49-F238E27FC236}">
                  <a16:creationId xmlns:a16="http://schemas.microsoft.com/office/drawing/2014/main" xmlns="" id="{A96690A2-AA5C-4B44-9D11-36AF8758DB38}"/>
                </a:ext>
              </a:extLst>
            </p:cNvPr>
            <p:cNvGrpSpPr/>
            <p:nvPr/>
          </p:nvGrpSpPr>
          <p:grpSpPr>
            <a:xfrm>
              <a:off x="888484" y="2080302"/>
              <a:ext cx="6979589" cy="345461"/>
              <a:chOff x="903506" y="2429380"/>
              <a:chExt cx="6979589" cy="345461"/>
            </a:xfrm>
          </p:grpSpPr>
          <p:sp>
            <p:nvSpPr>
              <p:cNvPr id="36" name="사각형: 둥근 모서리 2">
                <a:extLst>
                  <a:ext uri="{FF2B5EF4-FFF2-40B4-BE49-F238E27FC236}">
                    <a16:creationId xmlns:a16="http://schemas.microsoft.com/office/drawing/2014/main" xmlns="" id="{957FFE8E-DC6B-49E8-B609-C4E04940A887}"/>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xmlns="" id="{7E746223-B940-4F20-9313-7BC9F7643586}"/>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Empty set </a:t>
                    </a:r>
                    <a14:m>
                      <m:oMath xmlns:m="http://schemas.openxmlformats.org/officeDocument/2006/math">
                        <m:r>
                          <a:rPr lang="en-US" altLang="ko-KR" sz="1300">
                            <a:solidFill>
                              <a:schemeClr val="tx1">
                                <a:lumMod val="85000"/>
                                <a:lumOff val="15000"/>
                              </a:schemeClr>
                            </a:solidFill>
                            <a:latin typeface="Cambria Math" panose="02040503050406030204" pitchFamily="18" charset="0"/>
                            <a:sym typeface="Symbol" panose="05050102010706020507" pitchFamily="18" charset="2"/>
                          </a:rPr>
                          <m:t>𝜙</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“empty event”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37" name="직사각형 36">
                    <a:extLst>
                      <a:ext uri="{FF2B5EF4-FFF2-40B4-BE49-F238E27FC236}">
                        <a16:creationId xmlns:a16="http://schemas.microsoft.com/office/drawing/2014/main" id="{7E746223-B940-4F20-9313-7BC9F7643586}"/>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4"/>
                    <a:stretch>
                      <a:fillRect/>
                    </a:stretch>
                  </a:blipFill>
                  <a:ln>
                    <a:noFill/>
                  </a:ln>
                </p:spPr>
                <p:txBody>
                  <a:bodyPr/>
                  <a:lstStyle/>
                  <a:p>
                    <a:r>
                      <a:rPr lang="ko-KR" altLang="en-US">
                        <a:noFill/>
                      </a:rPr>
                      <a:t> </a:t>
                    </a:r>
                  </a:p>
                </p:txBody>
              </p:sp>
            </mc:Fallback>
          </mc:AlternateContent>
        </p:grpSp>
        <p:grpSp>
          <p:nvGrpSpPr>
            <p:cNvPr id="38" name="그룹 37">
              <a:extLst>
                <a:ext uri="{FF2B5EF4-FFF2-40B4-BE49-F238E27FC236}">
                  <a16:creationId xmlns:a16="http://schemas.microsoft.com/office/drawing/2014/main" xmlns="" id="{2DEDE156-BBCE-4106-9F84-72B466114085}"/>
                </a:ext>
              </a:extLst>
            </p:cNvPr>
            <p:cNvGrpSpPr/>
            <p:nvPr/>
          </p:nvGrpSpPr>
          <p:grpSpPr>
            <a:xfrm>
              <a:off x="888484" y="2442928"/>
              <a:ext cx="6979589" cy="345461"/>
              <a:chOff x="903506" y="2429380"/>
              <a:chExt cx="6979589" cy="345461"/>
            </a:xfrm>
          </p:grpSpPr>
          <p:sp>
            <p:nvSpPr>
              <p:cNvPr id="39" name="사각형: 둥근 모서리 2">
                <a:extLst>
                  <a:ext uri="{FF2B5EF4-FFF2-40B4-BE49-F238E27FC236}">
                    <a16:creationId xmlns:a16="http://schemas.microsoft.com/office/drawing/2014/main" xmlns="" id="{0C3E9122-E9F6-41B9-BA62-9905DAA1EEF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xmlns="" id="{5905317D-0051-4578-94C3-56F74819745C}"/>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Subsets composed of individual elements of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sym typeface="Symbol" panose="05050102010706020507" pitchFamily="18" charset="2"/>
                          </a:rPr>
                          <m:t>𝑆</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1</m:t>
                            </m:r>
                          </m:sub>
                        </m:sSub>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2</m:t>
                            </m:r>
                          </m:sub>
                        </m:sSub>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 …  “elementary events”</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40" name="직사각형 39">
                    <a:extLst>
                      <a:ext uri="{FF2B5EF4-FFF2-40B4-BE49-F238E27FC236}">
                        <a16:creationId xmlns:a16="http://schemas.microsoft.com/office/drawing/2014/main" id="{5905317D-0051-4578-94C3-56F74819745C}"/>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5"/>
                    <a:stretch>
                      <a:fillRect/>
                    </a:stretch>
                  </a:blipFill>
                  <a:ln>
                    <a:noFill/>
                  </a:ln>
                </p:spPr>
                <p:txBody>
                  <a:bodyPr/>
                  <a:lstStyle/>
                  <a:p>
                    <a:r>
                      <a:rPr lang="ko-KR" altLang="en-US">
                        <a:noFill/>
                      </a:rPr>
                      <a:t> </a:t>
                    </a:r>
                  </a:p>
                </p:txBody>
              </p:sp>
            </mc:Fallback>
          </mc:AlternateContent>
        </p:grpSp>
        <p:grpSp>
          <p:nvGrpSpPr>
            <p:cNvPr id="41" name="그룹 40">
              <a:extLst>
                <a:ext uri="{FF2B5EF4-FFF2-40B4-BE49-F238E27FC236}">
                  <a16:creationId xmlns:a16="http://schemas.microsoft.com/office/drawing/2014/main" xmlns="" id="{5C435E4D-8C8F-4BF5-996B-F77949A2E2AA}"/>
                </a:ext>
              </a:extLst>
            </p:cNvPr>
            <p:cNvGrpSpPr/>
            <p:nvPr/>
          </p:nvGrpSpPr>
          <p:grpSpPr>
            <a:xfrm>
              <a:off x="888484" y="2805555"/>
              <a:ext cx="7992888" cy="345461"/>
              <a:chOff x="903506" y="2429380"/>
              <a:chExt cx="7992888" cy="345461"/>
            </a:xfrm>
          </p:grpSpPr>
          <p:sp>
            <p:nvSpPr>
              <p:cNvPr id="42" name="사각형: 둥근 모서리 2">
                <a:extLst>
                  <a:ext uri="{FF2B5EF4-FFF2-40B4-BE49-F238E27FC236}">
                    <a16:creationId xmlns:a16="http://schemas.microsoft.com/office/drawing/2014/main" xmlns="" id="{211AD119-07FB-49C2-AC78-2CC4644F0D8F}"/>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3" name="직사각형 42">
                    <a:extLst>
                      <a:ext uri="{FF2B5EF4-FFF2-40B4-BE49-F238E27FC236}">
                        <a16:creationId xmlns:a16="http://schemas.microsoft.com/office/drawing/2014/main" xmlns="" id="{5656B6DE-80D7-4C41-A354-36DAD7ABB110}"/>
                      </a:ext>
                    </a:extLst>
                  </p:cNvPr>
                  <p:cNvSpPr/>
                  <p:nvPr/>
                </p:nvSpPr>
                <p:spPr>
                  <a:xfrm>
                    <a:off x="1279004" y="2429380"/>
                    <a:ext cx="761739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Other subsets: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1</m:t>
                            </m:r>
                          </m:sub>
                        </m:sSub>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2</m:t>
                            </m:r>
                          </m:sub>
                        </m:sSub>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 </a:t>
                    </a:r>
                    <a14:m>
                      <m:oMath xmlns:m="http://schemas.openxmlformats.org/officeDocument/2006/math">
                        <m:d>
                          <m:dPr>
                            <m:begChr m:val="{"/>
                            <m:endChr m:val="}"/>
                            <m:ctrlPr>
                              <a:rPr lang="en-US" altLang="ko-KR" sz="1300" i="1">
                                <a:solidFill>
                                  <a:schemeClr val="tx1">
                                    <a:lumMod val="85000"/>
                                    <a:lumOff val="15000"/>
                                  </a:schemeClr>
                                </a:solidFill>
                                <a:latin typeface="Cambria Math" panose="02040503050406030204" pitchFamily="18" charset="0"/>
                              </a:rPr>
                            </m:ctrlPr>
                          </m:dPr>
                          <m:e>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7</m:t>
                                </m:r>
                              </m:sub>
                            </m:sSub>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9</m:t>
                                </m:r>
                              </m:sub>
                            </m:sSub>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13</m:t>
                                </m:r>
                              </m:sub>
                            </m:sSub>
                          </m:e>
                        </m: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t>
                    </a:r>
                  </a:p>
                </p:txBody>
              </p:sp>
            </mc:Choice>
            <mc:Fallback xmlns="">
              <p:sp>
                <p:nvSpPr>
                  <p:cNvPr id="43" name="직사각형 42">
                    <a:extLst>
                      <a:ext uri="{FF2B5EF4-FFF2-40B4-BE49-F238E27FC236}">
                        <a16:creationId xmlns:a16="http://schemas.microsoft.com/office/drawing/2014/main" id="{5656B6DE-80D7-4C41-A354-36DAD7ABB110}"/>
                      </a:ext>
                    </a:extLst>
                  </p:cNvPr>
                  <p:cNvSpPr>
                    <a:spLocks noRot="1" noChangeAspect="1" noMove="1" noResize="1" noEditPoints="1" noAdjustHandles="1" noChangeArrowheads="1" noChangeShapeType="1" noTextEdit="1"/>
                  </p:cNvSpPr>
                  <p:nvPr/>
                </p:nvSpPr>
                <p:spPr>
                  <a:xfrm>
                    <a:off x="1279004" y="2429380"/>
                    <a:ext cx="7617390" cy="345461"/>
                  </a:xfrm>
                  <a:prstGeom prst="rect">
                    <a:avLst/>
                  </a:prstGeom>
                  <a:blipFill>
                    <a:blip r:embed="rId6"/>
                    <a:stretch>
                      <a:fillRect/>
                    </a:stretch>
                  </a:blipFill>
                  <a:ln>
                    <a:noFill/>
                  </a:ln>
                </p:spPr>
                <p:txBody>
                  <a:bodyPr/>
                  <a:lstStyle/>
                  <a:p>
                    <a:r>
                      <a:rPr lang="ko-KR" altLang="en-US">
                        <a:noFill/>
                      </a:rPr>
                      <a:t> </a:t>
                    </a:r>
                  </a:p>
                </p:txBody>
              </p:sp>
            </mc:Fallback>
          </mc:AlternateContent>
        </p:grpSp>
      </p:grpSp>
      <p:sp>
        <p:nvSpPr>
          <p:cNvPr id="22" name="직사각형 21">
            <a:extLst>
              <a:ext uri="{FF2B5EF4-FFF2-40B4-BE49-F238E27FC236}">
                <a16:creationId xmlns:a16="http://schemas.microsoft.com/office/drawing/2014/main" xmlns="" id="{0EFD9686-5EDA-45E2-AA1A-EA5F09EEBE3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An event is a subset of the sample space.</a:t>
            </a:r>
          </a:p>
        </p:txBody>
      </p:sp>
    </p:spTree>
    <p:extLst>
      <p:ext uri="{BB962C8B-B14F-4D97-AF65-F5344CB8AC3E}">
        <p14:creationId xmlns:p14="http://schemas.microsoft.com/office/powerpoint/2010/main" val="122221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of Statistics I</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1" name="직사각형 10">
            <a:extLst>
              <a:ext uri="{FF2B5EF4-FFF2-40B4-BE49-F238E27FC236}">
                <a16:creationId xmlns:a16="http://schemas.microsoft.com/office/drawing/2014/main" xmlns="" id="{6AD3B78C-300B-4E2C-9E13-50A15E64C8BF}"/>
              </a:ext>
            </a:extLst>
          </p:cNvPr>
          <p:cNvSpPr/>
          <p:nvPr/>
        </p:nvSpPr>
        <p:spPr>
          <a:xfrm>
            <a:off x="1054111" y="3929021"/>
            <a:ext cx="4977421" cy="74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3"/>
              </a:buBlip>
              <a:tabLst/>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2.1. Continuous Probability Density</a:t>
            </a:r>
          </a:p>
          <a:p>
            <a:pPr marL="176213" marR="0" lvl="0" indent="-176213" fontAlgn="base">
              <a:lnSpc>
                <a:spcPct val="100000"/>
              </a:lnSpc>
              <a:spcBef>
                <a:spcPct val="0"/>
              </a:spcBef>
              <a:spcAft>
                <a:spcPts val="1000"/>
              </a:spcAft>
              <a:buClrTx/>
              <a:buSzPct val="120000"/>
              <a:buBlip>
                <a:blip r:embed="rId4"/>
              </a:buBlip>
              <a:tabLst/>
              <a:defRPr/>
            </a:pPr>
            <a:r>
              <a:rPr lang="en-US" altLang="ko-KR" sz="2000" dirty="0">
                <a:solidFill>
                  <a:srgbClr val="A6A6A6"/>
                </a:solidFill>
                <a:latin typeface="SamsungOne 400" panose="020B0503030303020204" pitchFamily="34" charset="0"/>
                <a:ea typeface="SamsungOne 400" panose="020B0503030303020204" pitchFamily="34" charset="0"/>
              </a:rPr>
              <a:t>2.2. Conjoint Probability</a:t>
            </a:r>
          </a:p>
        </p:txBody>
      </p:sp>
    </p:spTree>
    <p:extLst>
      <p:ext uri="{BB962C8B-B14F-4D97-AF65-F5344CB8AC3E}">
        <p14:creationId xmlns:p14="http://schemas.microsoft.com/office/powerpoint/2010/main" val="2431125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Continuous Probability Density</a:t>
            </a: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xmlns="" id="{00B85523-8569-402F-A543-ADA9C390768B}"/>
                  </a:ext>
                </a:extLst>
              </p:cNvPr>
              <p:cNvSpPr/>
              <p:nvPr/>
            </p:nvSpPr>
            <p:spPr>
              <a:xfrm>
                <a:off x="674556" y="2219443"/>
                <a:ext cx="8632825" cy="188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800"/>
                  </a:spcBef>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Infinite number of possible values</a:t>
                </a:r>
              </a:p>
              <a:p>
                <a:pPr marL="182563" indent="-182563">
                  <a:spcBef>
                    <a:spcPts val="800"/>
                  </a:spcBef>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The probability at a specific value is zero: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𝑋</m:t>
                        </m:r>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𝒙</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𝟎</m:t>
                            </m:r>
                          </m:sub>
                        </m:sSub>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marL="182563" indent="-182563">
                  <a:spcBef>
                    <a:spcPts val="800"/>
                  </a:spcBef>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Non-zero probability only for intervals: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sub>
                        </m:sSub>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𝑋</m:t>
                        </m:r>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2</m:t>
                            </m:r>
                          </m:sub>
                        </m:sSub>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nary>
                      <m:nary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naryPr>
                      <m:sub>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sub>
                        </m:sSub>
                      </m:sub>
                      <m:sup>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2</m:t>
                            </m:r>
                          </m:sub>
                        </m:sSub>
                      </m:sup>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𝑓</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𝑑𝑥</m:t>
                        </m:r>
                      </m:e>
                    </m:nary>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marL="182563" indent="-182563">
                  <a:spcBef>
                    <a:spcPts val="800"/>
                  </a:spcBef>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Cumulative probability: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𝐶𝐷𝐹</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−∞&lt;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e>
                    </m: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nary>
                      <m:nary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naryPr>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sub>
                      <m:sup>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sup>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𝑓</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𝑦</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𝑑𝑦</m:t>
                        </m:r>
                      </m:e>
                    </m:nary>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marL="182563" indent="-182563">
                  <a:spcBef>
                    <a:spcPts val="800"/>
                  </a:spcBef>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We can calculate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sub>
                        </m:sSub>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𝑋</m:t>
                        </m:r>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2</m:t>
                            </m:r>
                          </m:sub>
                        </m:sSub>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𝐶𝐷𝐹</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2</m:t>
                            </m:r>
                          </m:sub>
                        </m:sSub>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𝐶𝐷𝐹</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sub>
                    </m:s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t>
                </a:r>
              </a:p>
            </p:txBody>
          </p:sp>
        </mc:Choice>
        <mc:Fallback xmlns="">
          <p:sp>
            <p:nvSpPr>
              <p:cNvPr id="40" name="직사각형 39">
                <a:extLst>
                  <a:ext uri="{FF2B5EF4-FFF2-40B4-BE49-F238E27FC236}">
                    <a16:creationId xmlns="" xmlns:a16="http://schemas.microsoft.com/office/drawing/2014/main" xmlns:a14="http://schemas.microsoft.com/office/drawing/2010/main" id="{00B85523-8569-402F-A543-ADA9C390768B}"/>
                  </a:ext>
                </a:extLst>
              </p:cNvPr>
              <p:cNvSpPr>
                <a:spLocks noRot="1" noChangeAspect="1" noMove="1" noResize="1" noEditPoints="1" noAdjustHandles="1" noChangeArrowheads="1" noChangeShapeType="1" noTextEdit="1"/>
              </p:cNvSpPr>
              <p:nvPr/>
            </p:nvSpPr>
            <p:spPr>
              <a:xfrm>
                <a:off x="674556" y="2219443"/>
                <a:ext cx="8632825" cy="1889089"/>
              </a:xfrm>
              <a:prstGeom prst="rect">
                <a:avLst/>
              </a:prstGeom>
              <a:blipFill rotWithShape="0">
                <a:blip r:embed="rId3"/>
                <a:stretch>
                  <a:fillRect l="-71"/>
                </a:stretch>
              </a:blipFill>
              <a:ln>
                <a:noFill/>
              </a:ln>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xmlns="" id="{23D60DBB-3041-4C88-A256-84D3D73B89EA}"/>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Continuous random variable and probability density</a:t>
            </a:r>
          </a:p>
        </p:txBody>
      </p:sp>
    </p:spTree>
    <p:extLst>
      <p:ext uri="{BB962C8B-B14F-4D97-AF65-F5344CB8AC3E}">
        <p14:creationId xmlns:p14="http://schemas.microsoft.com/office/powerpoint/2010/main" val="3930917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660FC436-29A4-41A5-93A7-2025E34FD7D0}"/>
                  </a:ext>
                </a:extLst>
              </p:cNvPr>
              <p:cNvSpPr/>
              <p:nvPr/>
            </p:nvSpPr>
            <p:spPr>
              <a:xfrm>
                <a:off x="674556" y="1700808"/>
                <a:ext cx="8632825" cy="778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𝑓</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lgn="just">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 </a:t>
                </a:r>
                <a14:m>
                  <m:oMath xmlns:m="http://schemas.openxmlformats.org/officeDocument/2006/math">
                    <m:nary>
                      <m:naryPr>
                        <m:limLoc m:val="undOvr"/>
                        <m:subHide m:val="on"/>
                        <m:supHide m:val="on"/>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naryPr>
                      <m:sub/>
                      <m:sup/>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𝑓</m:t>
                        </m:r>
                        <m:d>
                          <m:d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e>
                        </m:d>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𝑑𝑥</m:t>
                        </m:r>
                      </m:e>
                    </m:nary>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1</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3" name="직사각형 12">
                <a:extLst>
                  <a:ext uri="{FF2B5EF4-FFF2-40B4-BE49-F238E27FC236}">
                    <a16:creationId xmlns:a16="http://schemas.microsoft.com/office/drawing/2014/main" id="{660FC436-29A4-41A5-93A7-2025E34FD7D0}"/>
                  </a:ext>
                </a:extLst>
              </p:cNvPr>
              <p:cNvSpPr>
                <a:spLocks noRot="1" noChangeAspect="1" noMove="1" noResize="1" noEditPoints="1" noAdjustHandles="1" noChangeArrowheads="1" noChangeShapeType="1" noTextEdit="1"/>
              </p:cNvSpPr>
              <p:nvPr/>
            </p:nvSpPr>
            <p:spPr>
              <a:xfrm>
                <a:off x="674556" y="1700808"/>
                <a:ext cx="8632825" cy="778528"/>
              </a:xfrm>
              <a:prstGeom prst="rect">
                <a:avLst/>
              </a:prstGeom>
              <a:blipFill>
                <a:blip r:embed="rId3"/>
                <a:stretch>
                  <a:fillRect l="-141"/>
                </a:stretch>
              </a:blipFill>
              <a:ln>
                <a:noFill/>
              </a:ln>
            </p:spPr>
            <p:txBody>
              <a:bodyPr/>
              <a:lstStyle/>
              <a:p>
                <a:r>
                  <a:rPr lang="ko-KR" altLang="en-US">
                    <a:noFill/>
                  </a:rPr>
                  <a:t> </a:t>
                </a:r>
              </a:p>
            </p:txBody>
          </p:sp>
        </mc:Fallback>
      </mc:AlternateContent>
      <p:grpSp>
        <p:nvGrpSpPr>
          <p:cNvPr id="14" name="그룹 13">
            <a:extLst>
              <a:ext uri="{FF2B5EF4-FFF2-40B4-BE49-F238E27FC236}">
                <a16:creationId xmlns:a16="http://schemas.microsoft.com/office/drawing/2014/main" xmlns="" id="{1884FCF2-42FD-43D1-9DE0-BD4FF78932B5}"/>
              </a:ext>
            </a:extLst>
          </p:cNvPr>
          <p:cNvGrpSpPr/>
          <p:nvPr/>
        </p:nvGrpSpPr>
        <p:grpSpPr>
          <a:xfrm>
            <a:off x="1415739" y="2851041"/>
            <a:ext cx="3380099" cy="1556184"/>
            <a:chOff x="1415739" y="4005279"/>
            <a:chExt cx="3380099" cy="1556184"/>
          </a:xfrm>
        </p:grpSpPr>
        <p:sp>
          <p:nvSpPr>
            <p:cNvPr id="15" name="직사각형 69">
              <a:extLst>
                <a:ext uri="{FF2B5EF4-FFF2-40B4-BE49-F238E27FC236}">
                  <a16:creationId xmlns:a16="http://schemas.microsoft.com/office/drawing/2014/main" xmlns="" id="{57406964-E883-4F31-A27F-C22728988610}"/>
                </a:ext>
              </a:extLst>
            </p:cNvPr>
            <p:cNvSpPr/>
            <p:nvPr/>
          </p:nvSpPr>
          <p:spPr>
            <a:xfrm>
              <a:off x="1839914" y="4005279"/>
              <a:ext cx="2541689" cy="1536210"/>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089" y="9938"/>
                    <a:pt x="6634" y="0"/>
                    <a:pt x="4967" y="0"/>
                  </a:cubicBezTo>
                  <a:cubicBezTo>
                    <a:pt x="3300" y="0"/>
                    <a:pt x="3333" y="9436"/>
                    <a:pt x="0" y="10031"/>
                  </a:cubicBezTo>
                </a:path>
              </a:pathLst>
            </a:custGeom>
            <a:solidFill>
              <a:schemeClr val="bg1">
                <a:lumMod val="95000"/>
              </a:schemeClr>
            </a:solid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xmlns="" id="{472C69D8-1B26-4EEC-B7AF-D763717DD049}"/>
                </a:ext>
              </a:extLst>
            </p:cNvPr>
            <p:cNvCxnSpPr/>
            <p:nvPr/>
          </p:nvCxnSpPr>
          <p:spPr>
            <a:xfrm>
              <a:off x="1415739" y="5561463"/>
              <a:ext cx="3380099" cy="0"/>
            </a:xfrm>
            <a:prstGeom prst="line">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A90B48B7-8BCA-426F-A275-B81147D2D48A}"/>
                </a:ext>
              </a:extLst>
            </p:cNvPr>
            <p:cNvSpPr txBox="1"/>
            <p:nvPr/>
          </p:nvSpPr>
          <p:spPr>
            <a:xfrm>
              <a:off x="2726941" y="4930541"/>
              <a:ext cx="759210" cy="300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Area = 1</a:t>
              </a:r>
            </a:p>
          </p:txBody>
        </p:sp>
      </p:grpSp>
      <p:grpSp>
        <p:nvGrpSpPr>
          <p:cNvPr id="18" name="그룹 17">
            <a:extLst>
              <a:ext uri="{FF2B5EF4-FFF2-40B4-BE49-F238E27FC236}">
                <a16:creationId xmlns:a16="http://schemas.microsoft.com/office/drawing/2014/main" xmlns="" id="{2F0DDC6E-6262-4B44-8EA5-261FA753E40A}"/>
              </a:ext>
            </a:extLst>
          </p:cNvPr>
          <p:cNvGrpSpPr/>
          <p:nvPr/>
        </p:nvGrpSpPr>
        <p:grpSpPr>
          <a:xfrm>
            <a:off x="5114679" y="3522537"/>
            <a:ext cx="3380099" cy="884688"/>
            <a:chOff x="1415739" y="4676775"/>
            <a:chExt cx="3380099" cy="884688"/>
          </a:xfrm>
        </p:grpSpPr>
        <p:sp>
          <p:nvSpPr>
            <p:cNvPr id="19" name="직사각형 69">
              <a:extLst>
                <a:ext uri="{FF2B5EF4-FFF2-40B4-BE49-F238E27FC236}">
                  <a16:creationId xmlns:a16="http://schemas.microsoft.com/office/drawing/2014/main" xmlns="" id="{F96B7659-0651-4CC6-BB50-1FDCB5622118}"/>
                </a:ext>
              </a:extLst>
            </p:cNvPr>
            <p:cNvSpPr/>
            <p:nvPr/>
          </p:nvSpPr>
          <p:spPr>
            <a:xfrm>
              <a:off x="1976608" y="4676775"/>
              <a:ext cx="2268302" cy="864714"/>
            </a:xfrm>
            <a:custGeom>
              <a:avLst/>
              <a:gdLst>
                <a:gd name="connsiteX0" fmla="*/ 0 w 2268302"/>
                <a:gd name="connsiteY0" fmla="*/ 0 h 864714"/>
                <a:gd name="connsiteX1" fmla="*/ 2268302 w 2268302"/>
                <a:gd name="connsiteY1" fmla="*/ 0 h 864714"/>
                <a:gd name="connsiteX2" fmla="*/ 2268302 w 2268302"/>
                <a:gd name="connsiteY2" fmla="*/ 864714 h 864714"/>
                <a:gd name="connsiteX3" fmla="*/ 0 w 2268302"/>
                <a:gd name="connsiteY3" fmla="*/ 864714 h 864714"/>
                <a:gd name="connsiteX4" fmla="*/ 0 w 2268302"/>
                <a:gd name="connsiteY4" fmla="*/ 0 h 864714"/>
                <a:gd name="connsiteX0" fmla="*/ 0 w 2268302"/>
                <a:gd name="connsiteY0" fmla="*/ 0 h 864714"/>
                <a:gd name="connsiteX1" fmla="*/ 2268302 w 2268302"/>
                <a:gd name="connsiteY1" fmla="*/ 0 h 864714"/>
                <a:gd name="connsiteX2" fmla="*/ 2268302 w 2268302"/>
                <a:gd name="connsiteY2" fmla="*/ 864714 h 864714"/>
                <a:gd name="connsiteX3" fmla="*/ 1144352 w 2268302"/>
                <a:gd name="connsiteY3" fmla="*/ 857250 h 864714"/>
                <a:gd name="connsiteX4" fmla="*/ 0 w 2268302"/>
                <a:gd name="connsiteY4" fmla="*/ 864714 h 864714"/>
                <a:gd name="connsiteX5" fmla="*/ 0 w 2268302"/>
                <a:gd name="connsiteY5" fmla="*/ 0 h 864714"/>
                <a:gd name="connsiteX0" fmla="*/ 1144352 w 2268302"/>
                <a:gd name="connsiteY0" fmla="*/ 857250 h 948690"/>
                <a:gd name="connsiteX1" fmla="*/ 0 w 2268302"/>
                <a:gd name="connsiteY1" fmla="*/ 864714 h 948690"/>
                <a:gd name="connsiteX2" fmla="*/ 0 w 2268302"/>
                <a:gd name="connsiteY2" fmla="*/ 0 h 948690"/>
                <a:gd name="connsiteX3" fmla="*/ 2268302 w 2268302"/>
                <a:gd name="connsiteY3" fmla="*/ 0 h 948690"/>
                <a:gd name="connsiteX4" fmla="*/ 2268302 w 2268302"/>
                <a:gd name="connsiteY4" fmla="*/ 864714 h 948690"/>
                <a:gd name="connsiteX5" fmla="*/ 1235792 w 2268302"/>
                <a:gd name="connsiteY5" fmla="*/ 948690 h 948690"/>
                <a:gd name="connsiteX0" fmla="*/ 1144352 w 2268302"/>
                <a:gd name="connsiteY0" fmla="*/ 857250 h 864714"/>
                <a:gd name="connsiteX1" fmla="*/ 0 w 2268302"/>
                <a:gd name="connsiteY1" fmla="*/ 864714 h 864714"/>
                <a:gd name="connsiteX2" fmla="*/ 0 w 2268302"/>
                <a:gd name="connsiteY2" fmla="*/ 0 h 864714"/>
                <a:gd name="connsiteX3" fmla="*/ 2268302 w 2268302"/>
                <a:gd name="connsiteY3" fmla="*/ 0 h 864714"/>
                <a:gd name="connsiteX4" fmla="*/ 2268302 w 2268302"/>
                <a:gd name="connsiteY4" fmla="*/ 864714 h 864714"/>
                <a:gd name="connsiteX0" fmla="*/ 0 w 2268302"/>
                <a:gd name="connsiteY0" fmla="*/ 864714 h 864714"/>
                <a:gd name="connsiteX1" fmla="*/ 0 w 2268302"/>
                <a:gd name="connsiteY1" fmla="*/ 0 h 864714"/>
                <a:gd name="connsiteX2" fmla="*/ 2268302 w 2268302"/>
                <a:gd name="connsiteY2" fmla="*/ 0 h 864714"/>
                <a:gd name="connsiteX3" fmla="*/ 2268302 w 2268302"/>
                <a:gd name="connsiteY3" fmla="*/ 864714 h 864714"/>
              </a:gdLst>
              <a:ahLst/>
              <a:cxnLst>
                <a:cxn ang="0">
                  <a:pos x="connsiteX0" y="connsiteY0"/>
                </a:cxn>
                <a:cxn ang="0">
                  <a:pos x="connsiteX1" y="connsiteY1"/>
                </a:cxn>
                <a:cxn ang="0">
                  <a:pos x="connsiteX2" y="connsiteY2"/>
                </a:cxn>
                <a:cxn ang="0">
                  <a:pos x="connsiteX3" y="connsiteY3"/>
                </a:cxn>
              </a:cxnLst>
              <a:rect l="l" t="t" r="r" b="b"/>
              <a:pathLst>
                <a:path w="2268302" h="864714">
                  <a:moveTo>
                    <a:pt x="0" y="864714"/>
                  </a:moveTo>
                  <a:lnTo>
                    <a:pt x="0" y="0"/>
                  </a:lnTo>
                  <a:lnTo>
                    <a:pt x="2268302" y="0"/>
                  </a:lnTo>
                  <a:lnTo>
                    <a:pt x="2268302" y="864714"/>
                  </a:lnTo>
                </a:path>
              </a:pathLst>
            </a:custGeom>
            <a:solidFill>
              <a:schemeClr val="bg1">
                <a:lumMod val="95000"/>
              </a:schemeClr>
            </a:solid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연결선 19">
              <a:extLst>
                <a:ext uri="{FF2B5EF4-FFF2-40B4-BE49-F238E27FC236}">
                  <a16:creationId xmlns:a16="http://schemas.microsoft.com/office/drawing/2014/main" xmlns="" id="{DE0B4049-1BD2-4052-AB8B-C509C10A1236}"/>
                </a:ext>
              </a:extLst>
            </p:cNvPr>
            <p:cNvCxnSpPr/>
            <p:nvPr/>
          </p:nvCxnSpPr>
          <p:spPr>
            <a:xfrm>
              <a:off x="1415739" y="5561463"/>
              <a:ext cx="3380099" cy="0"/>
            </a:xfrm>
            <a:prstGeom prst="line">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8998C36B-3EF0-4516-AAD2-49D5E4F376C4}"/>
                </a:ext>
              </a:extLst>
            </p:cNvPr>
            <p:cNvSpPr txBox="1"/>
            <p:nvPr/>
          </p:nvSpPr>
          <p:spPr>
            <a:xfrm>
              <a:off x="2726941" y="4930541"/>
              <a:ext cx="759210" cy="300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Area = 1</a:t>
              </a:r>
            </a:p>
          </p:txBody>
        </p:sp>
      </p:grpSp>
      <p:sp>
        <p:nvSpPr>
          <p:cNvPr id="22" name="직사각형 21">
            <a:extLst>
              <a:ext uri="{FF2B5EF4-FFF2-40B4-BE49-F238E27FC236}">
                <a16:creationId xmlns:a16="http://schemas.microsoft.com/office/drawing/2014/main" xmlns="" id="{CAF1BF5F-4D07-4EC7-954A-5304A813DB4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Properties of </a:t>
            </a:r>
            <a:r>
              <a:rPr lang="en-US" altLang="ko-KR" sz="1400" b="1" dirty="0">
                <a:solidFill>
                  <a:schemeClr val="tx1"/>
                </a:solidFill>
                <a:latin typeface="SamsungOne 400" panose="020B0503030303020204" pitchFamily="34" charset="0"/>
                <a:ea typeface="SamsungOne 400" panose="020B0503030303020204" pitchFamily="34" charset="0"/>
              </a:rPr>
              <a:t>continuous</a:t>
            </a:r>
            <a:r>
              <a:rPr lang="en-US" altLang="ko-KR" sz="1400" dirty="0">
                <a:solidFill>
                  <a:schemeClr val="tx1"/>
                </a:solidFill>
                <a:latin typeface="SamsungOne 400" panose="020B0503030303020204" pitchFamily="34" charset="0"/>
                <a:ea typeface="SamsungOne 400" panose="020B0503030303020204" pitchFamily="34" charset="0"/>
              </a:rPr>
              <a:t> probability density</a:t>
            </a:r>
          </a:p>
        </p:txBody>
      </p:sp>
    </p:spTree>
    <p:extLst>
      <p:ext uri="{BB962C8B-B14F-4D97-AF65-F5344CB8AC3E}">
        <p14:creationId xmlns:p14="http://schemas.microsoft.com/office/powerpoint/2010/main" val="1098723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660FC436-29A4-41A5-93A7-2025E34FD7D0}"/>
                  </a:ext>
                </a:extLst>
              </p:cNvPr>
              <p:cNvSpPr/>
              <p:nvPr/>
            </p:nvSpPr>
            <p:spPr>
              <a:xfrm>
                <a:off x="674556" y="1700808"/>
                <a:ext cx="8632825" cy="1996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𝑋</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a uniform random variable in the interval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 400" panose="020B0503030303020204" pitchFamily="34" charset="0"/>
                      </a:rPr>
                      <m:t>𝑎</m:t>
                    </m:r>
                    <m:r>
                      <a:rPr lang="en-US" altLang="ko-KR" sz="1300" dirty="0" err="1">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 400" panose="020B0503030303020204" pitchFamily="34" charset="0"/>
                      </a:rPr>
                      <m:t>𝑏</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𝑈𝑛𝑖𝑓</m:t>
                    </m:r>
                    <m:d>
                      <m:d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𝑎</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𝑏</m:t>
                        </m:r>
                      </m:e>
                    </m:d>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lgn="just">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a:t>
                </a:r>
                <a14:m>
                  <m:oMath xmlns:m="http://schemas.openxmlformats.org/officeDocument/2006/math">
                    <m:r>
                      <a:rPr lang="en-US" altLang="ko-KR" sz="1600" i="1">
                        <a:solidFill>
                          <a:schemeClr val="tx1">
                            <a:lumMod val="85000"/>
                            <a:lumOff val="15000"/>
                          </a:schemeClr>
                        </a:solidFill>
                        <a:latin typeface="Cambria Math" panose="02040503050406030204" pitchFamily="18" charset="0"/>
                      </a:rPr>
                      <m:t>𝑓</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𝑥</m:t>
                        </m:r>
                      </m:e>
                    </m:d>
                    <m:r>
                      <a:rPr lang="en-US" altLang="ko-KR" sz="1600">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1</m:t>
                        </m:r>
                      </m:num>
                      <m:den>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𝑏</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𝑎</m:t>
                        </m:r>
                        <m:r>
                          <a:rPr lang="en-US" altLang="ko-KR" sz="1600" i="1">
                            <a:solidFill>
                              <a:schemeClr val="tx1">
                                <a:lumMod val="85000"/>
                                <a:lumOff val="15000"/>
                              </a:schemeClr>
                            </a:solidFill>
                            <a:latin typeface="Cambria Math" panose="02040503050406030204" pitchFamily="18" charset="0"/>
                          </a:rPr>
                          <m:t>)</m:t>
                        </m:r>
                      </m:den>
                    </m:f>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rgbClr val="20B765"/>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defined in the interval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 400" panose="020B0503030303020204" pitchFamily="34" charset="0"/>
                      </a:rPr>
                      <m:t>𝑎</m:t>
                    </m:r>
                    <m:r>
                      <a:rPr lang="en-US" altLang="ko-KR" sz="1300" dirty="0" err="1">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 400" panose="020B0503030303020204" pitchFamily="34" charset="0"/>
                      </a:rPr>
                      <m:t>𝑏</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zero elsewhere </a:t>
                </a:r>
              </a:p>
              <a:p>
                <a:pPr marL="361950" lvl="1" indent="-180975">
                  <a:spcBef>
                    <a:spcPts val="800"/>
                  </a:spcBef>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 </a:t>
                </a:r>
                <a14:m>
                  <m:oMath xmlns:m="http://schemas.openxmlformats.org/officeDocument/2006/math">
                    <m:r>
                      <a:rPr lang="en-US" altLang="ko-KR" sz="1300" b="0" i="0" smtClean="0">
                        <a:solidFill>
                          <a:prstClr val="black">
                            <a:lumMod val="85000"/>
                            <a:lumOff val="15000"/>
                          </a:prstClr>
                        </a:solidFill>
                        <a:latin typeface="Cambria Math" panose="02040503050406030204" pitchFamily="18" charset="0"/>
                      </a:rPr>
                      <m:t>=</m:t>
                    </m:r>
                    <m:f>
                      <m:fPr>
                        <m:ctrlPr>
                          <a:rPr lang="en-US" altLang="ko-KR" sz="1300" i="1">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
                          <a:rPr lang="en-US" altLang="ko-KR" sz="1300" i="1">
                            <a:solidFill>
                              <a:prstClr val="black">
                                <a:lumMod val="85000"/>
                                <a:lumOff val="15000"/>
                              </a:prstClr>
                            </a:solidFill>
                            <a:latin typeface="Cambria Math" panose="02040503050406030204" pitchFamily="18" charset="0"/>
                          </a:rPr>
                          <m:t>2</m:t>
                        </m:r>
                      </m:den>
                    </m:f>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𝑎</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𝑏</m:t>
                    </m:r>
                    <m:r>
                      <a:rPr lang="en-US" altLang="ko-KR" sz="1300" i="1">
                        <a:solidFill>
                          <a:prstClr val="black">
                            <a:lumMod val="85000"/>
                            <a:lumOff val="15000"/>
                          </a:prstClr>
                        </a:solidFill>
                        <a:latin typeface="Cambria Math" panose="02040503050406030204" pitchFamily="18" charset="0"/>
                      </a:rPr>
                      <m:t>)</m:t>
                    </m:r>
                  </m:oMath>
                </a14:m>
                <a:endParaRPr lang="en-US" altLang="ko-KR" sz="1300" i="1" dirty="0">
                  <a:solidFill>
                    <a:prstClr val="black">
                      <a:lumMod val="85000"/>
                      <a:lumOff val="15000"/>
                    </a:prstClr>
                  </a:solidFill>
                  <a:latin typeface="Cambria Math" panose="02040503050406030204" pitchFamily="18" charset="0"/>
                </a:endParaRPr>
              </a:p>
              <a:p>
                <a:pPr marL="361950" lvl="1" indent="-180975">
                  <a:spcBef>
                    <a:spcPts val="800"/>
                  </a:spcBef>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Wingdings" panose="05000000000000000000" pitchFamily="2" charset="2"/>
                  </a:rPr>
                  <a:t>Variance </a:t>
                </a:r>
                <a14:m>
                  <m:oMath xmlns:m="http://schemas.openxmlformats.org/officeDocument/2006/math">
                    <m:r>
                      <a:rPr lang="en-US" altLang="ko-KR" sz="1300" b="0" i="0" smtClean="0">
                        <a:solidFill>
                          <a:prstClr val="black">
                            <a:lumMod val="85000"/>
                            <a:lumOff val="15000"/>
                          </a:prstClr>
                        </a:solidFill>
                        <a:latin typeface="Cambria Math" panose="02040503050406030204" pitchFamily="18" charset="0"/>
                      </a:rPr>
                      <m:t>=</m:t>
                    </m:r>
                    <m:f>
                      <m:fPr>
                        <m:ctrlPr>
                          <a:rPr lang="en-US" altLang="ko-KR" sz="1300" i="1">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
                          <a:rPr lang="en-US" altLang="ko-KR" sz="1300" i="1">
                            <a:solidFill>
                              <a:prstClr val="black">
                                <a:lumMod val="85000"/>
                                <a:lumOff val="15000"/>
                              </a:prstClr>
                            </a:solidFill>
                            <a:latin typeface="Cambria Math" panose="02040503050406030204" pitchFamily="18" charset="0"/>
                          </a:rPr>
                          <m:t>12</m:t>
                        </m:r>
                      </m:den>
                    </m:f>
                    <m:sSup>
                      <m:sSupPr>
                        <m:ctrlPr>
                          <a:rPr lang="en-US" altLang="ko-KR" sz="1300" i="1">
                            <a:solidFill>
                              <a:prstClr val="black">
                                <a:lumMod val="85000"/>
                                <a:lumOff val="15000"/>
                              </a:prstClr>
                            </a:solidFill>
                            <a:latin typeface="Cambria Math" panose="02040503050406030204" pitchFamily="18" charset="0"/>
                          </a:rPr>
                        </m:ctrlPr>
                      </m:sSupPr>
                      <m:e>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𝑏</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𝑎</m:t>
                        </m:r>
                        <m:r>
                          <a:rPr lang="en-US" altLang="ko-KR" sz="1300" i="1">
                            <a:solidFill>
                              <a:prstClr val="black">
                                <a:lumMod val="85000"/>
                                <a:lumOff val="15000"/>
                              </a:prstClr>
                            </a:solidFill>
                            <a:latin typeface="Cambria Math" panose="02040503050406030204" pitchFamily="18" charset="0"/>
                          </a:rPr>
                          <m:t>)</m:t>
                        </m:r>
                      </m:e>
                      <m:sup>
                        <m:r>
                          <a:rPr lang="en-US" altLang="ko-KR" sz="1300" i="1">
                            <a:solidFill>
                              <a:prstClr val="black">
                                <a:lumMod val="85000"/>
                                <a:lumOff val="15000"/>
                              </a:prstClr>
                            </a:solidFill>
                            <a:latin typeface="Cambria Math" panose="02040503050406030204" pitchFamily="18" charset="0"/>
                          </a:rPr>
                          <m:t>2</m:t>
                        </m:r>
                      </m:sup>
                    </m:sSup>
                  </m:oMath>
                </a14:m>
                <a:endParaRPr lang="en-US" altLang="ko-KR" sz="1300" i="1" dirty="0">
                  <a:solidFill>
                    <a:prstClr val="black">
                      <a:lumMod val="85000"/>
                      <a:lumOff val="15000"/>
                    </a:prstClr>
                  </a:solidFill>
                  <a:latin typeface="Cambria Math" panose="02040503050406030204" pitchFamily="18" charset="0"/>
                </a:endParaRPr>
              </a:p>
              <a:p>
                <a:pPr marL="361950" lvl="1" indent="-180975">
                  <a:spcBef>
                    <a:spcPts val="800"/>
                  </a:spcBef>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Standard deviation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rPr>
                      <m:t>=</m:t>
                    </m:r>
                    <m:f>
                      <m:fPr>
                        <m:ctrlPr>
                          <a:rPr lang="en-US" altLang="ko-KR" sz="1300" i="1">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ad>
                          <m:radPr>
                            <m:degHide m:val="on"/>
                            <m:ctrlPr>
                              <a:rPr lang="en-US" altLang="ko-KR" sz="1300" i="1">
                                <a:solidFill>
                                  <a:prstClr val="black">
                                    <a:lumMod val="85000"/>
                                    <a:lumOff val="15000"/>
                                  </a:prstClr>
                                </a:solidFill>
                                <a:latin typeface="Cambria Math" panose="02040503050406030204" pitchFamily="18" charset="0"/>
                              </a:rPr>
                            </m:ctrlPr>
                          </m:radPr>
                          <m:deg/>
                          <m:e>
                            <m:r>
                              <a:rPr lang="en-US" altLang="ko-KR" sz="1300" i="1">
                                <a:solidFill>
                                  <a:prstClr val="black">
                                    <a:lumMod val="85000"/>
                                    <a:lumOff val="15000"/>
                                  </a:prstClr>
                                </a:solidFill>
                                <a:latin typeface="Cambria Math" panose="02040503050406030204" pitchFamily="18" charset="0"/>
                              </a:rPr>
                              <m:t>12</m:t>
                            </m:r>
                          </m:e>
                        </m:rad>
                      </m:den>
                    </m:f>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𝑏</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𝑎</m:t>
                    </m:r>
                    <m:r>
                      <a:rPr lang="en-US" altLang="ko-KR" sz="1300" i="1">
                        <a:solidFill>
                          <a:prstClr val="black">
                            <a:lumMod val="85000"/>
                            <a:lumOff val="15000"/>
                          </a:prstClr>
                        </a:solidFill>
                        <a:latin typeface="Cambria Math" panose="02040503050406030204" pitchFamily="18"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 xmlns:a16="http://schemas.microsoft.com/office/drawing/2014/main" xmlns:a14="http://schemas.microsoft.com/office/drawing/2010/main" id="{660FC436-29A4-41A5-93A7-2025E34FD7D0}"/>
                  </a:ext>
                </a:extLst>
              </p:cNvPr>
              <p:cNvSpPr>
                <a:spLocks noRot="1" noChangeAspect="1" noMove="1" noResize="1" noEditPoints="1" noAdjustHandles="1" noChangeArrowheads="1" noChangeShapeType="1" noTextEdit="1"/>
              </p:cNvSpPr>
              <p:nvPr/>
            </p:nvSpPr>
            <p:spPr>
              <a:xfrm>
                <a:off x="674556" y="1700808"/>
                <a:ext cx="8632825" cy="1996362"/>
              </a:xfrm>
              <a:prstGeom prst="rect">
                <a:avLst/>
              </a:prstGeom>
              <a:blipFill rotWithShape="0">
                <a:blip r:embed="rId3"/>
                <a:stretch>
                  <a:fillRect l="-141"/>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BD9D7887-CF83-46FB-B3CF-4A413B2836C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Uniform random variable and probability density</a:t>
            </a:r>
          </a:p>
        </p:txBody>
      </p:sp>
    </p:spTree>
    <p:extLst>
      <p:ext uri="{BB962C8B-B14F-4D97-AF65-F5344CB8AC3E}">
        <p14:creationId xmlns:p14="http://schemas.microsoft.com/office/powerpoint/2010/main" val="3979745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9" name="그룹 8">
            <a:extLst>
              <a:ext uri="{FF2B5EF4-FFF2-40B4-BE49-F238E27FC236}">
                <a16:creationId xmlns:a16="http://schemas.microsoft.com/office/drawing/2014/main" xmlns="" id="{B4A6222B-EFFD-45B3-AB9E-D6101CEE9FCA}"/>
              </a:ext>
            </a:extLst>
          </p:cNvPr>
          <p:cNvGrpSpPr/>
          <p:nvPr/>
        </p:nvGrpSpPr>
        <p:grpSpPr>
          <a:xfrm>
            <a:off x="846956" y="1716338"/>
            <a:ext cx="8460514" cy="391628"/>
            <a:chOff x="903506" y="2429380"/>
            <a:chExt cx="8460514" cy="391628"/>
          </a:xfrm>
        </p:grpSpPr>
        <p:sp>
          <p:nvSpPr>
            <p:cNvPr id="14" name="사각형: 둥근 모서리 2">
              <a:extLst>
                <a:ext uri="{FF2B5EF4-FFF2-40B4-BE49-F238E27FC236}">
                  <a16:creationId xmlns:a16="http://schemas.microsoft.com/office/drawing/2014/main" xmlns="" id="{6217E383-C8FC-426C-83B6-5EB0C635FB2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F2357659-2591-4854-ABF7-4FDC185B1F14}"/>
                    </a:ext>
                  </a:extLst>
                </p:cNvPr>
                <p:cNvSpPr/>
                <p:nvPr/>
              </p:nvSpPr>
              <p:spPr>
                <a:xfrm>
                  <a:off x="1279004" y="2429380"/>
                  <a:ext cx="8085016"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14:m>
                    <m:oMath xmlns:m="http://schemas.openxmlformats.org/officeDocument/2006/math">
                      <m:r>
                        <a:rPr lang="en-US" altLang="ko-KR" sz="1600" i="1" dirty="0"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𝑎</m:t>
                      </m:r>
                      <m:r>
                        <a:rPr lang="en-US" altLang="ko-KR" sz="1600" i="1" dirty="0"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oMath>
                  </a14:m>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𝑏</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5" name="직사각형 14">
                  <a:extLst>
                    <a:ext uri="{FF2B5EF4-FFF2-40B4-BE49-F238E27FC236}">
                      <a16:creationId xmlns:a16="http://schemas.microsoft.com/office/drawing/2014/main" id="{F2357659-2591-4854-ABF7-4FDC185B1F14}"/>
                    </a:ext>
                  </a:extLst>
                </p:cNvPr>
                <p:cNvSpPr>
                  <a:spLocks noRot="1" noChangeAspect="1" noMove="1" noResize="1" noEditPoints="1" noAdjustHandles="1" noChangeArrowheads="1" noChangeShapeType="1" noTextEdit="1"/>
                </p:cNvSpPr>
                <p:nvPr/>
              </p:nvSpPr>
              <p:spPr>
                <a:xfrm>
                  <a:off x="1279004" y="2429380"/>
                  <a:ext cx="8085016" cy="391628"/>
                </a:xfrm>
                <a:prstGeom prst="rect">
                  <a:avLst/>
                </a:prstGeom>
                <a:blipFill>
                  <a:blip r:embed="rId3"/>
                  <a:stretch>
                    <a:fillRect l="-75"/>
                  </a:stretch>
                </a:blipFill>
                <a:ln>
                  <a:noFill/>
                </a:ln>
              </p:spPr>
              <p:txBody>
                <a:bodyPr/>
                <a:lstStyle/>
                <a:p>
                  <a:r>
                    <a:rPr lang="ko-KR" altLang="en-US">
                      <a:noFill/>
                    </a:rPr>
                    <a:t> </a:t>
                  </a:r>
                </a:p>
              </p:txBody>
            </p:sp>
          </mc:Fallback>
        </mc:AlternateContent>
      </p:grpSp>
      <p:grpSp>
        <p:nvGrpSpPr>
          <p:cNvPr id="2" name="그룹 1">
            <a:extLst>
              <a:ext uri="{FF2B5EF4-FFF2-40B4-BE49-F238E27FC236}">
                <a16:creationId xmlns:a16="http://schemas.microsoft.com/office/drawing/2014/main" xmlns="" id="{DA1D70A9-FAC3-469F-966D-3F3560E9714C}"/>
              </a:ext>
            </a:extLst>
          </p:cNvPr>
          <p:cNvGrpSpPr/>
          <p:nvPr/>
        </p:nvGrpSpPr>
        <p:grpSpPr>
          <a:xfrm>
            <a:off x="2503140" y="2316163"/>
            <a:ext cx="4896544" cy="3443288"/>
            <a:chOff x="2503140" y="2142480"/>
            <a:chExt cx="4896544" cy="3443288"/>
          </a:xfrm>
        </p:grpSpPr>
        <p:sp>
          <p:nvSpPr>
            <p:cNvPr id="16" name="직사각형 15">
              <a:extLst>
                <a:ext uri="{FF2B5EF4-FFF2-40B4-BE49-F238E27FC236}">
                  <a16:creationId xmlns:a16="http://schemas.microsoft.com/office/drawing/2014/main" xmlns="" id="{EC40C314-DEDF-4A37-9CA0-654DEDB226D9}"/>
                </a:ext>
              </a:extLst>
            </p:cNvPr>
            <p:cNvSpPr/>
            <p:nvPr/>
          </p:nvSpPr>
          <p:spPr>
            <a:xfrm>
              <a:off x="2503140" y="2142480"/>
              <a:ext cx="4896544" cy="3443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780A1E61-7AEE-4E11-87A3-41EDD33F60E2}"/>
                </a:ext>
              </a:extLst>
            </p:cNvPr>
            <p:cNvGrpSpPr/>
            <p:nvPr/>
          </p:nvGrpSpPr>
          <p:grpSpPr>
            <a:xfrm>
              <a:off x="2937827" y="2414353"/>
              <a:ext cx="4027170" cy="2899542"/>
              <a:chOff x="2937827" y="3181516"/>
              <a:chExt cx="4027170" cy="2899542"/>
            </a:xfrm>
          </p:grpSpPr>
          <p:cxnSp>
            <p:nvCxnSpPr>
              <p:cNvPr id="18" name="직선 화살표 연결선 17">
                <a:extLst>
                  <a:ext uri="{FF2B5EF4-FFF2-40B4-BE49-F238E27FC236}">
                    <a16:creationId xmlns:a16="http://schemas.microsoft.com/office/drawing/2014/main" xmlns="" id="{AB4D8D4B-BF37-47D8-BFBC-0985C77227A8}"/>
                  </a:ext>
                </a:extLst>
              </p:cNvPr>
              <p:cNvCxnSpPr>
                <a:cxnSpLocks/>
              </p:cNvCxnSpPr>
              <p:nvPr/>
            </p:nvCxnSpPr>
            <p:spPr>
              <a:xfrm>
                <a:off x="2937827" y="5784865"/>
                <a:ext cx="4027170" cy="0"/>
              </a:xfrm>
              <a:prstGeom prst="straightConnector1">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xmlns="" id="{C29AD42A-3A7B-4B73-BF41-473241CE7413}"/>
                  </a:ext>
                </a:extLst>
              </p:cNvPr>
              <p:cNvCxnSpPr>
                <a:cxnSpLocks/>
              </p:cNvCxnSpPr>
              <p:nvPr/>
            </p:nvCxnSpPr>
            <p:spPr>
              <a:xfrm flipV="1">
                <a:off x="4951412" y="3863727"/>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xmlns="" id="{279CDB13-6FEF-4A51-8E90-B022D0341921}"/>
                  </a:ext>
                </a:extLst>
              </p:cNvPr>
              <p:cNvCxnSpPr>
                <a:cxnSpLocks/>
              </p:cNvCxnSpPr>
              <p:nvPr/>
            </p:nvCxnSpPr>
            <p:spPr>
              <a:xfrm>
                <a:off x="3373722" y="4303198"/>
                <a:ext cx="3350928" cy="0"/>
              </a:xfrm>
              <a:prstGeom prst="straightConnector1">
                <a:avLst/>
              </a:prstGeom>
              <a:ln w="1270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1D8B393-A476-4477-9538-B26506ED80BF}"/>
                  </a:ext>
                </a:extLst>
              </p:cNvPr>
              <p:cNvSpPr txBox="1"/>
              <p:nvPr/>
            </p:nvSpPr>
            <p:spPr>
              <a:xfrm>
                <a:off x="5815719" y="5881003"/>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cxnSp>
            <p:nvCxnSpPr>
              <p:cNvPr id="22" name="직선 연결선 21">
                <a:extLst>
                  <a:ext uri="{FF2B5EF4-FFF2-40B4-BE49-F238E27FC236}">
                    <a16:creationId xmlns:a16="http://schemas.microsoft.com/office/drawing/2014/main" xmlns="" id="{8C84C2E8-000F-4443-A455-139020DAA813}"/>
                  </a:ext>
                </a:extLst>
              </p:cNvPr>
              <p:cNvCxnSpPr/>
              <p:nvPr/>
            </p:nvCxnSpPr>
            <p:spPr>
              <a:xfrm>
                <a:off x="4875083" y="430496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37BE416A-FCF9-4713-9102-A244A5FC4AF9}"/>
                  </a:ext>
                </a:extLst>
              </p:cNvPr>
              <p:cNvSpPr txBox="1"/>
              <p:nvPr/>
            </p:nvSpPr>
            <p:spPr>
              <a:xfrm>
                <a:off x="4545293" y="4207203"/>
                <a:ext cx="271066"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sp>
            <p:nvSpPr>
              <p:cNvPr id="27" name="TextBox 26">
                <a:extLst>
                  <a:ext uri="{FF2B5EF4-FFF2-40B4-BE49-F238E27FC236}">
                    <a16:creationId xmlns:a16="http://schemas.microsoft.com/office/drawing/2014/main" xmlns="" id="{0E4627CE-86EE-4039-A8CF-5BE0BAD42F78}"/>
                  </a:ext>
                </a:extLst>
              </p:cNvPr>
              <p:cNvSpPr txBox="1"/>
              <p:nvPr/>
            </p:nvSpPr>
            <p:spPr>
              <a:xfrm>
                <a:off x="4127585" y="5881003"/>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sp>
            <p:nvSpPr>
              <p:cNvPr id="28" name="직사각형 3">
                <a:extLst>
                  <a:ext uri="{FF2B5EF4-FFF2-40B4-BE49-F238E27FC236}">
                    <a16:creationId xmlns:a16="http://schemas.microsoft.com/office/drawing/2014/main" xmlns="" id="{2FE9643A-4AF8-4668-8563-47F28E8B53D0}"/>
                  </a:ext>
                </a:extLst>
              </p:cNvPr>
              <p:cNvSpPr/>
              <p:nvPr/>
            </p:nvSpPr>
            <p:spPr>
              <a:xfrm>
                <a:off x="3348037" y="5054599"/>
                <a:ext cx="3214053" cy="730265"/>
              </a:xfrm>
              <a:custGeom>
                <a:avLst/>
                <a:gdLst>
                  <a:gd name="connsiteX0" fmla="*/ 0 w 1621083"/>
                  <a:gd name="connsiteY0" fmla="*/ 0 h 730265"/>
                  <a:gd name="connsiteX1" fmla="*/ 1621083 w 1621083"/>
                  <a:gd name="connsiteY1" fmla="*/ 0 h 730265"/>
                  <a:gd name="connsiteX2" fmla="*/ 1621083 w 1621083"/>
                  <a:gd name="connsiteY2" fmla="*/ 730265 h 730265"/>
                  <a:gd name="connsiteX3" fmla="*/ 0 w 1621083"/>
                  <a:gd name="connsiteY3" fmla="*/ 730265 h 730265"/>
                  <a:gd name="connsiteX4" fmla="*/ 0 w 1621083"/>
                  <a:gd name="connsiteY4" fmla="*/ 0 h 730265"/>
                  <a:gd name="connsiteX0" fmla="*/ 0 w 1621083"/>
                  <a:gd name="connsiteY0" fmla="*/ 0 h 730265"/>
                  <a:gd name="connsiteX1" fmla="*/ 1621083 w 1621083"/>
                  <a:gd name="connsiteY1" fmla="*/ 0 h 730265"/>
                  <a:gd name="connsiteX2" fmla="*/ 1621083 w 1621083"/>
                  <a:gd name="connsiteY2" fmla="*/ 730265 h 730265"/>
                  <a:gd name="connsiteX3" fmla="*/ 812129 w 1621083"/>
                  <a:gd name="connsiteY3" fmla="*/ 729457 h 730265"/>
                  <a:gd name="connsiteX4" fmla="*/ 0 w 1621083"/>
                  <a:gd name="connsiteY4" fmla="*/ 730265 h 730265"/>
                  <a:gd name="connsiteX5" fmla="*/ 0 w 1621083"/>
                  <a:gd name="connsiteY5" fmla="*/ 0 h 730265"/>
                  <a:gd name="connsiteX0" fmla="*/ 812129 w 1621083"/>
                  <a:gd name="connsiteY0" fmla="*/ 729457 h 820897"/>
                  <a:gd name="connsiteX1" fmla="*/ 0 w 1621083"/>
                  <a:gd name="connsiteY1" fmla="*/ 730265 h 820897"/>
                  <a:gd name="connsiteX2" fmla="*/ 0 w 1621083"/>
                  <a:gd name="connsiteY2" fmla="*/ 0 h 820897"/>
                  <a:gd name="connsiteX3" fmla="*/ 1621083 w 1621083"/>
                  <a:gd name="connsiteY3" fmla="*/ 0 h 820897"/>
                  <a:gd name="connsiteX4" fmla="*/ 1621083 w 1621083"/>
                  <a:gd name="connsiteY4" fmla="*/ 730265 h 820897"/>
                  <a:gd name="connsiteX5" fmla="*/ 903569 w 1621083"/>
                  <a:gd name="connsiteY5" fmla="*/ 820897 h 820897"/>
                  <a:gd name="connsiteX0" fmla="*/ 812129 w 2275169"/>
                  <a:gd name="connsiteY0" fmla="*/ 729457 h 730265"/>
                  <a:gd name="connsiteX1" fmla="*/ 0 w 2275169"/>
                  <a:gd name="connsiteY1" fmla="*/ 730265 h 730265"/>
                  <a:gd name="connsiteX2" fmla="*/ 0 w 2275169"/>
                  <a:gd name="connsiteY2" fmla="*/ 0 h 730265"/>
                  <a:gd name="connsiteX3" fmla="*/ 1621083 w 2275169"/>
                  <a:gd name="connsiteY3" fmla="*/ 0 h 730265"/>
                  <a:gd name="connsiteX4" fmla="*/ 1621083 w 2275169"/>
                  <a:gd name="connsiteY4" fmla="*/ 730265 h 730265"/>
                  <a:gd name="connsiteX5" fmla="*/ 2275169 w 2275169"/>
                  <a:gd name="connsiteY5" fmla="*/ 725647 h 730265"/>
                  <a:gd name="connsiteX0" fmla="*/ 812129 w 2421219"/>
                  <a:gd name="connsiteY0" fmla="*/ 729457 h 731997"/>
                  <a:gd name="connsiteX1" fmla="*/ 0 w 2421219"/>
                  <a:gd name="connsiteY1" fmla="*/ 730265 h 731997"/>
                  <a:gd name="connsiteX2" fmla="*/ 0 w 2421219"/>
                  <a:gd name="connsiteY2" fmla="*/ 0 h 731997"/>
                  <a:gd name="connsiteX3" fmla="*/ 1621083 w 2421219"/>
                  <a:gd name="connsiteY3" fmla="*/ 0 h 731997"/>
                  <a:gd name="connsiteX4" fmla="*/ 1621083 w 2421219"/>
                  <a:gd name="connsiteY4" fmla="*/ 730265 h 731997"/>
                  <a:gd name="connsiteX5" fmla="*/ 2421219 w 2421219"/>
                  <a:gd name="connsiteY5" fmla="*/ 731997 h 731997"/>
                  <a:gd name="connsiteX0" fmla="*/ 812129 w 2421219"/>
                  <a:gd name="connsiteY0" fmla="*/ 729457 h 731997"/>
                  <a:gd name="connsiteX1" fmla="*/ 0 w 2421219"/>
                  <a:gd name="connsiteY1" fmla="*/ 730265 h 731997"/>
                  <a:gd name="connsiteX2" fmla="*/ 0 w 2421219"/>
                  <a:gd name="connsiteY2" fmla="*/ 0 h 731997"/>
                  <a:gd name="connsiteX3" fmla="*/ 1621083 w 2421219"/>
                  <a:gd name="connsiteY3" fmla="*/ 0 h 731997"/>
                  <a:gd name="connsiteX4" fmla="*/ 1621083 w 2421219"/>
                  <a:gd name="connsiteY4" fmla="*/ 730265 h 731997"/>
                  <a:gd name="connsiteX5" fmla="*/ 2421219 w 2421219"/>
                  <a:gd name="connsiteY5" fmla="*/ 731997 h 731997"/>
                  <a:gd name="connsiteX0" fmla="*/ 812129 w 2421219"/>
                  <a:gd name="connsiteY0" fmla="*/ 729457 h 730265"/>
                  <a:gd name="connsiteX1" fmla="*/ 0 w 2421219"/>
                  <a:gd name="connsiteY1" fmla="*/ 730265 h 730265"/>
                  <a:gd name="connsiteX2" fmla="*/ 0 w 2421219"/>
                  <a:gd name="connsiteY2" fmla="*/ 0 h 730265"/>
                  <a:gd name="connsiteX3" fmla="*/ 1621083 w 2421219"/>
                  <a:gd name="connsiteY3" fmla="*/ 0 h 730265"/>
                  <a:gd name="connsiteX4" fmla="*/ 1621083 w 2421219"/>
                  <a:gd name="connsiteY4" fmla="*/ 730265 h 730265"/>
                  <a:gd name="connsiteX5" fmla="*/ 2421219 w 2421219"/>
                  <a:gd name="connsiteY5" fmla="*/ 729616 h 730265"/>
                  <a:gd name="connsiteX0" fmla="*/ 0 w 3214053"/>
                  <a:gd name="connsiteY0" fmla="*/ 727076 h 730265"/>
                  <a:gd name="connsiteX1" fmla="*/ 792834 w 3214053"/>
                  <a:gd name="connsiteY1" fmla="*/ 730265 h 730265"/>
                  <a:gd name="connsiteX2" fmla="*/ 792834 w 3214053"/>
                  <a:gd name="connsiteY2" fmla="*/ 0 h 730265"/>
                  <a:gd name="connsiteX3" fmla="*/ 2413917 w 3214053"/>
                  <a:gd name="connsiteY3" fmla="*/ 0 h 730265"/>
                  <a:gd name="connsiteX4" fmla="*/ 2413917 w 3214053"/>
                  <a:gd name="connsiteY4" fmla="*/ 730265 h 730265"/>
                  <a:gd name="connsiteX5" fmla="*/ 3214053 w 3214053"/>
                  <a:gd name="connsiteY5" fmla="*/ 729616 h 73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053" h="730265">
                    <a:moveTo>
                      <a:pt x="0" y="727076"/>
                    </a:moveTo>
                    <a:lnTo>
                      <a:pt x="792834" y="730265"/>
                    </a:lnTo>
                    <a:lnTo>
                      <a:pt x="792834" y="0"/>
                    </a:lnTo>
                    <a:lnTo>
                      <a:pt x="2413917" y="0"/>
                    </a:lnTo>
                    <a:lnTo>
                      <a:pt x="2413917" y="730265"/>
                    </a:lnTo>
                    <a:lnTo>
                      <a:pt x="3214053" y="729616"/>
                    </a:lnTo>
                  </a:path>
                </a:pathLst>
              </a:custGeom>
              <a:ln w="19050">
                <a:solidFill>
                  <a:srgbClr val="1429A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29" name="TextBox 28">
                <a:extLst>
                  <a:ext uri="{FF2B5EF4-FFF2-40B4-BE49-F238E27FC236}">
                    <a16:creationId xmlns:a16="http://schemas.microsoft.com/office/drawing/2014/main" xmlns="" id="{638D7201-5BA0-4E8B-BD12-19044A5F3463}"/>
                  </a:ext>
                </a:extLst>
              </p:cNvPr>
              <p:cNvSpPr txBox="1"/>
              <p:nvPr/>
            </p:nvSpPr>
            <p:spPr>
              <a:xfrm>
                <a:off x="4545293" y="4854848"/>
                <a:ext cx="271066"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0.5</a:t>
                </a:r>
              </a:p>
            </p:txBody>
          </p:sp>
          <p:sp>
            <p:nvSpPr>
              <p:cNvPr id="30" name="TextBox 29">
                <a:extLst>
                  <a:ext uri="{FF2B5EF4-FFF2-40B4-BE49-F238E27FC236}">
                    <a16:creationId xmlns:a16="http://schemas.microsoft.com/office/drawing/2014/main" xmlns="" id="{013AFC57-7254-4609-B1B5-0FAC40541CF7}"/>
                  </a:ext>
                </a:extLst>
              </p:cNvPr>
              <p:cNvSpPr txBox="1"/>
              <p:nvPr/>
            </p:nvSpPr>
            <p:spPr>
              <a:xfrm>
                <a:off x="4545293" y="5593815"/>
                <a:ext cx="271066"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31" name="직사각형 1">
                <a:extLst>
                  <a:ext uri="{FF2B5EF4-FFF2-40B4-BE49-F238E27FC236}">
                    <a16:creationId xmlns:a16="http://schemas.microsoft.com/office/drawing/2014/main" xmlns="" id="{E82A46FE-8CCC-400E-98B0-E15A9A5F8BD0}"/>
                  </a:ext>
                </a:extLst>
              </p:cNvPr>
              <p:cNvSpPr/>
              <p:nvPr/>
            </p:nvSpPr>
            <p:spPr>
              <a:xfrm>
                <a:off x="3343947" y="4302126"/>
                <a:ext cx="3214931" cy="1482740"/>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Lst>
                <a:ahLst/>
                <a:cxnLst>
                  <a:cxn ang="0">
                    <a:pos x="connsiteX0" y="connsiteY0"/>
                  </a:cxn>
                  <a:cxn ang="0">
                    <a:pos x="connsiteX1" y="connsiteY1"/>
                  </a:cxn>
                  <a:cxn ang="0">
                    <a:pos x="connsiteX2" y="connsiteY2"/>
                  </a:cxn>
                  <a:cxn ang="0">
                    <a:pos x="connsiteX3" y="connsiteY3"/>
                  </a:cxn>
                </a:cxnLst>
                <a:rect l="l" t="t" r="r" b="b"/>
                <a:pathLst>
                  <a:path w="3214931" h="1486973">
                    <a:moveTo>
                      <a:pt x="0" y="1485128"/>
                    </a:moveTo>
                    <a:lnTo>
                      <a:pt x="822325" y="1486973"/>
                    </a:lnTo>
                    <a:lnTo>
                      <a:pt x="2416810" y="0"/>
                    </a:lnTo>
                    <a:lnTo>
                      <a:pt x="3214931" y="1073"/>
                    </a:lnTo>
                  </a:path>
                </a:pathLst>
              </a:custGeom>
              <a:ln w="1905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32" name="그룹 31">
                <a:extLst>
                  <a:ext uri="{FF2B5EF4-FFF2-40B4-BE49-F238E27FC236}">
                    <a16:creationId xmlns:a16="http://schemas.microsoft.com/office/drawing/2014/main" xmlns="" id="{D86343ED-5350-4FC4-ADCA-9B81342C7074}"/>
                  </a:ext>
                </a:extLst>
              </p:cNvPr>
              <p:cNvGrpSpPr/>
              <p:nvPr/>
            </p:nvGrpSpPr>
            <p:grpSpPr>
              <a:xfrm>
                <a:off x="3494775" y="3181516"/>
                <a:ext cx="2913275" cy="369332"/>
                <a:chOff x="3962329" y="3181516"/>
                <a:chExt cx="2913275" cy="369332"/>
              </a:xfrm>
            </p:grpSpPr>
            <mc:AlternateContent xmlns:mc="http://schemas.openxmlformats.org/markup-compatibility/2006" xmlns:a14="http://schemas.microsoft.com/office/drawing/2010/main">
              <mc:Choice Requires="a14">
                <p:sp>
                  <p:nvSpPr>
                    <p:cNvPr id="33" name="직사각형 32">
                      <a:extLst>
                        <a:ext uri="{FF2B5EF4-FFF2-40B4-BE49-F238E27FC236}">
                          <a16:creationId xmlns:a16="http://schemas.microsoft.com/office/drawing/2014/main" xmlns="" id="{DC8AE937-E423-408F-8AD1-2D94F57DB85F}"/>
                        </a:ext>
                      </a:extLst>
                    </p:cNvPr>
                    <p:cNvSpPr/>
                    <p:nvPr/>
                  </p:nvSpPr>
                  <p:spPr>
                    <a:xfrm>
                      <a:off x="4401497" y="3181516"/>
                      <a:ext cx="692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solidFill>
                                  <a:schemeClr val="tx1">
                                    <a:lumMod val="85000"/>
                                    <a:lumOff val="15000"/>
                                  </a:schemeClr>
                                </a:solidFill>
                                <a:latin typeface="Cambria Math" panose="02040503050406030204" pitchFamily="18" charset="0"/>
                              </a:rPr>
                              <m:t>𝑓</m:t>
                            </m:r>
                            <m:d>
                              <m:dPr>
                                <m:ctrlPr>
                                  <a:rPr lang="en-US" altLang="ko-KR" i="1">
                                    <a:solidFill>
                                      <a:schemeClr val="tx1">
                                        <a:lumMod val="85000"/>
                                        <a:lumOff val="15000"/>
                                      </a:schemeClr>
                                    </a:solidFill>
                                    <a:latin typeface="Cambria Math" panose="02040503050406030204" pitchFamily="18" charset="0"/>
                                  </a:rPr>
                                </m:ctrlPr>
                              </m:dPr>
                              <m:e>
                                <m:r>
                                  <a:rPr lang="en-US" altLang="ko-KR" i="1">
                                    <a:solidFill>
                                      <a:schemeClr val="tx1">
                                        <a:lumMod val="85000"/>
                                        <a:lumOff val="15000"/>
                                      </a:schemeClr>
                                    </a:solidFill>
                                    <a:latin typeface="Cambria Math" panose="02040503050406030204" pitchFamily="18" charset="0"/>
                                  </a:rPr>
                                  <m:t>𝑥</m:t>
                                </m:r>
                              </m:e>
                            </m:d>
                          </m:oMath>
                        </m:oMathPara>
                      </a14:m>
                      <a:endParaRPr lang="ko-KR" altLang="en-US" dirty="0"/>
                    </a:p>
                  </p:txBody>
                </p:sp>
              </mc:Choice>
              <mc:Fallback xmlns="">
                <p:sp>
                  <p:nvSpPr>
                    <p:cNvPr id="29" name="직사각형 28"/>
                    <p:cNvSpPr>
                      <a:spLocks noRot="1" noChangeAspect="1" noMove="1" noResize="1" noEditPoints="1" noAdjustHandles="1" noChangeArrowheads="1" noChangeShapeType="1" noTextEdit="1"/>
                    </p:cNvSpPr>
                    <p:nvPr/>
                  </p:nvSpPr>
                  <p:spPr>
                    <a:xfrm>
                      <a:off x="4401497" y="3181516"/>
                      <a:ext cx="692947" cy="369332"/>
                    </a:xfrm>
                    <a:prstGeom prst="rect">
                      <a:avLst/>
                    </a:prstGeom>
                    <a:blipFill rotWithShape="0">
                      <a:blip r:embed="rId4"/>
                      <a:stretch>
                        <a:fillRect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xmlns="" id="{EA45146C-370C-4E9B-B901-CF50660E3ECB}"/>
                        </a:ext>
                      </a:extLst>
                    </p:cNvPr>
                    <p:cNvSpPr/>
                    <p:nvPr/>
                  </p:nvSpPr>
                  <p:spPr>
                    <a:xfrm>
                      <a:off x="5867764" y="3181516"/>
                      <a:ext cx="10078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tx1">
                                    <a:lumMod val="85000"/>
                                    <a:lumOff val="15000"/>
                                  </a:schemeClr>
                                </a:solidFill>
                                <a:latin typeface="Cambria Math" panose="02040503050406030204" pitchFamily="18" charset="0"/>
                              </a:rPr>
                              <m:t>𝐶𝐷𝐹</m:t>
                            </m:r>
                            <m:d>
                              <m:dPr>
                                <m:ctrlPr>
                                  <a:rPr lang="en-US" altLang="ko-KR" i="1">
                                    <a:solidFill>
                                      <a:schemeClr val="tx1">
                                        <a:lumMod val="85000"/>
                                        <a:lumOff val="15000"/>
                                      </a:schemeClr>
                                    </a:solidFill>
                                    <a:latin typeface="Cambria Math" panose="02040503050406030204" pitchFamily="18" charset="0"/>
                                  </a:rPr>
                                </m:ctrlPr>
                              </m:dPr>
                              <m:e>
                                <m:r>
                                  <a:rPr lang="en-US" altLang="ko-KR" i="1">
                                    <a:solidFill>
                                      <a:schemeClr val="tx1">
                                        <a:lumMod val="85000"/>
                                        <a:lumOff val="15000"/>
                                      </a:schemeClr>
                                    </a:solidFill>
                                    <a:latin typeface="Cambria Math" panose="02040503050406030204" pitchFamily="18" charset="0"/>
                                  </a:rPr>
                                  <m:t>𝑥</m:t>
                                </m:r>
                              </m:e>
                            </m:d>
                          </m:oMath>
                        </m:oMathPara>
                      </a14:m>
                      <a:endParaRPr lang="ko-KR" altLang="en-US" dirty="0"/>
                    </a:p>
                  </p:txBody>
                </p:sp>
              </mc:Choice>
              <mc:Fallback xmlns="">
                <p:sp>
                  <p:nvSpPr>
                    <p:cNvPr id="67" name="직사각형 66"/>
                    <p:cNvSpPr>
                      <a:spLocks noRot="1" noChangeAspect="1" noMove="1" noResize="1" noEditPoints="1" noAdjustHandles="1" noChangeArrowheads="1" noChangeShapeType="1" noTextEdit="1"/>
                    </p:cNvSpPr>
                    <p:nvPr/>
                  </p:nvSpPr>
                  <p:spPr>
                    <a:xfrm>
                      <a:off x="5867764" y="3181516"/>
                      <a:ext cx="1007840" cy="369332"/>
                    </a:xfrm>
                    <a:prstGeom prst="rect">
                      <a:avLst/>
                    </a:prstGeom>
                    <a:blipFill rotWithShape="0">
                      <a:blip r:embed="rId5"/>
                      <a:stretch>
                        <a:fillRect/>
                      </a:stretch>
                    </a:blipFill>
                  </p:spPr>
                  <p:txBody>
                    <a:bodyPr/>
                    <a:lstStyle/>
                    <a:p>
                      <a:r>
                        <a:rPr lang="ko-KR" altLang="en-US">
                          <a:noFill/>
                        </a:rPr>
                        <a:t> </a:t>
                      </a:r>
                    </a:p>
                  </p:txBody>
                </p:sp>
              </mc:Fallback>
            </mc:AlternateContent>
            <p:cxnSp>
              <p:nvCxnSpPr>
                <p:cNvPr id="35" name="직선 연결선 34">
                  <a:extLst>
                    <a:ext uri="{FF2B5EF4-FFF2-40B4-BE49-F238E27FC236}">
                      <a16:creationId xmlns:a16="http://schemas.microsoft.com/office/drawing/2014/main" xmlns="" id="{573A66ED-23AE-417C-A833-8E4EAEC7CDF9}"/>
                    </a:ext>
                  </a:extLst>
                </p:cNvPr>
                <p:cNvCxnSpPr/>
                <p:nvPr/>
              </p:nvCxnSpPr>
              <p:spPr>
                <a:xfrm>
                  <a:off x="3962329" y="3366182"/>
                  <a:ext cx="439168" cy="0"/>
                </a:xfrm>
                <a:prstGeom prst="line">
                  <a:avLst/>
                </a:prstGeom>
                <a:ln w="19050">
                  <a:solidFill>
                    <a:srgbClr val="1429A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D671E94D-07C7-4C4E-82E8-2FE0B991114D}"/>
                    </a:ext>
                  </a:extLst>
                </p:cNvPr>
                <p:cNvCxnSpPr/>
                <p:nvPr/>
              </p:nvCxnSpPr>
              <p:spPr>
                <a:xfrm>
                  <a:off x="5428596" y="3366182"/>
                  <a:ext cx="439168" cy="0"/>
                </a:xfrm>
                <a:prstGeom prst="line">
                  <a:avLst/>
                </a:prstGeom>
                <a:ln w="1905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37" name="직사각형 36">
            <a:extLst>
              <a:ext uri="{FF2B5EF4-FFF2-40B4-BE49-F238E27FC236}">
                <a16:creationId xmlns:a16="http://schemas.microsoft.com/office/drawing/2014/main" xmlns="" id="{3BFE7CF6-AD8C-41F9-85C5-19D2AD14ED4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Uniform random variable and probability density</a:t>
            </a:r>
          </a:p>
        </p:txBody>
      </p:sp>
    </p:spTree>
    <p:extLst>
      <p:ext uri="{BB962C8B-B14F-4D97-AF65-F5344CB8AC3E}">
        <p14:creationId xmlns:p14="http://schemas.microsoft.com/office/powerpoint/2010/main" val="20369253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9" name="그룹 8">
            <a:extLst>
              <a:ext uri="{FF2B5EF4-FFF2-40B4-BE49-F238E27FC236}">
                <a16:creationId xmlns:a16="http://schemas.microsoft.com/office/drawing/2014/main" xmlns="" id="{B4A6222B-EFFD-45B3-AB9E-D6101CEE9FCA}"/>
              </a:ext>
            </a:extLst>
          </p:cNvPr>
          <p:cNvGrpSpPr/>
          <p:nvPr/>
        </p:nvGrpSpPr>
        <p:grpSpPr>
          <a:xfrm>
            <a:off x="846956" y="1716338"/>
            <a:ext cx="8460514" cy="648108"/>
            <a:chOff x="903506" y="2429380"/>
            <a:chExt cx="8460514" cy="648108"/>
          </a:xfrm>
        </p:grpSpPr>
        <p:sp>
          <p:nvSpPr>
            <p:cNvPr id="14" name="사각형: 둥근 모서리 2">
              <a:extLst>
                <a:ext uri="{FF2B5EF4-FFF2-40B4-BE49-F238E27FC236}">
                  <a16:creationId xmlns:a16="http://schemas.microsoft.com/office/drawing/2014/main" xmlns="" id="{6217E383-C8FC-426C-83B6-5EB0C635FB2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F2357659-2591-4854-ABF7-4FDC185B1F14}"/>
                </a:ext>
              </a:extLst>
            </p:cNvPr>
            <p:cNvSpPr/>
            <p:nvPr/>
          </p:nvSpPr>
          <p:spPr>
            <a:xfrm>
              <a:off x="1279004" y="2429380"/>
              <a:ext cx="8085016"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lifespan of a light bulb is uniformly distributed between 10,000 and 20,000 hours.</a:t>
              </a:r>
            </a:p>
            <a:p>
              <a:pPr algn="just">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is the probability that the light bulb will last between 12,000 and 15,000 hours of usage?</a:t>
              </a:r>
            </a:p>
          </p:txBody>
        </p:sp>
      </p:grpSp>
      <p:sp>
        <p:nvSpPr>
          <p:cNvPr id="13" name="직사각형 12">
            <a:extLst>
              <a:ext uri="{FF2B5EF4-FFF2-40B4-BE49-F238E27FC236}">
                <a16:creationId xmlns:a16="http://schemas.microsoft.com/office/drawing/2014/main" xmlns="" id="{CF704EFE-CC6C-486A-828E-2E013D10297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Uniform random variable and probability density</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xmlns="" id="{B65ED0CB-40EE-42D7-84F0-847B0302FB87}"/>
                  </a:ext>
                </a:extLst>
              </p:cNvPr>
              <p:cNvSpPr/>
              <p:nvPr/>
            </p:nvSpPr>
            <p:spPr>
              <a:xfrm>
                <a:off x="2180608" y="2518993"/>
                <a:ext cx="4872580" cy="5797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left"/>
                    </m:oMathParaPr>
                    <m:oMath xmlns:m="http://schemas.openxmlformats.org/officeDocument/2006/math">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12000≤</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≤15000</m:t>
                          </m:r>
                        </m:e>
                      </m:d>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ary>
                        <m:nary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naryPr>
                        <m:sub>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12000</m:t>
                          </m:r>
                        </m:sub>
                        <m:sup>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15000</m:t>
                          </m:r>
                        </m:sup>
                        <m:e>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20000−10000</m:t>
                              </m:r>
                            </m:den>
                          </m:f>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𝑑𝑥</m:t>
                          </m:r>
                        </m:e>
                      </m:nary>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=0.3</m:t>
                      </m:r>
                    </m:oMath>
                  </m:oMathPara>
                </a14:m>
                <a:endParaRPr lang="en-US" altLang="ko-KR" sz="14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10" name="Rectangle 12">
                <a:extLst>
                  <a:ext uri="{FF2B5EF4-FFF2-40B4-BE49-F238E27FC236}">
                    <a16:creationId xmlns:a16="http://schemas.microsoft.com/office/drawing/2014/main" xmlns:a14="http://schemas.microsoft.com/office/drawing/2010/main" xmlns="" id="{B65ED0CB-40EE-42D7-84F0-847B0302FB87}"/>
                  </a:ext>
                </a:extLst>
              </p:cNvPr>
              <p:cNvSpPr>
                <a:spLocks noRot="1" noChangeAspect="1" noMove="1" noResize="1" noEditPoints="1" noAdjustHandles="1" noChangeArrowheads="1" noChangeShapeType="1" noTextEdit="1"/>
              </p:cNvSpPr>
              <p:nvPr/>
            </p:nvSpPr>
            <p:spPr>
              <a:xfrm>
                <a:off x="2180608" y="2518993"/>
                <a:ext cx="4872580" cy="579774"/>
              </a:xfrm>
              <a:prstGeom prst="rect">
                <a:avLst/>
              </a:prstGeom>
              <a:blipFill rotWithShape="0">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115623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9" name="그룹 8">
            <a:extLst>
              <a:ext uri="{FF2B5EF4-FFF2-40B4-BE49-F238E27FC236}">
                <a16:creationId xmlns:a16="http://schemas.microsoft.com/office/drawing/2014/main" xmlns="" id="{B4A6222B-EFFD-45B3-AB9E-D6101CEE9FCA}"/>
              </a:ext>
            </a:extLst>
          </p:cNvPr>
          <p:cNvGrpSpPr/>
          <p:nvPr/>
        </p:nvGrpSpPr>
        <p:grpSpPr>
          <a:xfrm>
            <a:off x="846956" y="1716338"/>
            <a:ext cx="8460514" cy="648108"/>
            <a:chOff x="903506" y="2429380"/>
            <a:chExt cx="8460514" cy="648108"/>
          </a:xfrm>
        </p:grpSpPr>
        <p:sp>
          <p:nvSpPr>
            <p:cNvPr id="14" name="사각형: 둥근 모서리 2">
              <a:extLst>
                <a:ext uri="{FF2B5EF4-FFF2-40B4-BE49-F238E27FC236}">
                  <a16:creationId xmlns:a16="http://schemas.microsoft.com/office/drawing/2014/main" xmlns="" id="{6217E383-C8FC-426C-83B6-5EB0C635FB2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F2357659-2591-4854-ABF7-4FDC185B1F14}"/>
                </a:ext>
              </a:extLst>
            </p:cNvPr>
            <p:cNvSpPr/>
            <p:nvPr/>
          </p:nvSpPr>
          <p:spPr>
            <a:xfrm>
              <a:off x="1279004" y="2429380"/>
              <a:ext cx="8085016"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lifespan of a light bulb is uniformly distributed between 10,000 and 20,000 hours.</a:t>
              </a: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is the probability that the light bulb will last 15,000 hours or more?</a:t>
              </a:r>
            </a:p>
          </p:txBody>
        </p:sp>
      </p:grpSp>
      <p:sp>
        <p:nvSpPr>
          <p:cNvPr id="13" name="직사각형 12">
            <a:extLst>
              <a:ext uri="{FF2B5EF4-FFF2-40B4-BE49-F238E27FC236}">
                <a16:creationId xmlns:a16="http://schemas.microsoft.com/office/drawing/2014/main" xmlns="" id="{D8E5AE0E-656C-4F4D-B398-17E72E9D17E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Uniform random variable and probability density</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xmlns="" id="{7B968E1E-ABEA-499A-87EE-02609FB2C7A4}"/>
                  </a:ext>
                </a:extLst>
              </p:cNvPr>
              <p:cNvSpPr/>
              <p:nvPr/>
            </p:nvSpPr>
            <p:spPr>
              <a:xfrm>
                <a:off x="2180608" y="2520532"/>
                <a:ext cx="4877389" cy="5766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left"/>
                    </m:oMathParaPr>
                    <m:oMath xmlns:m="http://schemas.openxmlformats.org/officeDocument/2006/math">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15000</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20000</m:t>
                          </m:r>
                        </m:e>
                      </m:d>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ary>
                        <m:nary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naryPr>
                        <m:sub>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15000</m:t>
                          </m:r>
                        </m:sub>
                        <m:sup>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20000</m:t>
                          </m:r>
                        </m:sup>
                        <m:e>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20000</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10000</m:t>
                              </m:r>
                            </m:den>
                          </m:f>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𝑑𝑥</m:t>
                          </m:r>
                        </m:e>
                      </m:nary>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5</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0" name="Rectangle 12">
                <a:extLst>
                  <a:ext uri="{FF2B5EF4-FFF2-40B4-BE49-F238E27FC236}">
                    <a16:creationId xmlns:a16="http://schemas.microsoft.com/office/drawing/2014/main" xmlns:a14="http://schemas.microsoft.com/office/drawing/2010/main" xmlns="" id="{7B968E1E-ABEA-499A-87EE-02609FB2C7A4}"/>
                  </a:ext>
                </a:extLst>
              </p:cNvPr>
              <p:cNvSpPr>
                <a:spLocks noRot="1" noChangeAspect="1" noMove="1" noResize="1" noEditPoints="1" noAdjustHandles="1" noChangeArrowheads="1" noChangeShapeType="1" noTextEdit="1"/>
              </p:cNvSpPr>
              <p:nvPr/>
            </p:nvSpPr>
            <p:spPr>
              <a:xfrm>
                <a:off x="2180608" y="2520532"/>
                <a:ext cx="4877389" cy="576696"/>
              </a:xfrm>
              <a:prstGeom prst="rect">
                <a:avLst/>
              </a:prstGeom>
              <a:blipFill rotWithShape="0">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6070662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A411F0D9-6681-4F18-88E4-C341C7A04686}"/>
                  </a:ext>
                </a:extLst>
              </p:cNvPr>
              <p:cNvSpPr/>
              <p:nvPr/>
            </p:nvSpPr>
            <p:spPr>
              <a:xfrm>
                <a:off x="674556" y="1700808"/>
                <a:ext cx="8632825" cy="182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𝑋</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a normal random variable with mean </a:t>
                </a:r>
                <a14:m>
                  <m:oMath xmlns:m="http://schemas.openxmlformats.org/officeDocument/2006/math">
                    <m:r>
                      <a:rPr lang="ko-KR" altLang="en-US" sz="1300">
                        <a:solidFill>
                          <a:schemeClr val="tx1">
                            <a:lumMod val="85000"/>
                            <a:lumOff val="15000"/>
                          </a:schemeClr>
                        </a:solidFill>
                        <a:latin typeface="Cambria Math" panose="02040503050406030204" pitchFamily="18" charset="0"/>
                        <a:ea typeface="SamsungOne 400" panose="020B0503030303020204" pitchFamily="34" charset="0"/>
                      </a:rPr>
                      <m:t>𝜇</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variance </a:t>
                </a:r>
                <a14:m>
                  <m:oMath xmlns:m="http://schemas.openxmlformats.org/officeDocument/2006/math">
                    <m:sSup>
                      <m:sSup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ctrlPr>
                      </m:sSupPr>
                      <m:e>
                        <m:r>
                          <a:rPr lang="ko-KR" altLang="en-US" sz="130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𝜎</m:t>
                        </m:r>
                      </m:e>
                      <m: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2</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𝑁</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300">
                        <a:solidFill>
                          <a:schemeClr val="tx1">
                            <a:lumMod val="85000"/>
                            <a:lumOff val="15000"/>
                          </a:schemeClr>
                        </a:solidFill>
                        <a:latin typeface="Cambria Math" panose="02040503050406030204" pitchFamily="18" charset="0"/>
                        <a:ea typeface="SamsungOne 400" panose="020B0503030303020204" pitchFamily="34" charset="0"/>
                      </a:rPr>
                      <m:t>𝜇</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sSup>
                      <m:sSup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ctrlPr>
                      </m:sSupPr>
                      <m:e>
                        <m:r>
                          <a:rPr lang="ko-KR" altLang="en-US" sz="130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𝜎</m:t>
                        </m:r>
                      </m:e>
                      <m: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2</m:t>
                        </m:r>
                      </m:sup>
                    </m:s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𝑓</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𝑥</m:t>
                        </m:r>
                      </m:e>
                    </m:d>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num>
                      <m:den>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𝜎</m:t>
                        </m:r>
                        <m:rad>
                          <m:radPr>
                            <m:degHide m:val="on"/>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radPr>
                          <m:deg/>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𝜋</m:t>
                            </m:r>
                          </m:e>
                        </m:rad>
                      </m:den>
                    </m:f>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𝑒</m:t>
                        </m:r>
                      </m:e>
                      <m:sup>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pPr>
                              <m:e>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𝑥</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𝜇</m:t>
                                    </m:r>
                                  </m:e>
                                </m:d>
                              </m:e>
                              <m:sup>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sup>
                            </m:sSup>
                          </m:num>
                          <m:den>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𝜎</m:t>
                                </m:r>
                              </m:e>
                              <m:sup>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sup>
                            </m:sSup>
                          </m:den>
                        </m:f>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en-US" altLang="ko-KR" sz="1300" dirty="0">
                    <a:solidFill>
                      <a:srgbClr val="20B765"/>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defined in the interval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361950" lvl="1" indent="-180975">
                  <a:spcBef>
                    <a:spcPts val="800"/>
                  </a:spcBef>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r>
                      <a:rPr lang="ko-KR" altLang="en-US" sz="1300" i="1" dirty="0">
                        <a:solidFill>
                          <a:prstClr val="black">
                            <a:lumMod val="85000"/>
                            <a:lumOff val="15000"/>
                          </a:prstClr>
                        </a:solidFill>
                        <a:latin typeface="Cambria Math" panose="02040503050406030204" pitchFamily="18" charset="0"/>
                      </a:rPr>
                      <m:t>𝜇</m:t>
                    </m:r>
                  </m:oMath>
                </a14:m>
                <a:endParaRPr lang="en-US" altLang="ko-KR" sz="1300" i="1" dirty="0">
                  <a:solidFill>
                    <a:prstClr val="black">
                      <a:lumMod val="85000"/>
                      <a:lumOff val="15000"/>
                    </a:prstClr>
                  </a:solidFill>
                  <a:latin typeface="Cambria Math" panose="02040503050406030204" pitchFamily="18" charset="0"/>
                  <a:sym typeface="Wingdings" panose="05000000000000000000" pitchFamily="2" charset="2"/>
                </a:endParaRPr>
              </a:p>
              <a:p>
                <a:pPr marL="361950" lvl="1" indent="-180975">
                  <a:spcBef>
                    <a:spcPts val="800"/>
                  </a:spcBef>
                  <a:buClr>
                    <a:srgbClr val="193EB0"/>
                  </a:buClr>
                  <a:buFont typeface="Arial" panose="020B0604020202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sym typeface="Wingdings" panose="05000000000000000000" pitchFamily="2" charset="2"/>
                  </a:rPr>
                  <a:t>Varianc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Wingdings" panose="05000000000000000000" pitchFamily="2" charset="2"/>
                  </a:rPr>
                  <a:t>e</a:t>
                </a:r>
                <a:r>
                  <a:rPr lang="en-US" altLang="ko-KR" sz="1300" i="1" dirty="0" smtClean="0">
                    <a:solidFill>
                      <a:prstClr val="black">
                        <a:lumMod val="85000"/>
                        <a:lumOff val="15000"/>
                      </a:prstClr>
                    </a:solidFill>
                    <a:latin typeface="Cambria Math" panose="02040503050406030204" pitchFamily="18" charset="0"/>
                    <a:sym typeface="Wingdings" panose="05000000000000000000" pitchFamily="2" charset="2"/>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sSup>
                      <m:sSupPr>
                        <m:ctrlPr>
                          <a:rPr lang="en-US" altLang="ko-KR" sz="1300" i="1">
                            <a:solidFill>
                              <a:prstClr val="black">
                                <a:lumMod val="85000"/>
                                <a:lumOff val="15000"/>
                              </a:prstClr>
                            </a:solidFill>
                            <a:latin typeface="Cambria Math" panose="02040503050406030204" pitchFamily="18" charset="0"/>
                            <a:sym typeface="Symbol" panose="05050102010706020507" pitchFamily="18" charset="2"/>
                          </a:rPr>
                        </m:ctrlPr>
                      </m:sSupPr>
                      <m:e>
                        <m:r>
                          <a:rPr lang="ko-KR" altLang="en-US" sz="1300" i="1">
                            <a:solidFill>
                              <a:prstClr val="black">
                                <a:lumMod val="85000"/>
                                <a:lumOff val="15000"/>
                              </a:prstClr>
                            </a:solidFill>
                            <a:latin typeface="Cambria Math" panose="02040503050406030204" pitchFamily="18" charset="0"/>
                            <a:sym typeface="Symbol" panose="05050102010706020507" pitchFamily="18" charset="2"/>
                          </a:rPr>
                          <m:t>𝜎</m:t>
                        </m:r>
                      </m:e>
                      <m:sup>
                        <m:r>
                          <a:rPr lang="en-US" altLang="ko-KR" sz="1300" i="1">
                            <a:solidFill>
                              <a:prstClr val="black">
                                <a:lumMod val="85000"/>
                                <a:lumOff val="15000"/>
                              </a:prstClr>
                            </a:solidFill>
                            <a:latin typeface="Cambria Math" panose="02040503050406030204" pitchFamily="18" charset="0"/>
                            <a:sym typeface="Symbol" panose="05050102010706020507" pitchFamily="18" charset="2"/>
                          </a:rPr>
                          <m:t>2</m:t>
                        </m:r>
                      </m:sup>
                    </m:sSup>
                  </m:oMath>
                </a14:m>
                <a:endParaRPr lang="en-US" altLang="ko-KR" sz="1300" i="1" dirty="0">
                  <a:solidFill>
                    <a:prstClr val="black">
                      <a:lumMod val="85000"/>
                      <a:lumOff val="15000"/>
                    </a:prstClr>
                  </a:solidFill>
                  <a:latin typeface="Cambria Math" panose="02040503050406030204" pitchFamily="18" charset="0"/>
                </a:endParaRPr>
              </a:p>
              <a:p>
                <a:pPr marL="361950" lvl="1" indent="-180975">
                  <a:spcBef>
                    <a:spcPts val="800"/>
                  </a:spcBef>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Standard deviation</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
                      <a:rPr lang="en-US" altLang="ko-KR" sz="1300" i="1">
                        <a:solidFill>
                          <a:prstClr val="black">
                            <a:lumMod val="85000"/>
                            <a:lumOff val="15000"/>
                          </a:prstClr>
                        </a:solidFill>
                        <a:latin typeface="Cambria Math" panose="02040503050406030204" pitchFamily="18" charset="0"/>
                      </a:rPr>
                      <m:t>=</m:t>
                    </m:r>
                    <m:r>
                      <a:rPr lang="ko-KR" altLang="en-US" sz="1300" i="1">
                        <a:solidFill>
                          <a:prstClr val="black">
                            <a:lumMod val="85000"/>
                            <a:lumOff val="15000"/>
                          </a:prstClr>
                        </a:solidFill>
                        <a:latin typeface="Cambria Math" panose="02040503050406030204" pitchFamily="18" charset="0"/>
                      </a:rPr>
                      <m:t>𝜎</m:t>
                    </m:r>
                  </m:oMath>
                </a14:m>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13" name="직사각형 12">
                <a:extLst>
                  <a:ext uri="{FF2B5EF4-FFF2-40B4-BE49-F238E27FC236}">
                    <a16:creationId xmlns="" xmlns:a16="http://schemas.microsoft.com/office/drawing/2014/main" xmlns:a14="http://schemas.microsoft.com/office/drawing/2010/main" id="{A411F0D9-6681-4F18-88E4-C341C7A04686}"/>
                  </a:ext>
                </a:extLst>
              </p:cNvPr>
              <p:cNvSpPr>
                <a:spLocks noRot="1" noChangeAspect="1" noMove="1" noResize="1" noEditPoints="1" noAdjustHandles="1" noChangeArrowheads="1" noChangeShapeType="1" noTextEdit="1"/>
              </p:cNvSpPr>
              <p:nvPr/>
            </p:nvSpPr>
            <p:spPr>
              <a:xfrm>
                <a:off x="674556" y="1700808"/>
                <a:ext cx="8632825" cy="1820417"/>
              </a:xfrm>
              <a:prstGeom prst="rect">
                <a:avLst/>
              </a:prstGeom>
              <a:blipFill rotWithShape="0">
                <a:blip r:embed="rId3"/>
                <a:stretch>
                  <a:fillRect l="-141"/>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712BFEB1-D65F-41BF-A872-4B8E36379FC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Normal random variable and probability density</a:t>
            </a:r>
          </a:p>
        </p:txBody>
      </p:sp>
    </p:spTree>
    <p:extLst>
      <p:ext uri="{BB962C8B-B14F-4D97-AF65-F5344CB8AC3E}">
        <p14:creationId xmlns:p14="http://schemas.microsoft.com/office/powerpoint/2010/main" val="2926085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p:cNvGrpSpPr/>
          <p:nvPr/>
        </p:nvGrpSpPr>
        <p:grpSpPr>
          <a:xfrm>
            <a:off x="2182656" y="1831617"/>
            <a:ext cx="5616624" cy="3299694"/>
            <a:chOff x="2143100" y="1773238"/>
            <a:chExt cx="5616624" cy="3299694"/>
          </a:xfrm>
        </p:grpSpPr>
        <p:sp>
          <p:nvSpPr>
            <p:cNvPr id="9" name="직사각형 8">
              <a:extLst>
                <a:ext uri="{FF2B5EF4-FFF2-40B4-BE49-F238E27FC236}">
                  <a16:creationId xmlns:a16="http://schemas.microsoft.com/office/drawing/2014/main" xmlns="" id="{66EE2541-216B-42EE-A9A2-CC8F7CDDB515}"/>
                </a:ext>
              </a:extLst>
            </p:cNvPr>
            <p:cNvSpPr/>
            <p:nvPr/>
          </p:nvSpPr>
          <p:spPr>
            <a:xfrm>
              <a:off x="2143100" y="1773238"/>
              <a:ext cx="5616624"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xmlns="" id="{EED0D5AA-4272-43A7-BFF6-C9AE0AFA422B}"/>
                </a:ext>
              </a:extLst>
            </p:cNvPr>
            <p:cNvGrpSpPr/>
            <p:nvPr/>
          </p:nvGrpSpPr>
          <p:grpSpPr>
            <a:xfrm>
              <a:off x="2655972" y="2012720"/>
              <a:ext cx="4586983" cy="2700082"/>
              <a:chOff x="2655972" y="2802808"/>
              <a:chExt cx="4586983" cy="2700082"/>
            </a:xfrm>
          </p:grpSpPr>
          <p:grpSp>
            <p:nvGrpSpPr>
              <p:cNvPr id="15" name="그룹 14">
                <a:extLst>
                  <a:ext uri="{FF2B5EF4-FFF2-40B4-BE49-F238E27FC236}">
                    <a16:creationId xmlns:a16="http://schemas.microsoft.com/office/drawing/2014/main" xmlns="" id="{FDA26AEF-77D0-4ABC-9491-6A7D05D85EEB}"/>
                  </a:ext>
                </a:extLst>
              </p:cNvPr>
              <p:cNvGrpSpPr/>
              <p:nvPr/>
            </p:nvGrpSpPr>
            <p:grpSpPr>
              <a:xfrm>
                <a:off x="3104728" y="2802808"/>
                <a:ext cx="3711876" cy="535916"/>
                <a:chOff x="14598228" y="2304862"/>
                <a:chExt cx="3711876" cy="535916"/>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C3177860-2F74-4658-80D0-5E634FD5D754}"/>
                        </a:ext>
                      </a:extLst>
                    </p:cNvPr>
                    <p:cNvSpPr txBox="1"/>
                    <p:nvPr/>
                  </p:nvSpPr>
                  <p:spPr>
                    <a:xfrm>
                      <a:off x="14598228" y="2517613"/>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rPr>
                              <m:t>𝜇</m:t>
                            </m:r>
                            <m:r>
                              <a:rPr lang="en-US" sz="1400" smtClean="0">
                                <a:solidFill>
                                  <a:srgbClr val="FF0000"/>
                                </a:solidFill>
                                <a:latin typeface="Cambria Math" panose="02040503050406030204" pitchFamily="18" charset="0"/>
                              </a:rPr>
                              <m:t>=−</m:t>
                            </m:r>
                            <m:r>
                              <a:rPr lang="en-US" sz="1400" smtClean="0">
                                <a:solidFill>
                                  <a:srgbClr val="FF0000"/>
                                </a:solidFill>
                                <a:latin typeface="Cambria Math" panose="02040503050406030204" pitchFamily="18" charset="0"/>
                              </a:rPr>
                              <m:t>1</m:t>
                            </m:r>
                          </m:oMath>
                        </m:oMathPara>
                      </a14:m>
                      <a:endParaRPr lang="en-US" sz="1400" dirty="0">
                        <a:solidFill>
                          <a:srgbClr val="FF0000"/>
                        </a:solidFill>
                      </a:endParaRPr>
                    </a:p>
                  </p:txBody>
                </p:sp>
              </mc:Choice>
              <mc:Fallback xmlns="">
                <p:sp>
                  <p:nvSpPr>
                    <p:cNvPr id="24" name="TextBox 23">
                      <a:extLst>
                        <a:ext uri="{FF2B5EF4-FFF2-40B4-BE49-F238E27FC236}">
                          <a16:creationId xmlns="" xmlns:a16="http://schemas.microsoft.com/office/drawing/2014/main" xmlns:a14="http://schemas.microsoft.com/office/drawing/2010/main" id="{AAE4D307-452E-4FC9-80E9-9230B0DEB5A7}"/>
                        </a:ext>
                      </a:extLst>
                    </p:cNvPr>
                    <p:cNvSpPr txBox="1">
                      <a:spLocks noRot="1" noChangeAspect="1" noMove="1" noResize="1" noEditPoints="1" noAdjustHandles="1" noChangeArrowheads="1" noChangeShapeType="1" noTextEdit="1"/>
                    </p:cNvSpPr>
                    <p:nvPr/>
                  </p:nvSpPr>
                  <p:spPr>
                    <a:xfrm>
                      <a:off x="14598228" y="2517613"/>
                      <a:ext cx="1152128" cy="323165"/>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F223EE51-8301-4F3E-A8EB-1A5561F9B651}"/>
                        </a:ext>
                      </a:extLst>
                    </p:cNvPr>
                    <p:cNvSpPr txBox="1"/>
                    <p:nvPr/>
                  </p:nvSpPr>
                  <p:spPr>
                    <a:xfrm>
                      <a:off x="15865310" y="2304862"/>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1429A0"/>
                                </a:solidFill>
                                <a:latin typeface="Cambria Math" panose="02040503050406030204" pitchFamily="18" charset="0"/>
                              </a:rPr>
                              <m:t>𝜇</m:t>
                            </m:r>
                            <m:r>
                              <a:rPr lang="en-US" sz="1400" smtClean="0">
                                <a:solidFill>
                                  <a:srgbClr val="1429A0"/>
                                </a:solidFill>
                                <a:latin typeface="Cambria Math" panose="02040503050406030204" pitchFamily="18" charset="0"/>
                              </a:rPr>
                              <m:t>=</m:t>
                            </m:r>
                            <m:r>
                              <a:rPr lang="en-US" sz="1400" smtClean="0">
                                <a:solidFill>
                                  <a:srgbClr val="1429A0"/>
                                </a:solidFill>
                                <a:latin typeface="Cambria Math" panose="02040503050406030204" pitchFamily="18" charset="0"/>
                              </a:rPr>
                              <m:t>0</m:t>
                            </m:r>
                          </m:oMath>
                        </m:oMathPara>
                      </a14:m>
                      <a:endParaRPr lang="en-US" sz="1400" dirty="0">
                        <a:solidFill>
                          <a:srgbClr val="1429A0"/>
                        </a:solidFill>
                      </a:endParaRPr>
                    </a:p>
                  </p:txBody>
                </p:sp>
              </mc:Choice>
              <mc:Fallback xmlns="">
                <p:sp>
                  <p:nvSpPr>
                    <p:cNvPr id="35" name="TextBox 34">
                      <a:extLst>
                        <a:ext uri="{FF2B5EF4-FFF2-40B4-BE49-F238E27FC236}">
                          <a16:creationId xmlns:a16="http://schemas.microsoft.com/office/drawing/2014/main" id="{F223EE51-8301-4F3E-A8EB-1A5561F9B651}"/>
                        </a:ext>
                      </a:extLst>
                    </p:cNvPr>
                    <p:cNvSpPr txBox="1">
                      <a:spLocks noRot="1" noChangeAspect="1" noMove="1" noResize="1" noEditPoints="1" noAdjustHandles="1" noChangeArrowheads="1" noChangeShapeType="1" noTextEdit="1"/>
                    </p:cNvSpPr>
                    <p:nvPr/>
                  </p:nvSpPr>
                  <p:spPr>
                    <a:xfrm>
                      <a:off x="15865310" y="2304862"/>
                      <a:ext cx="1152128" cy="32316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DF251658-B7F2-44F0-BD7F-8755967E55B4}"/>
                        </a:ext>
                      </a:extLst>
                    </p:cNvPr>
                    <p:cNvSpPr txBox="1"/>
                    <p:nvPr/>
                  </p:nvSpPr>
                  <p:spPr>
                    <a:xfrm>
                      <a:off x="17157976" y="2489528"/>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00B050"/>
                                </a:solidFill>
                                <a:latin typeface="Cambria Math" panose="02040503050406030204" pitchFamily="18" charset="0"/>
                              </a:rPr>
                              <m:t>𝜇</m:t>
                            </m:r>
                            <m:r>
                              <a:rPr lang="en-US" sz="1400" smtClean="0">
                                <a:solidFill>
                                  <a:srgbClr val="00B050"/>
                                </a:solidFill>
                                <a:latin typeface="Cambria Math" panose="02040503050406030204" pitchFamily="18" charset="0"/>
                              </a:rPr>
                              <m:t>=+</m:t>
                            </m:r>
                            <m:r>
                              <a:rPr lang="en-US" sz="1400" smtClean="0">
                                <a:solidFill>
                                  <a:srgbClr val="00B050"/>
                                </a:solidFill>
                                <a:latin typeface="Cambria Math" panose="02040503050406030204" pitchFamily="18" charset="0"/>
                              </a:rPr>
                              <m:t>1</m:t>
                            </m:r>
                          </m:oMath>
                        </m:oMathPara>
                      </a14:m>
                      <a:endParaRPr lang="en-US" sz="1400" dirty="0">
                        <a:solidFill>
                          <a:srgbClr val="00B050"/>
                        </a:solidFill>
                      </a:endParaRPr>
                    </a:p>
                  </p:txBody>
                </p:sp>
              </mc:Choice>
              <mc:Fallback xmlns="">
                <p:sp>
                  <p:nvSpPr>
                    <p:cNvPr id="26" name="TextBox 25">
                      <a:extLst>
                        <a:ext uri="{FF2B5EF4-FFF2-40B4-BE49-F238E27FC236}">
                          <a16:creationId xmlns:a16="http://schemas.microsoft.com/office/drawing/2014/main" xmlns="" xmlns:a14="http://schemas.microsoft.com/office/drawing/2010/main" id="{703429CB-88A1-417C-8B2F-F366261FF5CF}"/>
                        </a:ext>
                      </a:extLst>
                    </p:cNvPr>
                    <p:cNvSpPr txBox="1">
                      <a:spLocks noRot="1" noChangeAspect="1" noMove="1" noResize="1" noEditPoints="1" noAdjustHandles="1" noChangeArrowheads="1" noChangeShapeType="1" noTextEdit="1"/>
                    </p:cNvSpPr>
                    <p:nvPr/>
                  </p:nvSpPr>
                  <p:spPr>
                    <a:xfrm>
                      <a:off x="17157976" y="2489528"/>
                      <a:ext cx="1152128" cy="323165"/>
                    </a:xfrm>
                    <a:prstGeom prst="rect">
                      <a:avLst/>
                    </a:prstGeom>
                    <a:blipFill rotWithShape="0">
                      <a:blip r:embed="rId6"/>
                      <a:stretch>
                        <a:fillRect/>
                      </a:stretch>
                    </a:blipFill>
                    <a:ln>
                      <a:noFill/>
                    </a:ln>
                  </p:spPr>
                  <p:txBody>
                    <a:bodyPr/>
                    <a:lstStyle/>
                    <a:p>
                      <a:r>
                        <a:rPr lang="ko-KR" altLang="en-US">
                          <a:noFill/>
                        </a:rPr>
                        <a:t> </a:t>
                      </a:r>
                    </a:p>
                  </p:txBody>
                </p:sp>
              </mc:Fallback>
            </mc:AlternateContent>
          </p:grpSp>
          <p:sp>
            <p:nvSpPr>
              <p:cNvPr id="16" name="직사각형 69">
                <a:extLst>
                  <a:ext uri="{FF2B5EF4-FFF2-40B4-BE49-F238E27FC236}">
                    <a16:creationId xmlns:a16="http://schemas.microsoft.com/office/drawing/2014/main" xmlns="" id="{6652FA69-7266-49BF-A272-49157AA82DEC}"/>
                  </a:ext>
                </a:extLst>
              </p:cNvPr>
              <p:cNvSpPr/>
              <p:nvPr/>
            </p:nvSpPr>
            <p:spPr>
              <a:xfrm>
                <a:off x="3604261" y="3314700"/>
                <a:ext cx="2674619" cy="1847043"/>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089" y="9938"/>
                      <a:pt x="6420" y="0"/>
                      <a:pt x="4967" y="0"/>
                    </a:cubicBezTo>
                    <a:cubicBezTo>
                      <a:pt x="3514" y="0"/>
                      <a:pt x="3333" y="9436"/>
                      <a:pt x="0" y="10031"/>
                    </a:cubicBezTo>
                  </a:path>
                </a:pathLst>
              </a:custGeom>
              <a:no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a:extLst>
                  <a:ext uri="{FF2B5EF4-FFF2-40B4-BE49-F238E27FC236}">
                    <a16:creationId xmlns:a16="http://schemas.microsoft.com/office/drawing/2014/main" xmlns="" id="{62A5018F-B4EC-4B1D-B61D-7337CBB258A1}"/>
                  </a:ext>
                </a:extLst>
              </p:cNvPr>
              <p:cNvCxnSpPr/>
              <p:nvPr/>
            </p:nvCxnSpPr>
            <p:spPr>
              <a:xfrm>
                <a:off x="2733992" y="5181717"/>
                <a:ext cx="4434840" cy="0"/>
              </a:xfrm>
              <a:prstGeom prst="line">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8" name="직사각형 69">
                <a:extLst>
                  <a:ext uri="{FF2B5EF4-FFF2-40B4-BE49-F238E27FC236}">
                    <a16:creationId xmlns:a16="http://schemas.microsoft.com/office/drawing/2014/main" xmlns="" id="{7B38673E-3287-4CC6-9E52-060806928B67}"/>
                  </a:ext>
                </a:extLst>
              </p:cNvPr>
              <p:cNvSpPr/>
              <p:nvPr/>
            </p:nvSpPr>
            <p:spPr>
              <a:xfrm>
                <a:off x="3166111" y="3314700"/>
                <a:ext cx="2674619" cy="1847043"/>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089" y="9938"/>
                      <a:pt x="6420" y="0"/>
                      <a:pt x="4967" y="0"/>
                    </a:cubicBezTo>
                    <a:cubicBezTo>
                      <a:pt x="3514" y="0"/>
                      <a:pt x="3333" y="9436"/>
                      <a:pt x="0" y="10031"/>
                    </a:cubicBezTo>
                  </a:path>
                </a:pathLst>
              </a:custGeom>
              <a:noFill/>
              <a:ln w="28575">
                <a:solidFill>
                  <a:srgbClr val="FF00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69">
                <a:extLst>
                  <a:ext uri="{FF2B5EF4-FFF2-40B4-BE49-F238E27FC236}">
                    <a16:creationId xmlns:a16="http://schemas.microsoft.com/office/drawing/2014/main" xmlns="" id="{E03164E0-ACA4-4A84-AD51-5406AC389FC1}"/>
                  </a:ext>
                </a:extLst>
              </p:cNvPr>
              <p:cNvSpPr/>
              <p:nvPr/>
            </p:nvSpPr>
            <p:spPr>
              <a:xfrm>
                <a:off x="4048761" y="3314700"/>
                <a:ext cx="2674619" cy="1847043"/>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089" y="9938"/>
                      <a:pt x="6420" y="0"/>
                      <a:pt x="4967" y="0"/>
                    </a:cubicBezTo>
                    <a:cubicBezTo>
                      <a:pt x="3514" y="0"/>
                      <a:pt x="3333" y="9436"/>
                      <a:pt x="0" y="10031"/>
                    </a:cubicBezTo>
                  </a:path>
                </a:pathLst>
              </a:custGeom>
              <a:noFill/>
              <a:ln w="28575">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EA869C82-430A-4C99-B25B-22C995A614D8}"/>
                  </a:ext>
                </a:extLst>
              </p:cNvPr>
              <p:cNvSpPr txBox="1"/>
              <p:nvPr/>
            </p:nvSpPr>
            <p:spPr>
              <a:xfrm>
                <a:off x="4421596"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sp>
            <p:nvSpPr>
              <p:cNvPr id="21" name="TextBox 20">
                <a:extLst>
                  <a:ext uri="{FF2B5EF4-FFF2-40B4-BE49-F238E27FC236}">
                    <a16:creationId xmlns:a16="http://schemas.microsoft.com/office/drawing/2014/main" xmlns="" id="{BDF74F0B-A238-49F4-879B-2173A37AFA50}"/>
                  </a:ext>
                </a:extLst>
              </p:cNvPr>
              <p:cNvSpPr txBox="1"/>
              <p:nvPr/>
            </p:nvSpPr>
            <p:spPr>
              <a:xfrm>
                <a:off x="3980190"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22" name="TextBox 21">
                <a:extLst>
                  <a:ext uri="{FF2B5EF4-FFF2-40B4-BE49-F238E27FC236}">
                    <a16:creationId xmlns:a16="http://schemas.microsoft.com/office/drawing/2014/main" xmlns="" id="{B9486E84-EB51-4D4B-8B4E-33AA732F71E8}"/>
                  </a:ext>
                </a:extLst>
              </p:cNvPr>
              <p:cNvSpPr txBox="1"/>
              <p:nvPr/>
            </p:nvSpPr>
            <p:spPr>
              <a:xfrm>
                <a:off x="3538784"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a:t>
                </a:r>
              </a:p>
            </p:txBody>
          </p:sp>
          <p:sp>
            <p:nvSpPr>
              <p:cNvPr id="26" name="TextBox 25">
                <a:extLst>
                  <a:ext uri="{FF2B5EF4-FFF2-40B4-BE49-F238E27FC236}">
                    <a16:creationId xmlns:a16="http://schemas.microsoft.com/office/drawing/2014/main" xmlns="" id="{B7E650CD-E2FD-4C7B-9D7F-BE5B76AD8D77}"/>
                  </a:ext>
                </a:extLst>
              </p:cNvPr>
              <p:cNvSpPr txBox="1"/>
              <p:nvPr/>
            </p:nvSpPr>
            <p:spPr>
              <a:xfrm>
                <a:off x="3097378"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27" name="TextBox 26">
                <a:extLst>
                  <a:ext uri="{FF2B5EF4-FFF2-40B4-BE49-F238E27FC236}">
                    <a16:creationId xmlns:a16="http://schemas.microsoft.com/office/drawing/2014/main" xmlns="" id="{72124E41-08D1-4821-9870-CD9511A9DADF}"/>
                  </a:ext>
                </a:extLst>
              </p:cNvPr>
              <p:cNvSpPr txBox="1"/>
              <p:nvPr/>
            </p:nvSpPr>
            <p:spPr>
              <a:xfrm>
                <a:off x="2655972"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sp>
            <p:nvSpPr>
              <p:cNvPr id="28" name="TextBox 27">
                <a:extLst>
                  <a:ext uri="{FF2B5EF4-FFF2-40B4-BE49-F238E27FC236}">
                    <a16:creationId xmlns:a16="http://schemas.microsoft.com/office/drawing/2014/main" xmlns="" id="{04E44174-593E-4D72-832A-8FD969B7FF8F}"/>
                  </a:ext>
                </a:extLst>
              </p:cNvPr>
              <p:cNvSpPr txBox="1"/>
              <p:nvPr/>
            </p:nvSpPr>
            <p:spPr>
              <a:xfrm>
                <a:off x="4863001"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29" name="TextBox 28">
                <a:extLst>
                  <a:ext uri="{FF2B5EF4-FFF2-40B4-BE49-F238E27FC236}">
                    <a16:creationId xmlns:a16="http://schemas.microsoft.com/office/drawing/2014/main" xmlns="" id="{ECB0CB63-B9F2-4B1F-AA8A-60B180FF629F}"/>
                  </a:ext>
                </a:extLst>
              </p:cNvPr>
              <p:cNvSpPr txBox="1"/>
              <p:nvPr/>
            </p:nvSpPr>
            <p:spPr>
              <a:xfrm>
                <a:off x="5303627"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sp>
            <p:nvSpPr>
              <p:cNvPr id="30" name="TextBox 29">
                <a:extLst>
                  <a:ext uri="{FF2B5EF4-FFF2-40B4-BE49-F238E27FC236}">
                    <a16:creationId xmlns:a16="http://schemas.microsoft.com/office/drawing/2014/main" xmlns="" id="{39977A91-F0A6-4988-96FE-256073753906}"/>
                  </a:ext>
                </a:extLst>
              </p:cNvPr>
              <p:cNvSpPr txBox="1"/>
              <p:nvPr/>
            </p:nvSpPr>
            <p:spPr>
              <a:xfrm>
                <a:off x="5744253"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31" name="TextBox 30">
                <a:extLst>
                  <a:ext uri="{FF2B5EF4-FFF2-40B4-BE49-F238E27FC236}">
                    <a16:creationId xmlns:a16="http://schemas.microsoft.com/office/drawing/2014/main" xmlns="" id="{B01E1F60-29F8-4559-B5BA-D19E73130E44}"/>
                  </a:ext>
                </a:extLst>
              </p:cNvPr>
              <p:cNvSpPr txBox="1"/>
              <p:nvPr/>
            </p:nvSpPr>
            <p:spPr>
              <a:xfrm>
                <a:off x="6184879"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a:t>
                </a:r>
              </a:p>
            </p:txBody>
          </p:sp>
          <p:sp>
            <p:nvSpPr>
              <p:cNvPr id="32" name="TextBox 31">
                <a:extLst>
                  <a:ext uri="{FF2B5EF4-FFF2-40B4-BE49-F238E27FC236}">
                    <a16:creationId xmlns:a16="http://schemas.microsoft.com/office/drawing/2014/main" xmlns="" id="{32EDE246-65E1-4EED-8BD7-B7459AC87EAA}"/>
                  </a:ext>
                </a:extLst>
              </p:cNvPr>
              <p:cNvSpPr txBox="1"/>
              <p:nvPr/>
            </p:nvSpPr>
            <p:spPr>
              <a:xfrm>
                <a:off x="6625505"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33" name="TextBox 32">
                <a:extLst>
                  <a:ext uri="{FF2B5EF4-FFF2-40B4-BE49-F238E27FC236}">
                    <a16:creationId xmlns:a16="http://schemas.microsoft.com/office/drawing/2014/main" xmlns="" id="{26D32CBF-05FE-4999-A748-257AA23A24C6}"/>
                  </a:ext>
                </a:extLst>
              </p:cNvPr>
              <p:cNvSpPr txBox="1"/>
              <p:nvPr/>
            </p:nvSpPr>
            <p:spPr>
              <a:xfrm>
                <a:off x="7066133"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grpSp>
      </p:grpSp>
      <p:sp>
        <p:nvSpPr>
          <p:cNvPr id="37" name="직사각형 36">
            <a:extLst>
              <a:ext uri="{FF2B5EF4-FFF2-40B4-BE49-F238E27FC236}">
                <a16:creationId xmlns:a16="http://schemas.microsoft.com/office/drawing/2014/main" xmlns="" id="{5A8EB6B8-A54C-4DED-AC6B-F070FD6FA37A}"/>
              </a:ext>
            </a:extLst>
          </p:cNvPr>
          <p:cNvSpPr/>
          <p:nvPr/>
        </p:nvSpPr>
        <p:spPr>
          <a:xfrm>
            <a:off x="674556" y="53344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𝜇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so-called “</a:t>
            </a:r>
            <a:r>
              <a:rPr lang="en-US" altLang="ko-KR" sz="1300" b="1" dirty="0">
                <a:solidFill>
                  <a:srgbClr val="1429A0"/>
                </a:solidFill>
                <a:latin typeface="SamsungOne 400" panose="020B0503030303020204" pitchFamily="34" charset="0"/>
                <a:ea typeface="SamsungOne 400" panose="020B0503030303020204" pitchFamily="34" charset="0"/>
              </a:rPr>
              <a:t>location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parameter.</a:t>
            </a:r>
          </a:p>
        </p:txBody>
      </p:sp>
      <p:sp>
        <p:nvSpPr>
          <p:cNvPr id="38" name="직사각형 37">
            <a:extLst>
              <a:ext uri="{FF2B5EF4-FFF2-40B4-BE49-F238E27FC236}">
                <a16:creationId xmlns:a16="http://schemas.microsoft.com/office/drawing/2014/main" xmlns="" id="{1A879482-A9BD-4795-84A0-8BB4F34C54E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Normal random variable and probability density</a:t>
            </a:r>
          </a:p>
        </p:txBody>
      </p:sp>
    </p:spTree>
    <p:extLst>
      <p:ext uri="{BB962C8B-B14F-4D97-AF65-F5344CB8AC3E}">
        <p14:creationId xmlns:p14="http://schemas.microsoft.com/office/powerpoint/2010/main" val="4043988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37" name="직사각형 36">
            <a:extLst>
              <a:ext uri="{FF2B5EF4-FFF2-40B4-BE49-F238E27FC236}">
                <a16:creationId xmlns:a16="http://schemas.microsoft.com/office/drawing/2014/main" xmlns="" id="{5A8EB6B8-A54C-4DED-AC6B-F070FD6FA37A}"/>
              </a:ext>
            </a:extLst>
          </p:cNvPr>
          <p:cNvSpPr/>
          <p:nvPr/>
        </p:nvSpPr>
        <p:spPr>
          <a:xfrm>
            <a:off x="674556" y="53344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so-called “</a:t>
            </a:r>
            <a:r>
              <a:rPr lang="en-US" altLang="ko-KR" sz="1300" b="1" dirty="0">
                <a:solidFill>
                  <a:srgbClr val="1429A0"/>
                </a:solidFill>
                <a:latin typeface="SamsungOne 400" panose="020B0503030303020204" pitchFamily="34" charset="0"/>
                <a:ea typeface="SamsungOne 400" panose="020B0503030303020204" pitchFamily="34" charset="0"/>
              </a:rPr>
              <a:t>shape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parameter.</a:t>
            </a:r>
          </a:p>
        </p:txBody>
      </p:sp>
      <p:grpSp>
        <p:nvGrpSpPr>
          <p:cNvPr id="2" name="그룹 1"/>
          <p:cNvGrpSpPr/>
          <p:nvPr/>
        </p:nvGrpSpPr>
        <p:grpSpPr>
          <a:xfrm>
            <a:off x="2182656" y="1839477"/>
            <a:ext cx="5616624" cy="3299694"/>
            <a:chOff x="2143100" y="1773238"/>
            <a:chExt cx="5616624" cy="3299694"/>
          </a:xfrm>
        </p:grpSpPr>
        <p:sp>
          <p:nvSpPr>
            <p:cNvPr id="58" name="직사각형 57">
              <a:extLst>
                <a:ext uri="{FF2B5EF4-FFF2-40B4-BE49-F238E27FC236}">
                  <a16:creationId xmlns:a16="http://schemas.microsoft.com/office/drawing/2014/main" xmlns="" id="{F76E627A-C5EF-4060-8B4B-31EB24BA9BC7}"/>
                </a:ext>
              </a:extLst>
            </p:cNvPr>
            <p:cNvSpPr/>
            <p:nvPr/>
          </p:nvSpPr>
          <p:spPr>
            <a:xfrm>
              <a:off x="2143100" y="1773238"/>
              <a:ext cx="5616624"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a:extLst>
                <a:ext uri="{FF2B5EF4-FFF2-40B4-BE49-F238E27FC236}">
                  <a16:creationId xmlns:a16="http://schemas.microsoft.com/office/drawing/2014/main" xmlns="" id="{720E808C-290A-4E30-A661-C03EF3C763A2}"/>
                </a:ext>
              </a:extLst>
            </p:cNvPr>
            <p:cNvGrpSpPr/>
            <p:nvPr/>
          </p:nvGrpSpPr>
          <p:grpSpPr>
            <a:xfrm>
              <a:off x="2655972" y="2200723"/>
              <a:ext cx="4586983" cy="2487331"/>
              <a:chOff x="2655972" y="3015559"/>
              <a:chExt cx="4586983" cy="2487331"/>
            </a:xfrm>
          </p:grpSpPr>
          <p:grpSp>
            <p:nvGrpSpPr>
              <p:cNvPr id="39" name="그룹 38">
                <a:extLst>
                  <a:ext uri="{FF2B5EF4-FFF2-40B4-BE49-F238E27FC236}">
                    <a16:creationId xmlns:a16="http://schemas.microsoft.com/office/drawing/2014/main" xmlns="" id="{535B3B11-4572-42D4-A2E5-9DC80AC541D4}"/>
                  </a:ext>
                </a:extLst>
              </p:cNvPr>
              <p:cNvGrpSpPr/>
              <p:nvPr/>
            </p:nvGrpSpPr>
            <p:grpSpPr>
              <a:xfrm>
                <a:off x="2657432" y="3015559"/>
                <a:ext cx="3617895" cy="2008011"/>
                <a:chOff x="14150932" y="2517613"/>
                <a:chExt cx="3617895" cy="2008011"/>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C1F11857-A399-41A5-81A0-3D71670D4481}"/>
                        </a:ext>
                      </a:extLst>
                    </p:cNvPr>
                    <p:cNvSpPr txBox="1"/>
                    <p:nvPr/>
                  </p:nvSpPr>
                  <p:spPr>
                    <a:xfrm>
                      <a:off x="15328813" y="2517613"/>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z="1400" i="1">
                                <a:solidFill>
                                  <a:srgbClr val="FF0000"/>
                                </a:solidFill>
                                <a:latin typeface="Cambria Math" panose="02040503050406030204" pitchFamily="18" charset="0"/>
                                <a:ea typeface="Cambria Math" panose="02040503050406030204" pitchFamily="18" charset="0"/>
                              </a:rPr>
                              <m:t>𝜎</m:t>
                            </m:r>
                            <m:r>
                              <a:rPr lang="en-US" altLang="ko-KR" sz="1400" i="1">
                                <a:solidFill>
                                  <a:srgbClr val="FF0000"/>
                                </a:solidFill>
                                <a:latin typeface="Cambria Math" panose="02040503050406030204" pitchFamily="18" charset="0"/>
                                <a:ea typeface="Cambria Math" panose="02040503050406030204" pitchFamily="18" charset="0"/>
                              </a:rPr>
                              <m:t>=</m:t>
                            </m:r>
                            <m:r>
                              <a:rPr lang="en-US" altLang="ko-KR" sz="1400">
                                <a:solidFill>
                                  <a:srgbClr val="FF0000"/>
                                </a:solidFill>
                                <a:latin typeface="Cambria Math" panose="02040503050406030204" pitchFamily="18" charset="0"/>
                                <a:ea typeface="Cambria Math" panose="02040503050406030204" pitchFamily="18" charset="0"/>
                              </a:rPr>
                              <m:t>0.5</m:t>
                            </m:r>
                          </m:oMath>
                        </m:oMathPara>
                      </a14:m>
                      <a:endParaRPr lang="en-US" altLang="ko-KR" sz="1400" dirty="0">
                        <a:solidFill>
                          <a:srgbClr val="FF0000"/>
                        </a:solidFill>
                      </a:endParaRPr>
                    </a:p>
                  </p:txBody>
                </p:sp>
              </mc:Choice>
              <mc:Fallback xmlns="">
                <p:sp>
                  <p:nvSpPr>
                    <p:cNvPr id="40" name="TextBox 39">
                      <a:extLst>
                        <a:ext uri="{FF2B5EF4-FFF2-40B4-BE49-F238E27FC236}">
                          <a16:creationId xmlns:a16="http://schemas.microsoft.com/office/drawing/2014/main" xmlns="" xmlns:a14="http://schemas.microsoft.com/office/drawing/2010/main" id="{AAE4D307-452E-4FC9-80E9-9230B0DEB5A7}"/>
                        </a:ext>
                      </a:extLst>
                    </p:cNvPr>
                    <p:cNvSpPr txBox="1">
                      <a:spLocks noRot="1" noChangeAspect="1" noMove="1" noResize="1" noEditPoints="1" noAdjustHandles="1" noChangeArrowheads="1" noChangeShapeType="1" noTextEdit="1"/>
                    </p:cNvSpPr>
                    <p:nvPr/>
                  </p:nvSpPr>
                  <p:spPr>
                    <a:xfrm>
                      <a:off x="15328813" y="2517613"/>
                      <a:ext cx="1152128" cy="323165"/>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xmlns="" id="{042FBE5E-EF7E-462B-B1FA-FA6EAE827A27}"/>
                        </a:ext>
                      </a:extLst>
                    </p:cNvPr>
                    <p:cNvSpPr txBox="1"/>
                    <p:nvPr/>
                  </p:nvSpPr>
                  <p:spPr>
                    <a:xfrm>
                      <a:off x="16616699" y="3710689"/>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z="1400" i="1" smtClean="0">
                                <a:solidFill>
                                  <a:srgbClr val="0070C0"/>
                                </a:solidFill>
                                <a:latin typeface="Cambria Math" panose="02040503050406030204" pitchFamily="18" charset="0"/>
                                <a:ea typeface="Cambria Math" panose="02040503050406030204" pitchFamily="18" charset="0"/>
                              </a:rPr>
                              <m:t>𝜎</m:t>
                            </m:r>
                            <m:r>
                              <a:rPr lang="en-US" altLang="ko-KR" sz="1400" i="1" smtClean="0">
                                <a:solidFill>
                                  <a:srgbClr val="0070C0"/>
                                </a:solidFill>
                                <a:latin typeface="Cambria Math" panose="02040503050406030204" pitchFamily="18" charset="0"/>
                                <a:ea typeface="Cambria Math" panose="02040503050406030204" pitchFamily="18" charset="0"/>
                              </a:rPr>
                              <m:t>=1</m:t>
                            </m:r>
                          </m:oMath>
                        </m:oMathPara>
                      </a14:m>
                      <a:endParaRPr lang="en-US" altLang="ko-KR" sz="1400" dirty="0">
                        <a:solidFill>
                          <a:srgbClr val="0070C0"/>
                        </a:solidFill>
                      </a:endParaRPr>
                    </a:p>
                  </p:txBody>
                </p:sp>
              </mc:Choice>
              <mc:Fallback xmlns="">
                <p:sp>
                  <p:nvSpPr>
                    <p:cNvPr id="41" name="TextBox 40">
                      <a:extLst>
                        <a:ext uri="{FF2B5EF4-FFF2-40B4-BE49-F238E27FC236}">
                          <a16:creationId xmlns:a16="http://schemas.microsoft.com/office/drawing/2014/main" xmlns="" xmlns:a14="http://schemas.microsoft.com/office/drawing/2010/main" id="{793FEFB1-DBE2-452F-A60A-E214B9BB8F73}"/>
                        </a:ext>
                      </a:extLst>
                    </p:cNvPr>
                    <p:cNvSpPr txBox="1">
                      <a:spLocks noRot="1" noChangeAspect="1" noMove="1" noResize="1" noEditPoints="1" noAdjustHandles="1" noChangeArrowheads="1" noChangeShapeType="1" noTextEdit="1"/>
                    </p:cNvSpPr>
                    <p:nvPr/>
                  </p:nvSpPr>
                  <p:spPr>
                    <a:xfrm>
                      <a:off x="16616699" y="3710689"/>
                      <a:ext cx="1152128" cy="323165"/>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49845E88-8361-4FDF-B114-CF64215830F8}"/>
                        </a:ext>
                      </a:extLst>
                    </p:cNvPr>
                    <p:cNvSpPr txBox="1"/>
                    <p:nvPr/>
                  </p:nvSpPr>
                  <p:spPr>
                    <a:xfrm>
                      <a:off x="14150932" y="4202459"/>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z="1400" i="1" smtClean="0">
                                <a:solidFill>
                                  <a:srgbClr val="00B050"/>
                                </a:solidFill>
                                <a:latin typeface="Cambria Math" panose="02040503050406030204" pitchFamily="18" charset="0"/>
                                <a:ea typeface="Cambria Math" panose="02040503050406030204" pitchFamily="18" charset="0"/>
                              </a:rPr>
                              <m:t>𝜎</m:t>
                            </m:r>
                            <m:r>
                              <a:rPr lang="en-US" altLang="ko-KR" sz="1400" i="1" smtClean="0">
                                <a:solidFill>
                                  <a:srgbClr val="00B050"/>
                                </a:solidFill>
                                <a:latin typeface="Cambria Math" panose="02040503050406030204" pitchFamily="18" charset="0"/>
                                <a:ea typeface="Cambria Math" panose="02040503050406030204" pitchFamily="18" charset="0"/>
                              </a:rPr>
                              <m:t>=2</m:t>
                            </m:r>
                          </m:oMath>
                        </m:oMathPara>
                      </a14:m>
                      <a:endParaRPr lang="en-US" altLang="ko-KR" sz="1400" dirty="0">
                        <a:solidFill>
                          <a:srgbClr val="00B050"/>
                        </a:solidFill>
                      </a:endParaRPr>
                    </a:p>
                  </p:txBody>
                </p:sp>
              </mc:Choice>
              <mc:Fallback xmlns="">
                <p:sp>
                  <p:nvSpPr>
                    <p:cNvPr id="42" name="TextBox 41">
                      <a:extLst>
                        <a:ext uri="{FF2B5EF4-FFF2-40B4-BE49-F238E27FC236}">
                          <a16:creationId xmlns:a16="http://schemas.microsoft.com/office/drawing/2014/main" xmlns="" xmlns:a14="http://schemas.microsoft.com/office/drawing/2010/main" id="{703429CB-88A1-417C-8B2F-F366261FF5CF}"/>
                        </a:ext>
                      </a:extLst>
                    </p:cNvPr>
                    <p:cNvSpPr txBox="1">
                      <a:spLocks noRot="1" noChangeAspect="1" noMove="1" noResize="1" noEditPoints="1" noAdjustHandles="1" noChangeArrowheads="1" noChangeShapeType="1" noTextEdit="1"/>
                    </p:cNvSpPr>
                    <p:nvPr/>
                  </p:nvSpPr>
                  <p:spPr>
                    <a:xfrm>
                      <a:off x="14150932" y="4202459"/>
                      <a:ext cx="1152128" cy="323165"/>
                    </a:xfrm>
                    <a:prstGeom prst="rect">
                      <a:avLst/>
                    </a:prstGeom>
                    <a:blipFill rotWithShape="0">
                      <a:blip r:embed="rId5"/>
                      <a:stretch>
                        <a:fillRect/>
                      </a:stretch>
                    </a:blipFill>
                    <a:ln>
                      <a:noFill/>
                    </a:ln>
                  </p:spPr>
                  <p:txBody>
                    <a:bodyPr/>
                    <a:lstStyle/>
                    <a:p>
                      <a:r>
                        <a:rPr lang="ko-KR" altLang="en-US">
                          <a:noFill/>
                        </a:rPr>
                        <a:t> </a:t>
                      </a:r>
                    </a:p>
                  </p:txBody>
                </p:sp>
              </mc:Fallback>
            </mc:AlternateContent>
          </p:grpSp>
          <p:sp>
            <p:nvSpPr>
              <p:cNvPr id="40" name="직사각형 69">
                <a:extLst>
                  <a:ext uri="{FF2B5EF4-FFF2-40B4-BE49-F238E27FC236}">
                    <a16:creationId xmlns:a16="http://schemas.microsoft.com/office/drawing/2014/main" xmlns="" id="{E4B7A45F-A43D-4F68-B185-E64195E3811B}"/>
                  </a:ext>
                </a:extLst>
              </p:cNvPr>
              <p:cNvSpPr/>
              <p:nvPr/>
            </p:nvSpPr>
            <p:spPr>
              <a:xfrm>
                <a:off x="3604261" y="4152900"/>
                <a:ext cx="2674619" cy="1008843"/>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089" y="9938"/>
                      <a:pt x="6420" y="0"/>
                      <a:pt x="4967" y="0"/>
                    </a:cubicBezTo>
                    <a:cubicBezTo>
                      <a:pt x="3514" y="0"/>
                      <a:pt x="3333" y="9436"/>
                      <a:pt x="0" y="10031"/>
                    </a:cubicBezTo>
                  </a:path>
                </a:pathLst>
              </a:custGeom>
              <a:no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a16="http://schemas.microsoft.com/office/drawing/2014/main" xmlns="" id="{750115FD-4138-4778-8F19-A2053E1598B8}"/>
                  </a:ext>
                </a:extLst>
              </p:cNvPr>
              <p:cNvCxnSpPr/>
              <p:nvPr/>
            </p:nvCxnSpPr>
            <p:spPr>
              <a:xfrm>
                <a:off x="2733992" y="5181717"/>
                <a:ext cx="4434840" cy="0"/>
              </a:xfrm>
              <a:prstGeom prst="line">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42" name="직사각형 69">
                <a:extLst>
                  <a:ext uri="{FF2B5EF4-FFF2-40B4-BE49-F238E27FC236}">
                    <a16:creationId xmlns:a16="http://schemas.microsoft.com/office/drawing/2014/main" xmlns="" id="{578A3B72-CE23-4C12-BC06-E2C077B96E4B}"/>
                  </a:ext>
                </a:extLst>
              </p:cNvPr>
              <p:cNvSpPr/>
              <p:nvPr/>
            </p:nvSpPr>
            <p:spPr>
              <a:xfrm>
                <a:off x="4243352" y="3114676"/>
                <a:ext cx="1490698" cy="2056659"/>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2"/>
                  <a:gd name="connsiteX1" fmla="*/ 4967 w 10000"/>
                  <a:gd name="connsiteY1" fmla="*/ 0 h 10032"/>
                  <a:gd name="connsiteX2" fmla="*/ 0 w 10000"/>
                  <a:gd name="connsiteY2" fmla="*/ 10031 h 10032"/>
                  <a:gd name="connsiteX0" fmla="*/ 10229 w 10229"/>
                  <a:gd name="connsiteY0" fmla="*/ 10031 h 10078"/>
                  <a:gd name="connsiteX1" fmla="*/ 5196 w 10229"/>
                  <a:gd name="connsiteY1" fmla="*/ 0 h 10078"/>
                  <a:gd name="connsiteX2" fmla="*/ 0 w 10229"/>
                  <a:gd name="connsiteY2" fmla="*/ 10078 h 10078"/>
                  <a:gd name="connsiteX0" fmla="*/ 10229 w 10229"/>
                  <a:gd name="connsiteY0" fmla="*/ 10031 h 10078"/>
                  <a:gd name="connsiteX1" fmla="*/ 5196 w 10229"/>
                  <a:gd name="connsiteY1" fmla="*/ 0 h 10078"/>
                  <a:gd name="connsiteX2" fmla="*/ 0 w 10229"/>
                  <a:gd name="connsiteY2" fmla="*/ 10078 h 10078"/>
                  <a:gd name="connsiteX0" fmla="*/ 10229 w 10229"/>
                  <a:gd name="connsiteY0" fmla="*/ 10031 h 10078"/>
                  <a:gd name="connsiteX1" fmla="*/ 4902 w 10229"/>
                  <a:gd name="connsiteY1" fmla="*/ 0 h 10078"/>
                  <a:gd name="connsiteX2" fmla="*/ 0 w 10229"/>
                  <a:gd name="connsiteY2" fmla="*/ 10078 h 10078"/>
                  <a:gd name="connsiteX0" fmla="*/ 10229 w 10229"/>
                  <a:gd name="connsiteY0" fmla="*/ 10031 h 10078"/>
                  <a:gd name="connsiteX1" fmla="*/ 4902 w 10229"/>
                  <a:gd name="connsiteY1" fmla="*/ 0 h 10078"/>
                  <a:gd name="connsiteX2" fmla="*/ 0 w 10229"/>
                  <a:gd name="connsiteY2" fmla="*/ 10078 h 10078"/>
                </a:gdLst>
                <a:ahLst/>
                <a:cxnLst>
                  <a:cxn ang="0">
                    <a:pos x="connsiteX0" y="connsiteY0"/>
                  </a:cxn>
                  <a:cxn ang="0">
                    <a:pos x="connsiteX1" y="connsiteY1"/>
                  </a:cxn>
                  <a:cxn ang="0">
                    <a:pos x="connsiteX2" y="connsiteY2"/>
                  </a:cxn>
                </a:cxnLst>
                <a:rect l="l" t="t" r="r" b="b"/>
                <a:pathLst>
                  <a:path w="10229" h="10078">
                    <a:moveTo>
                      <a:pt x="10229" y="10031"/>
                    </a:moveTo>
                    <a:cubicBezTo>
                      <a:pt x="6109" y="10171"/>
                      <a:pt x="6280" y="15"/>
                      <a:pt x="4902" y="0"/>
                    </a:cubicBezTo>
                    <a:cubicBezTo>
                      <a:pt x="3524" y="-15"/>
                      <a:pt x="3725" y="9786"/>
                      <a:pt x="0" y="10078"/>
                    </a:cubicBezTo>
                  </a:path>
                </a:pathLst>
              </a:custGeom>
              <a:noFill/>
              <a:ln w="28575">
                <a:solidFill>
                  <a:srgbClr val="FF00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69">
                <a:extLst>
                  <a:ext uri="{FF2B5EF4-FFF2-40B4-BE49-F238E27FC236}">
                    <a16:creationId xmlns:a16="http://schemas.microsoft.com/office/drawing/2014/main" xmlns="" id="{FD310EF1-4237-46E8-BB47-5D99CC07F38E}"/>
                  </a:ext>
                </a:extLst>
              </p:cNvPr>
              <p:cNvSpPr/>
              <p:nvPr/>
            </p:nvSpPr>
            <p:spPr>
              <a:xfrm>
                <a:off x="3211512" y="4652917"/>
                <a:ext cx="3479802" cy="462008"/>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2 h 10032"/>
                  <a:gd name="connsiteX1" fmla="*/ 4967 w 10000"/>
                  <a:gd name="connsiteY1" fmla="*/ 1 h 10032"/>
                  <a:gd name="connsiteX2" fmla="*/ 0 w 10000"/>
                  <a:gd name="connsiteY2" fmla="*/ 10032 h 10032"/>
                </a:gdLst>
                <a:ahLst/>
                <a:cxnLst>
                  <a:cxn ang="0">
                    <a:pos x="connsiteX0" y="connsiteY0"/>
                  </a:cxn>
                  <a:cxn ang="0">
                    <a:pos x="connsiteX1" y="connsiteY1"/>
                  </a:cxn>
                  <a:cxn ang="0">
                    <a:pos x="connsiteX2" y="connsiteY2"/>
                  </a:cxn>
                </a:cxnLst>
                <a:rect l="l" t="t" r="r" b="b"/>
                <a:pathLst>
                  <a:path w="10000" h="10032">
                    <a:moveTo>
                      <a:pt x="10000" y="10032"/>
                    </a:moveTo>
                    <a:cubicBezTo>
                      <a:pt x="7677" y="6521"/>
                      <a:pt x="6201" y="-102"/>
                      <a:pt x="4967" y="1"/>
                    </a:cubicBezTo>
                    <a:cubicBezTo>
                      <a:pt x="3733" y="104"/>
                      <a:pt x="3196" y="4990"/>
                      <a:pt x="0" y="10032"/>
                    </a:cubicBezTo>
                  </a:path>
                </a:pathLst>
              </a:custGeom>
              <a:noFill/>
              <a:ln w="28575">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xmlns="" id="{20D1FD61-CB06-4097-85F0-800B98EE7E8E}"/>
                  </a:ext>
                </a:extLst>
              </p:cNvPr>
              <p:cNvSpPr txBox="1"/>
              <p:nvPr/>
            </p:nvSpPr>
            <p:spPr>
              <a:xfrm>
                <a:off x="4421596"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sp>
            <p:nvSpPr>
              <p:cNvPr id="45" name="TextBox 44">
                <a:extLst>
                  <a:ext uri="{FF2B5EF4-FFF2-40B4-BE49-F238E27FC236}">
                    <a16:creationId xmlns:a16="http://schemas.microsoft.com/office/drawing/2014/main" xmlns="" id="{F5E88B51-4A8F-42D2-9D6B-B8F9480B91C1}"/>
                  </a:ext>
                </a:extLst>
              </p:cNvPr>
              <p:cNvSpPr txBox="1"/>
              <p:nvPr/>
            </p:nvSpPr>
            <p:spPr>
              <a:xfrm>
                <a:off x="3980190"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46" name="TextBox 45">
                <a:extLst>
                  <a:ext uri="{FF2B5EF4-FFF2-40B4-BE49-F238E27FC236}">
                    <a16:creationId xmlns:a16="http://schemas.microsoft.com/office/drawing/2014/main" xmlns="" id="{C83BCC95-4ADC-4904-A155-48110C7A6D79}"/>
                  </a:ext>
                </a:extLst>
              </p:cNvPr>
              <p:cNvSpPr txBox="1"/>
              <p:nvPr/>
            </p:nvSpPr>
            <p:spPr>
              <a:xfrm>
                <a:off x="3538784"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a:t>
                </a:r>
              </a:p>
            </p:txBody>
          </p:sp>
          <p:sp>
            <p:nvSpPr>
              <p:cNvPr id="47" name="TextBox 46">
                <a:extLst>
                  <a:ext uri="{FF2B5EF4-FFF2-40B4-BE49-F238E27FC236}">
                    <a16:creationId xmlns:a16="http://schemas.microsoft.com/office/drawing/2014/main" xmlns="" id="{EF553E85-4E6F-4AF5-B829-8A2F0D6AA4DB}"/>
                  </a:ext>
                </a:extLst>
              </p:cNvPr>
              <p:cNvSpPr txBox="1"/>
              <p:nvPr/>
            </p:nvSpPr>
            <p:spPr>
              <a:xfrm>
                <a:off x="3097378"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48" name="TextBox 47">
                <a:extLst>
                  <a:ext uri="{FF2B5EF4-FFF2-40B4-BE49-F238E27FC236}">
                    <a16:creationId xmlns:a16="http://schemas.microsoft.com/office/drawing/2014/main" xmlns="" id="{4BD62DAE-C503-4E50-9253-B190B734151D}"/>
                  </a:ext>
                </a:extLst>
              </p:cNvPr>
              <p:cNvSpPr txBox="1"/>
              <p:nvPr/>
            </p:nvSpPr>
            <p:spPr>
              <a:xfrm>
                <a:off x="2655972"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sp>
            <p:nvSpPr>
              <p:cNvPr id="49" name="TextBox 48">
                <a:extLst>
                  <a:ext uri="{FF2B5EF4-FFF2-40B4-BE49-F238E27FC236}">
                    <a16:creationId xmlns:a16="http://schemas.microsoft.com/office/drawing/2014/main" xmlns="" id="{D109106F-CE93-42F7-B58E-DB5F03722EBE}"/>
                  </a:ext>
                </a:extLst>
              </p:cNvPr>
              <p:cNvSpPr txBox="1"/>
              <p:nvPr/>
            </p:nvSpPr>
            <p:spPr>
              <a:xfrm>
                <a:off x="4863001"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50" name="TextBox 49">
                <a:extLst>
                  <a:ext uri="{FF2B5EF4-FFF2-40B4-BE49-F238E27FC236}">
                    <a16:creationId xmlns:a16="http://schemas.microsoft.com/office/drawing/2014/main" xmlns="" id="{CE346F08-AAF4-42C0-B71F-C1371CE6E2E3}"/>
                  </a:ext>
                </a:extLst>
              </p:cNvPr>
              <p:cNvSpPr txBox="1"/>
              <p:nvPr/>
            </p:nvSpPr>
            <p:spPr>
              <a:xfrm>
                <a:off x="5303627"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sp>
            <p:nvSpPr>
              <p:cNvPr id="51" name="TextBox 50">
                <a:extLst>
                  <a:ext uri="{FF2B5EF4-FFF2-40B4-BE49-F238E27FC236}">
                    <a16:creationId xmlns:a16="http://schemas.microsoft.com/office/drawing/2014/main" xmlns="" id="{E158E2C5-B298-4E87-B89A-2E782DD09630}"/>
                  </a:ext>
                </a:extLst>
              </p:cNvPr>
              <p:cNvSpPr txBox="1"/>
              <p:nvPr/>
            </p:nvSpPr>
            <p:spPr>
              <a:xfrm>
                <a:off x="5744253"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52" name="TextBox 51">
                <a:extLst>
                  <a:ext uri="{FF2B5EF4-FFF2-40B4-BE49-F238E27FC236}">
                    <a16:creationId xmlns:a16="http://schemas.microsoft.com/office/drawing/2014/main" xmlns="" id="{A83C6072-35E9-4103-8AE1-DEFF38D43BD9}"/>
                  </a:ext>
                </a:extLst>
              </p:cNvPr>
              <p:cNvSpPr txBox="1"/>
              <p:nvPr/>
            </p:nvSpPr>
            <p:spPr>
              <a:xfrm>
                <a:off x="6184879"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a:t>
                </a:r>
              </a:p>
            </p:txBody>
          </p:sp>
          <p:sp>
            <p:nvSpPr>
              <p:cNvPr id="53" name="TextBox 52">
                <a:extLst>
                  <a:ext uri="{FF2B5EF4-FFF2-40B4-BE49-F238E27FC236}">
                    <a16:creationId xmlns:a16="http://schemas.microsoft.com/office/drawing/2014/main" xmlns="" id="{96D14850-D15C-4648-9E6F-133949C54BAD}"/>
                  </a:ext>
                </a:extLst>
              </p:cNvPr>
              <p:cNvSpPr txBox="1"/>
              <p:nvPr/>
            </p:nvSpPr>
            <p:spPr>
              <a:xfrm>
                <a:off x="6625505"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54" name="TextBox 53">
                <a:extLst>
                  <a:ext uri="{FF2B5EF4-FFF2-40B4-BE49-F238E27FC236}">
                    <a16:creationId xmlns:a16="http://schemas.microsoft.com/office/drawing/2014/main" xmlns="" id="{4B165701-453E-4A96-99D5-5DF89DD2A011}"/>
                  </a:ext>
                </a:extLst>
              </p:cNvPr>
              <p:cNvSpPr txBox="1"/>
              <p:nvPr/>
            </p:nvSpPr>
            <p:spPr>
              <a:xfrm>
                <a:off x="7066133"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grpSp>
      </p:grpSp>
      <p:sp>
        <p:nvSpPr>
          <p:cNvPr id="30" name="직사각형 29">
            <a:extLst>
              <a:ext uri="{FF2B5EF4-FFF2-40B4-BE49-F238E27FC236}">
                <a16:creationId xmlns:a16="http://schemas.microsoft.com/office/drawing/2014/main" xmlns="" id="{46988BD5-0225-419C-A87A-9E40EA48724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Normal random variable and probability density</a:t>
            </a:r>
          </a:p>
        </p:txBody>
      </p:sp>
    </p:spTree>
    <p:extLst>
      <p:ext uri="{BB962C8B-B14F-4D97-AF65-F5344CB8AC3E}">
        <p14:creationId xmlns:p14="http://schemas.microsoft.com/office/powerpoint/2010/main" val="3721060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8E02D1CE-2859-45A1-90B6-A62349DC71E3}"/>
                  </a:ext>
                </a:extLst>
              </p:cNvPr>
              <p:cNvSpPr/>
              <p:nvPr/>
            </p:nvSpPr>
            <p:spPr>
              <a:xfrm>
                <a:off x="670746"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Sample space: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𝑆</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={1, 2, 3, 4, 5, 6}</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8E02D1CE-2859-45A1-90B6-A62349DC71E3}"/>
                  </a:ext>
                </a:extLst>
              </p:cNvPr>
              <p:cNvSpPr>
                <a:spLocks noRot="1" noChangeAspect="1" noMove="1" noResize="1" noEditPoints="1" noAdjustHandles="1" noChangeArrowheads="1" noChangeShapeType="1" noTextEdit="1"/>
              </p:cNvSpPr>
              <p:nvPr/>
            </p:nvSpPr>
            <p:spPr>
              <a:xfrm>
                <a:off x="670746" y="1700808"/>
                <a:ext cx="8632825" cy="345461"/>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F2751137-F577-448F-A689-A69515280065}"/>
              </a:ext>
            </a:extLst>
          </p:cNvPr>
          <p:cNvGrpSpPr/>
          <p:nvPr/>
        </p:nvGrpSpPr>
        <p:grpSpPr>
          <a:xfrm>
            <a:off x="848097" y="2062496"/>
            <a:ext cx="7344816" cy="2158592"/>
            <a:chOff x="888484" y="2062496"/>
            <a:chExt cx="7344816" cy="2158592"/>
          </a:xfrm>
        </p:grpSpPr>
        <p:grpSp>
          <p:nvGrpSpPr>
            <p:cNvPr id="2" name="그룹 1">
              <a:extLst>
                <a:ext uri="{FF2B5EF4-FFF2-40B4-BE49-F238E27FC236}">
                  <a16:creationId xmlns:a16="http://schemas.microsoft.com/office/drawing/2014/main" xmlns="" id="{BD4EFA23-DA4B-4525-967B-5938BA95E681}"/>
                </a:ext>
              </a:extLst>
            </p:cNvPr>
            <p:cNvGrpSpPr/>
            <p:nvPr/>
          </p:nvGrpSpPr>
          <p:grpSpPr>
            <a:xfrm>
              <a:off x="888484" y="2062496"/>
              <a:ext cx="6979589" cy="345461"/>
              <a:chOff x="903506" y="2429380"/>
              <a:chExt cx="6979589" cy="345461"/>
            </a:xfrm>
          </p:grpSpPr>
          <p:sp>
            <p:nvSpPr>
              <p:cNvPr id="16" name="사각형: 둥근 모서리 2">
                <a:extLst>
                  <a:ext uri="{FF2B5EF4-FFF2-40B4-BE49-F238E27FC236}">
                    <a16:creationId xmlns:a16="http://schemas.microsoft.com/office/drawing/2014/main" xmlns="" id="{9EA698C4-EFE8-429E-836E-B534C1295DB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7887FD57-95D0-41BA-B858-7428A3345884}"/>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outcome three: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𝐸</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={3} </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“Elementary event” </a:t>
                    </a:r>
                  </a:p>
                </p:txBody>
              </p:sp>
            </mc:Choice>
            <mc:Fallback xmlns="">
              <p:sp>
                <p:nvSpPr>
                  <p:cNvPr id="17" name="직사각형 16">
                    <a:extLst>
                      <a:ext uri="{FF2B5EF4-FFF2-40B4-BE49-F238E27FC236}">
                        <a16:creationId xmlns:a16="http://schemas.microsoft.com/office/drawing/2014/main" id="{7887FD57-95D0-41BA-B858-7428A3345884}"/>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4"/>
                    <a:stretch>
                      <a:fillRect/>
                    </a:stretch>
                  </a:blipFill>
                  <a:ln>
                    <a:noFill/>
                  </a:ln>
                </p:spPr>
                <p:txBody>
                  <a:bodyPr/>
                  <a:lstStyle/>
                  <a:p>
                    <a:r>
                      <a:rPr lang="ko-KR" altLang="en-US">
                        <a:noFill/>
                      </a:rPr>
                      <a:t> </a:t>
                    </a:r>
                  </a:p>
                </p:txBody>
              </p:sp>
            </mc:Fallback>
          </mc:AlternateContent>
        </p:grpSp>
        <p:grpSp>
          <p:nvGrpSpPr>
            <p:cNvPr id="19" name="그룹 18">
              <a:extLst>
                <a:ext uri="{FF2B5EF4-FFF2-40B4-BE49-F238E27FC236}">
                  <a16:creationId xmlns:a16="http://schemas.microsoft.com/office/drawing/2014/main" xmlns="" id="{34682C4D-894A-4862-A088-20C7DC1ECC32}"/>
                </a:ext>
              </a:extLst>
            </p:cNvPr>
            <p:cNvGrpSpPr/>
            <p:nvPr/>
          </p:nvGrpSpPr>
          <p:grpSpPr>
            <a:xfrm>
              <a:off x="888484" y="2425122"/>
              <a:ext cx="6979589" cy="345461"/>
              <a:chOff x="903506" y="2429380"/>
              <a:chExt cx="6979589" cy="345461"/>
            </a:xfrm>
          </p:grpSpPr>
          <p:sp>
            <p:nvSpPr>
              <p:cNvPr id="20" name="사각형: 둥근 모서리 2">
                <a:extLst>
                  <a:ext uri="{FF2B5EF4-FFF2-40B4-BE49-F238E27FC236}">
                    <a16:creationId xmlns:a16="http://schemas.microsoft.com/office/drawing/2014/main" xmlns="" id="{3480C79B-47A3-4383-B59F-7654837026BA}"/>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B7EA0F1B-E8B7-4CA5-8A04-F54D787386BA}"/>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outcome equal or larger than three: </a:t>
                    </a:r>
                    <a14:m>
                      <m:oMath xmlns:m="http://schemas.openxmlformats.org/officeDocument/2006/math">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={3, 4, 5, 6}</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1" name="직사각형 20">
                    <a:extLst>
                      <a:ext uri="{FF2B5EF4-FFF2-40B4-BE49-F238E27FC236}">
                        <a16:creationId xmlns="" xmlns:a16="http://schemas.microsoft.com/office/drawing/2014/main" xmlns:a14="http://schemas.microsoft.com/office/drawing/2010/main" id="{B7EA0F1B-E8B7-4CA5-8A04-F54D787386BA}"/>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rotWithShape="0">
                    <a:blip r:embed="rId5"/>
                    <a:stretch>
                      <a:fillRect/>
                    </a:stretch>
                  </a:blipFill>
                  <a:ln>
                    <a:noFill/>
                  </a:ln>
                </p:spPr>
                <p:txBody>
                  <a:bodyPr/>
                  <a:lstStyle/>
                  <a:p>
                    <a:r>
                      <a:rPr lang="ko-KR" altLang="en-US">
                        <a:noFill/>
                      </a:rPr>
                      <a:t> </a:t>
                    </a:r>
                  </a:p>
                </p:txBody>
              </p:sp>
            </mc:Fallback>
          </mc:AlternateContent>
        </p:grpSp>
        <p:grpSp>
          <p:nvGrpSpPr>
            <p:cNvPr id="18" name="그룹 17">
              <a:extLst>
                <a:ext uri="{FF2B5EF4-FFF2-40B4-BE49-F238E27FC236}">
                  <a16:creationId xmlns:a16="http://schemas.microsoft.com/office/drawing/2014/main" xmlns="" id="{98DEFF14-EBBC-476E-A46E-F63A9F22A2BB}"/>
                </a:ext>
              </a:extLst>
            </p:cNvPr>
            <p:cNvGrpSpPr/>
            <p:nvPr/>
          </p:nvGrpSpPr>
          <p:grpSpPr>
            <a:xfrm>
              <a:off x="888484" y="2787748"/>
              <a:ext cx="6979589" cy="345461"/>
              <a:chOff x="903506" y="2429380"/>
              <a:chExt cx="6979589" cy="345461"/>
            </a:xfrm>
          </p:grpSpPr>
          <p:sp>
            <p:nvSpPr>
              <p:cNvPr id="26" name="사각형: 둥근 모서리 2">
                <a:extLst>
                  <a:ext uri="{FF2B5EF4-FFF2-40B4-BE49-F238E27FC236}">
                    <a16:creationId xmlns:a16="http://schemas.microsoft.com/office/drawing/2014/main" xmlns="" id="{BB8BA0EC-1D44-4D3C-B46F-036C678531E7}"/>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xmlns="" id="{98AA76CD-E160-473F-AB65-9B829D2C1107}"/>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odd outcome: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𝑂</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={1, 3, 5}</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7" name="직사각형 26">
                    <a:extLst>
                      <a:ext uri="{FF2B5EF4-FFF2-40B4-BE49-F238E27FC236}">
                        <a16:creationId xmlns:a16="http://schemas.microsoft.com/office/drawing/2014/main" id="{98AA76CD-E160-473F-AB65-9B829D2C1107}"/>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6"/>
                    <a:stretch>
                      <a:fillRect/>
                    </a:stretch>
                  </a:blipFill>
                  <a:ln>
                    <a:noFill/>
                  </a:ln>
                </p:spPr>
                <p:txBody>
                  <a:bodyPr/>
                  <a:lstStyle/>
                  <a:p>
                    <a:r>
                      <a:rPr lang="ko-KR" altLang="en-US">
                        <a:noFill/>
                      </a:rPr>
                      <a:t> </a:t>
                    </a:r>
                  </a:p>
                </p:txBody>
              </p:sp>
            </mc:Fallback>
          </mc:AlternateContent>
        </p:grpSp>
        <p:grpSp>
          <p:nvGrpSpPr>
            <p:cNvPr id="28" name="그룹 27">
              <a:extLst>
                <a:ext uri="{FF2B5EF4-FFF2-40B4-BE49-F238E27FC236}">
                  <a16:creationId xmlns:a16="http://schemas.microsoft.com/office/drawing/2014/main" xmlns="" id="{BC45F08C-ECCE-4158-8DEE-68D0D1FF8A8A}"/>
                </a:ext>
              </a:extLst>
            </p:cNvPr>
            <p:cNvGrpSpPr/>
            <p:nvPr/>
          </p:nvGrpSpPr>
          <p:grpSpPr>
            <a:xfrm>
              <a:off x="888484" y="3150374"/>
              <a:ext cx="6979589" cy="345461"/>
              <a:chOff x="903506" y="2429380"/>
              <a:chExt cx="6979589" cy="345461"/>
            </a:xfrm>
          </p:grpSpPr>
          <p:sp>
            <p:nvSpPr>
              <p:cNvPr id="29" name="사각형: 둥근 모서리 2">
                <a:extLst>
                  <a:ext uri="{FF2B5EF4-FFF2-40B4-BE49-F238E27FC236}">
                    <a16:creationId xmlns:a16="http://schemas.microsoft.com/office/drawing/2014/main" xmlns="" id="{DE0F0140-00D3-42B1-8AC8-E320712E0CA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xmlns="" id="{C5B6F2EB-A072-4413-BBF7-A81A03CF01C4}"/>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even outcome: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={2, 4, 6}</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1" name="직사각형 30">
                    <a:extLst>
                      <a:ext uri="{FF2B5EF4-FFF2-40B4-BE49-F238E27FC236}">
                        <a16:creationId xmlns:a16="http://schemas.microsoft.com/office/drawing/2014/main" id="{C5B6F2EB-A072-4413-BBF7-A81A03CF01C4}"/>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7"/>
                    <a:stretch>
                      <a:fillRect/>
                    </a:stretch>
                  </a:blipFill>
                  <a:ln>
                    <a:noFill/>
                  </a:ln>
                </p:spPr>
                <p:txBody>
                  <a:bodyPr/>
                  <a:lstStyle/>
                  <a:p>
                    <a:r>
                      <a:rPr lang="ko-KR" altLang="en-US">
                        <a:noFill/>
                      </a:rPr>
                      <a:t> </a:t>
                    </a:r>
                  </a:p>
                </p:txBody>
              </p:sp>
            </mc:Fallback>
          </mc:AlternateContent>
        </p:grpSp>
        <p:grpSp>
          <p:nvGrpSpPr>
            <p:cNvPr id="32" name="그룹 31">
              <a:extLst>
                <a:ext uri="{FF2B5EF4-FFF2-40B4-BE49-F238E27FC236}">
                  <a16:creationId xmlns:a16="http://schemas.microsoft.com/office/drawing/2014/main" xmlns="" id="{59DA891D-8812-44A7-B713-83837E64A54B}"/>
                </a:ext>
              </a:extLst>
            </p:cNvPr>
            <p:cNvGrpSpPr/>
            <p:nvPr/>
          </p:nvGrpSpPr>
          <p:grpSpPr>
            <a:xfrm>
              <a:off x="888484" y="3513000"/>
              <a:ext cx="6979589" cy="345461"/>
              <a:chOff x="903506" y="2429380"/>
              <a:chExt cx="6979589" cy="345461"/>
            </a:xfrm>
          </p:grpSpPr>
          <p:sp>
            <p:nvSpPr>
              <p:cNvPr id="33" name="사각형: 둥근 모서리 2">
                <a:extLst>
                  <a:ext uri="{FF2B5EF4-FFF2-40B4-BE49-F238E27FC236}">
                    <a16:creationId xmlns:a16="http://schemas.microsoft.com/office/drawing/2014/main" xmlns="" id="{394A66BF-0504-4857-A345-BD0E6773715F}"/>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xmlns="" id="{EEDE71E2-A24A-47B1-BD6F-2AA969447867}"/>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even outcome that is equal or larger than three: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3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ko-KR" sz="13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𝐸</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4, 6</m:t>
                            </m:r>
                          </m:e>
                        </m:d>
                      </m:oMath>
                    </a14:m>
                    <a:endPar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4" name="직사각형 33">
                    <a:extLst>
                      <a:ext uri="{FF2B5EF4-FFF2-40B4-BE49-F238E27FC236}">
                        <a16:creationId xmlns:a16="http://schemas.microsoft.com/office/drawing/2014/main" id="{EEDE71E2-A24A-47B1-BD6F-2AA969447867}"/>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8"/>
                    <a:stretch>
                      <a:fillRect/>
                    </a:stretch>
                  </a:blipFill>
                  <a:ln>
                    <a:noFill/>
                  </a:ln>
                </p:spPr>
                <p:txBody>
                  <a:bodyPr/>
                  <a:lstStyle/>
                  <a:p>
                    <a:r>
                      <a:rPr lang="ko-KR" altLang="en-US">
                        <a:noFill/>
                      </a:rPr>
                      <a:t> </a:t>
                    </a:r>
                  </a:p>
                </p:txBody>
              </p:sp>
            </mc:Fallback>
          </mc:AlternateContent>
        </p:grpSp>
        <p:grpSp>
          <p:nvGrpSpPr>
            <p:cNvPr id="35" name="그룹 34">
              <a:extLst>
                <a:ext uri="{FF2B5EF4-FFF2-40B4-BE49-F238E27FC236}">
                  <a16:creationId xmlns:a16="http://schemas.microsoft.com/office/drawing/2014/main" xmlns="" id="{2435BC5A-3082-4CD8-9C4B-F1510D022E3A}"/>
                </a:ext>
              </a:extLst>
            </p:cNvPr>
            <p:cNvGrpSpPr/>
            <p:nvPr/>
          </p:nvGrpSpPr>
          <p:grpSpPr>
            <a:xfrm>
              <a:off x="888484" y="3875627"/>
              <a:ext cx="7344816" cy="345461"/>
              <a:chOff x="903506" y="2429380"/>
              <a:chExt cx="7344816" cy="345461"/>
            </a:xfrm>
          </p:grpSpPr>
          <p:sp>
            <p:nvSpPr>
              <p:cNvPr id="36" name="사각형: 둥근 모서리 2">
                <a:extLst>
                  <a:ext uri="{FF2B5EF4-FFF2-40B4-BE49-F238E27FC236}">
                    <a16:creationId xmlns:a16="http://schemas.microsoft.com/office/drawing/2014/main" xmlns="" id="{E98BC5BC-C887-4222-8D65-FFA6E3F5BC5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xmlns="" id="{8E65A2A4-AB66-4FAD-B9BE-F39AA60ADADE}"/>
                      </a:ext>
                    </a:extLst>
                  </p:cNvPr>
                  <p:cNvSpPr/>
                  <p:nvPr/>
                </p:nvSpPr>
                <p:spPr>
                  <a:xfrm>
                    <a:off x="1279004" y="2429380"/>
                    <a:ext cx="6969318"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even outcome or outcome that is equal or larger than three: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3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𝐸</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 3, 4, 5, 6}</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7" name="직사각형 36">
                    <a:extLst>
                      <a:ext uri="{FF2B5EF4-FFF2-40B4-BE49-F238E27FC236}">
                        <a16:creationId xmlns:a16="http://schemas.microsoft.com/office/drawing/2014/main" id="{8E65A2A4-AB66-4FAD-B9BE-F39AA60ADADE}"/>
                      </a:ext>
                    </a:extLst>
                  </p:cNvPr>
                  <p:cNvSpPr>
                    <a:spLocks noRot="1" noChangeAspect="1" noMove="1" noResize="1" noEditPoints="1" noAdjustHandles="1" noChangeArrowheads="1" noChangeShapeType="1" noTextEdit="1"/>
                  </p:cNvSpPr>
                  <p:nvPr/>
                </p:nvSpPr>
                <p:spPr>
                  <a:xfrm>
                    <a:off x="1279004" y="2429380"/>
                    <a:ext cx="6969318" cy="345461"/>
                  </a:xfrm>
                  <a:prstGeom prst="rect">
                    <a:avLst/>
                  </a:prstGeom>
                  <a:blipFill>
                    <a:blip r:embed="rId9"/>
                    <a:stretch>
                      <a:fillRect/>
                    </a:stretch>
                  </a:blipFill>
                  <a:ln>
                    <a:noFill/>
                  </a:ln>
                </p:spPr>
                <p:txBody>
                  <a:bodyPr/>
                  <a:lstStyle/>
                  <a:p>
                    <a:r>
                      <a:rPr lang="ko-KR" altLang="en-US">
                        <a:noFill/>
                      </a:rPr>
                      <a:t> </a:t>
                    </a:r>
                  </a:p>
                </p:txBody>
              </p:sp>
            </mc:Fallback>
          </mc:AlternateContent>
        </p:grpSp>
      </p:grpSp>
      <p:sp>
        <p:nvSpPr>
          <p:cNvPr id="39" name="직사각형 38">
            <a:extLst>
              <a:ext uri="{FF2B5EF4-FFF2-40B4-BE49-F238E27FC236}">
                <a16:creationId xmlns:a16="http://schemas.microsoft.com/office/drawing/2014/main" xmlns="" id="{9D706986-B0EA-489D-96AD-D493353D4C1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Events of rolling a dice</a:t>
            </a:r>
          </a:p>
        </p:txBody>
      </p:sp>
    </p:spTree>
    <p:extLst>
      <p:ext uri="{BB962C8B-B14F-4D97-AF65-F5344CB8AC3E}">
        <p14:creationId xmlns:p14="http://schemas.microsoft.com/office/powerpoint/2010/main" val="16398309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A411F0D9-6681-4F18-88E4-C341C7A04686}"/>
                  </a:ext>
                </a:extLst>
              </p:cNvPr>
              <p:cNvSpPr/>
              <p:nvPr/>
            </p:nvSpPr>
            <p:spPr>
              <a:xfrm>
                <a:off x="674556" y="1700808"/>
                <a:ext cx="8632825" cy="1811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𝑋</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a standard normal random variable.”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𝑁</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0</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1</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lgn="just">
                  <a:spcBef>
                    <a:spcPts val="800"/>
                  </a:spcBef>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𝑓</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𝑥</m:t>
                        </m:r>
                      </m:e>
                    </m:d>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num>
                      <m:den>
                        <m:rad>
                          <m:radPr>
                            <m:degHide m:val="on"/>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radPr>
                          <m:deg/>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𝜋</m:t>
                            </m:r>
                          </m:e>
                        </m:rad>
                      </m:den>
                    </m:f>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𝑒</m:t>
                        </m:r>
                      </m:e>
                      <m:sup>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𝑥</m:t>
                                </m:r>
                              </m:e>
                              <m:sup>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sup>
                            </m:sSup>
                          </m:num>
                          <m:den>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den>
                        </m:f>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en-US" altLang="ko-KR" sz="1300" dirty="0">
                    <a:solidFill>
                      <a:srgbClr val="20B765"/>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defined in the interval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361950" lvl="1" indent="-180975">
                  <a:spcBef>
                    <a:spcPts val="800"/>
                  </a:spcBef>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 </a:t>
                </a:r>
                <a:r>
                  <a:rPr lang="en-US" altLang="ko-KR" sz="1300" i="1" dirty="0">
                    <a:solidFill>
                      <a:prstClr val="black">
                        <a:lumMod val="85000"/>
                        <a:lumOff val="15000"/>
                      </a:prstClr>
                    </a:solidFill>
                    <a:latin typeface="Cambria Math" panose="02040503050406030204" pitchFamily="18" charset="0"/>
                  </a:rPr>
                  <a:t>= 0</a:t>
                </a:r>
              </a:p>
              <a:p>
                <a:pPr marL="361950" lvl="1" indent="-180975">
                  <a:spcBef>
                    <a:spcPts val="800"/>
                  </a:spcBef>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Variance</a:t>
                </a:r>
                <a:r>
                  <a:rPr lang="en-US" altLang="ko-KR" sz="1300" i="1" dirty="0">
                    <a:solidFill>
                      <a:prstClr val="black">
                        <a:lumMod val="85000"/>
                        <a:lumOff val="15000"/>
                      </a:prstClr>
                    </a:solidFill>
                    <a:latin typeface="Cambria Math" panose="02040503050406030204" pitchFamily="18" charset="0"/>
                  </a:rPr>
                  <a:t> = 1</a:t>
                </a:r>
              </a:p>
              <a:p>
                <a:pPr marL="361950" lvl="1" indent="-180975">
                  <a:spcBef>
                    <a:spcPts val="800"/>
                  </a:spcBef>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Standard deviation</a:t>
                </a:r>
                <a:r>
                  <a:rPr lang="en-US" altLang="ko-KR" sz="1300" i="1" dirty="0">
                    <a:solidFill>
                      <a:prstClr val="black">
                        <a:lumMod val="85000"/>
                        <a:lumOff val="15000"/>
                      </a:prstClr>
                    </a:solidFill>
                    <a:latin typeface="Cambria Math" panose="02040503050406030204" pitchFamily="18" charset="0"/>
                  </a:rPr>
                  <a:t> = 1</a:t>
                </a:r>
              </a:p>
            </p:txBody>
          </p:sp>
        </mc:Choice>
        <mc:Fallback xmlns="">
          <p:sp>
            <p:nvSpPr>
              <p:cNvPr id="13" name="직사각형 12">
                <a:extLst>
                  <a:ext uri="{FF2B5EF4-FFF2-40B4-BE49-F238E27FC236}">
                    <a16:creationId xmlns="" xmlns:a16="http://schemas.microsoft.com/office/drawing/2014/main" xmlns:a14="http://schemas.microsoft.com/office/drawing/2010/main" id="{A411F0D9-6681-4F18-88E4-C341C7A04686}"/>
                  </a:ext>
                </a:extLst>
              </p:cNvPr>
              <p:cNvSpPr>
                <a:spLocks noRot="1" noChangeAspect="1" noMove="1" noResize="1" noEditPoints="1" noAdjustHandles="1" noChangeArrowheads="1" noChangeShapeType="1" noTextEdit="1"/>
              </p:cNvSpPr>
              <p:nvPr/>
            </p:nvSpPr>
            <p:spPr>
              <a:xfrm>
                <a:off x="674556" y="1700808"/>
                <a:ext cx="8632825" cy="1811055"/>
              </a:xfrm>
              <a:prstGeom prst="rect">
                <a:avLst/>
              </a:prstGeom>
              <a:blipFill rotWithShape="0">
                <a:blip r:embed="rId3"/>
                <a:stretch>
                  <a:fillRect l="-141"/>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206966DB-A7DD-434E-9C2E-4402E0A1A1B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Standard normal random variable and probability density</a:t>
            </a:r>
          </a:p>
        </p:txBody>
      </p:sp>
    </p:spTree>
    <p:extLst>
      <p:ext uri="{BB962C8B-B14F-4D97-AF65-F5344CB8AC3E}">
        <p14:creationId xmlns:p14="http://schemas.microsoft.com/office/powerpoint/2010/main" val="4174973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882C831B-A64F-459D-93CB-196AB16D710D}"/>
                  </a:ext>
                </a:extLst>
              </p:cNvPr>
              <p:cNvSpPr/>
              <p:nvPr/>
            </p:nvSpPr>
            <p:spPr>
              <a:xfrm>
                <a:off x="674556" y="1700808"/>
                <a:ext cx="8632825" cy="650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that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𝑁</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rPr>
                          <m:t>𝜇</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sSubSup>
                      <m:sSub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p>
                    </m:sSub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𝑌</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𝑁</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rPr>
                          <m:t>𝜇</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sSubSup>
                      <m:sSub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b>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p>
                    </m:sSubSup>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also suppose that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𝑋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𝑌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a:t>
                </a:r>
                <a:r>
                  <a:rPr lang="en-US" altLang="ko-KR" sz="1300" b="1" dirty="0">
                    <a:solidFill>
                      <a:srgbClr val="1429A0"/>
                    </a:solidFill>
                    <a:latin typeface="SamsungOne 400" panose="020B0503030303020204" pitchFamily="34" charset="0"/>
                    <a:ea typeface="SamsungOne 400" panose="020B0503030303020204" pitchFamily="34" charset="0"/>
                  </a:rPr>
                  <a:t>independent</a:t>
                </a:r>
                <a:r>
                  <a:rPr lang="en-US" altLang="ko-KR" sz="1300" dirty="0">
                    <a:solidFill>
                      <a:srgbClr val="0070C0"/>
                    </a:solidFill>
                    <a:latin typeface="SamsungOne 700" panose="020B0803030303020204" pitchFamily="34" charset="0"/>
                    <a:ea typeface="SamsungOne 700" panose="020B08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to each other.</a:t>
                </a:r>
              </a:p>
            </p:txBody>
          </p:sp>
        </mc:Choice>
        <mc:Fallback xmlns="">
          <p:sp>
            <p:nvSpPr>
              <p:cNvPr id="9" name="직사각형 8">
                <a:extLst>
                  <a:ext uri="{FF2B5EF4-FFF2-40B4-BE49-F238E27FC236}">
                    <a16:creationId xmlns:a16="http://schemas.microsoft.com/office/drawing/2014/main" id="{882C831B-A64F-459D-93CB-196AB16D710D}"/>
                  </a:ext>
                </a:extLst>
              </p:cNvPr>
              <p:cNvSpPr>
                <a:spLocks noRot="1" noChangeAspect="1" noMove="1" noResize="1" noEditPoints="1" noAdjustHandles="1" noChangeArrowheads="1" noChangeShapeType="1" noTextEdit="1"/>
              </p:cNvSpPr>
              <p:nvPr/>
            </p:nvSpPr>
            <p:spPr>
              <a:xfrm>
                <a:off x="674556" y="1700808"/>
                <a:ext cx="8632825" cy="650801"/>
              </a:xfrm>
              <a:prstGeom prst="rect">
                <a:avLst/>
              </a:prstGeom>
              <a:blipFill>
                <a:blip r:embed="rId3"/>
                <a:stretch>
                  <a:fillRect l="-71"/>
                </a:stretch>
              </a:blipFill>
              <a:ln>
                <a:noFill/>
              </a:ln>
            </p:spPr>
            <p:txBody>
              <a:bodyPr/>
              <a:lstStyle/>
              <a:p>
                <a:r>
                  <a:rPr lang="ko-KR" altLang="en-US">
                    <a:noFill/>
                  </a:rPr>
                  <a:t> </a:t>
                </a:r>
              </a:p>
            </p:txBody>
          </p:sp>
        </mc:Fallback>
      </mc:AlternateContent>
      <p:sp>
        <p:nvSpPr>
          <p:cNvPr id="14" name="직사각형 13">
            <a:extLst>
              <a:ext uri="{FF2B5EF4-FFF2-40B4-BE49-F238E27FC236}">
                <a16:creationId xmlns:a16="http://schemas.microsoft.com/office/drawing/2014/main" xmlns="" id="{6D5EA489-F7C5-4B54-835F-51E5AB679D6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Normal random variable and probability density: “addition and subtraction”</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xmlns="" id="{7321B780-234A-4CC0-9AB0-5FDBD3BBC9F6}"/>
                  </a:ext>
                </a:extLst>
              </p:cNvPr>
              <p:cNvSpPr/>
              <p:nvPr/>
            </p:nvSpPr>
            <p:spPr>
              <a:xfrm>
                <a:off x="810952" y="2428783"/>
                <a:ext cx="2870365" cy="6314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marL="0" lvl="1">
                  <a:spcBef>
                    <a:spcPts val="800"/>
                  </a:spcBef>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𝑋</m:t>
                    </m:r>
                    <m:r>
                      <a:rPr lang="en-US" altLang="ko-KR" sz="1400" i="1" dirty="0" smtClean="0">
                        <a:solidFill>
                          <a:prstClr val="black">
                            <a:lumMod val="85000"/>
                            <a:lumOff val="15000"/>
                          </a:prstClr>
                        </a:solidFill>
                        <a:latin typeface="Cambria Math" panose="02040503050406030204" pitchFamily="18" charset="0"/>
                      </a:rPr>
                      <m:t> + </m:t>
                    </m:r>
                    <m:r>
                      <a:rPr lang="en-US" altLang="ko-KR" sz="1400" i="1" dirty="0" smtClean="0">
                        <a:solidFill>
                          <a:prstClr val="black">
                            <a:lumMod val="85000"/>
                            <a:lumOff val="15000"/>
                          </a:prstClr>
                        </a:solidFill>
                        <a:latin typeface="Cambria Math" panose="02040503050406030204" pitchFamily="18" charset="0"/>
                      </a:rPr>
                      <m:t>𝑌</m:t>
                    </m:r>
                    <m:r>
                      <a:rPr lang="en-US" altLang="ko-KR" sz="1400" i="1" dirty="0" smtClean="0">
                        <a:solidFill>
                          <a:prstClr val="black">
                            <a:lumMod val="85000"/>
                            <a:lumOff val="15000"/>
                          </a:prstClr>
                        </a:solidFill>
                        <a:latin typeface="Cambria Math" panose="02040503050406030204" pitchFamily="18" charset="0"/>
                      </a:rPr>
                      <m:t> ~ </m:t>
                    </m:r>
                    <m:r>
                      <a:rPr lang="en-US" altLang="ko-KR" sz="1400" i="1" dirty="0" smtClean="0">
                        <a:solidFill>
                          <a:prstClr val="black">
                            <a:lumMod val="85000"/>
                            <a:lumOff val="15000"/>
                          </a:prstClr>
                        </a:solidFill>
                        <a:latin typeface="Cambria Math" panose="02040503050406030204" pitchFamily="18" charset="0"/>
                      </a:rPr>
                      <m:t>𝑁</m:t>
                    </m:r>
                    <m:d>
                      <m:dPr>
                        <m:ctrlPr>
                          <a:rPr lang="en-US" altLang="ko-KR" sz="1400" i="1" dirty="0">
                            <a:solidFill>
                              <a:prstClr val="black">
                                <a:lumMod val="85000"/>
                                <a:lumOff val="15000"/>
                              </a:prstClr>
                            </a:solidFill>
                            <a:latin typeface="Cambria Math" panose="02040503050406030204" pitchFamily="18" charset="0"/>
                          </a:rPr>
                        </m:ctrlPr>
                      </m:dPr>
                      <m:e>
                        <m:r>
                          <a:rPr lang="en-US" altLang="ko-KR" sz="1400" i="1" dirty="0">
                            <a:solidFill>
                              <a:prstClr val="black">
                                <a:lumMod val="85000"/>
                                <a:lumOff val="15000"/>
                              </a:prstClr>
                            </a:solidFill>
                            <a:latin typeface="Cambria Math" panose="02040503050406030204" pitchFamily="18" charset="0"/>
                          </a:rPr>
                          <m:t> </m:t>
                        </m:r>
                        <m:sSub>
                          <m:sSubPr>
                            <m:ctrlPr>
                              <a:rPr lang="en-US" altLang="ko-KR" sz="1400" i="1" dirty="0">
                                <a:solidFill>
                                  <a:prstClr val="black">
                                    <a:lumMod val="85000"/>
                                    <a:lumOff val="15000"/>
                                  </a:prstClr>
                                </a:solidFill>
                                <a:latin typeface="Cambria Math" panose="02040503050406030204" pitchFamily="18" charset="0"/>
                              </a:rPr>
                            </m:ctrlPr>
                          </m:sSubPr>
                          <m:e>
                            <m:r>
                              <a:rPr lang="ko-KR" altLang="en-US" sz="1400" i="1" dirty="0">
                                <a:solidFill>
                                  <a:prstClr val="black">
                                    <a:lumMod val="85000"/>
                                    <a:lumOff val="15000"/>
                                  </a:prstClr>
                                </a:solidFill>
                                <a:latin typeface="Cambria Math" panose="02040503050406030204" pitchFamily="18" charset="0"/>
                              </a:rPr>
                              <m:t>𝜇</m:t>
                            </m:r>
                          </m:e>
                          <m:sub>
                            <m:r>
                              <a:rPr lang="en-US" altLang="ko-KR" sz="1400" i="1" dirty="0">
                                <a:solidFill>
                                  <a:prstClr val="black">
                                    <a:lumMod val="85000"/>
                                    <a:lumOff val="15000"/>
                                  </a:prstClr>
                                </a:solidFill>
                                <a:latin typeface="Cambria Math" panose="02040503050406030204" pitchFamily="18" charset="0"/>
                              </a:rPr>
                              <m:t>1</m:t>
                            </m:r>
                          </m:sub>
                        </m:sSub>
                        <m:r>
                          <a:rPr lang="en-US" altLang="ko-KR" sz="1400" i="1" dirty="0">
                            <a:solidFill>
                              <a:prstClr val="black">
                                <a:lumMod val="85000"/>
                                <a:lumOff val="15000"/>
                              </a:prstClr>
                            </a:solidFill>
                            <a:latin typeface="Cambria Math" panose="02040503050406030204" pitchFamily="18" charset="0"/>
                          </a:rPr>
                          <m:t>+</m:t>
                        </m:r>
                        <m:sSub>
                          <m:sSubPr>
                            <m:ctrlPr>
                              <a:rPr lang="en-US" altLang="ko-KR" sz="1400" i="1" dirty="0">
                                <a:solidFill>
                                  <a:prstClr val="black">
                                    <a:lumMod val="85000"/>
                                    <a:lumOff val="15000"/>
                                  </a:prstClr>
                                </a:solidFill>
                                <a:latin typeface="Cambria Math" panose="02040503050406030204" pitchFamily="18" charset="0"/>
                              </a:rPr>
                            </m:ctrlPr>
                          </m:sSubPr>
                          <m:e>
                            <m:r>
                              <a:rPr lang="ko-KR" altLang="en-US" sz="1400" i="1" dirty="0">
                                <a:solidFill>
                                  <a:prstClr val="black">
                                    <a:lumMod val="85000"/>
                                    <a:lumOff val="15000"/>
                                  </a:prstClr>
                                </a:solidFill>
                                <a:latin typeface="Cambria Math" panose="02040503050406030204" pitchFamily="18" charset="0"/>
                              </a:rPr>
                              <m:t>𝜇</m:t>
                            </m:r>
                          </m:e>
                          <m:sub>
                            <m:r>
                              <a:rPr lang="en-US" altLang="ko-KR" sz="1400" i="1" dirty="0">
                                <a:solidFill>
                                  <a:prstClr val="black">
                                    <a:lumMod val="85000"/>
                                    <a:lumOff val="15000"/>
                                  </a:prstClr>
                                </a:solidFill>
                                <a:latin typeface="Cambria Math" panose="02040503050406030204" pitchFamily="18" charset="0"/>
                              </a:rPr>
                              <m:t>2</m:t>
                            </m:r>
                          </m:sub>
                        </m:sSub>
                        <m:r>
                          <a:rPr lang="en-US" altLang="ko-KR" sz="1400" i="1" dirty="0">
                            <a:solidFill>
                              <a:prstClr val="black">
                                <a:lumMod val="85000"/>
                                <a:lumOff val="15000"/>
                              </a:prstClr>
                            </a:solidFill>
                            <a:latin typeface="Cambria Math" panose="02040503050406030204" pitchFamily="18" charset="0"/>
                          </a:rPr>
                          <m:t> , </m:t>
                        </m:r>
                        <m:sSubSup>
                          <m:sSubSupPr>
                            <m:ctrlPr>
                              <a:rPr lang="en-US" altLang="ko-KR" sz="1400" i="1" dirty="0">
                                <a:solidFill>
                                  <a:prstClr val="black">
                                    <a:lumMod val="85000"/>
                                    <a:lumOff val="15000"/>
                                  </a:prstClr>
                                </a:solidFill>
                                <a:latin typeface="Cambria Math" panose="02040503050406030204" pitchFamily="18" charset="0"/>
                              </a:rPr>
                            </m:ctrlPr>
                          </m:sSubSupPr>
                          <m:e>
                            <m:r>
                              <a:rPr lang="ko-KR" altLang="en-US" sz="1400" i="1" dirty="0">
                                <a:solidFill>
                                  <a:prstClr val="black">
                                    <a:lumMod val="85000"/>
                                    <a:lumOff val="15000"/>
                                  </a:prstClr>
                                </a:solidFill>
                                <a:latin typeface="Cambria Math" panose="02040503050406030204" pitchFamily="18" charset="0"/>
                              </a:rPr>
                              <m:t>𝜎</m:t>
                            </m:r>
                          </m:e>
                          <m:sub>
                            <m:r>
                              <a:rPr lang="en-US" altLang="ko-KR" sz="1400" i="1" dirty="0">
                                <a:solidFill>
                                  <a:prstClr val="black">
                                    <a:lumMod val="85000"/>
                                    <a:lumOff val="15000"/>
                                  </a:prstClr>
                                </a:solidFill>
                                <a:latin typeface="Cambria Math" panose="02040503050406030204" pitchFamily="18" charset="0"/>
                              </a:rPr>
                              <m:t>1</m:t>
                            </m:r>
                          </m:sub>
                          <m:sup>
                            <m:r>
                              <a:rPr lang="en-US" altLang="ko-KR" sz="1400" i="1" dirty="0">
                                <a:solidFill>
                                  <a:prstClr val="black">
                                    <a:lumMod val="85000"/>
                                    <a:lumOff val="15000"/>
                                  </a:prstClr>
                                </a:solidFill>
                                <a:latin typeface="Cambria Math" panose="02040503050406030204" pitchFamily="18" charset="0"/>
                              </a:rPr>
                              <m:t>2</m:t>
                            </m:r>
                          </m:sup>
                        </m:sSubSup>
                        <m:r>
                          <a:rPr lang="en-US" altLang="ko-KR" sz="1400" i="1" dirty="0">
                            <a:solidFill>
                              <a:prstClr val="black">
                                <a:lumMod val="85000"/>
                                <a:lumOff val="15000"/>
                              </a:prstClr>
                            </a:solidFill>
                            <a:latin typeface="Cambria Math" panose="02040503050406030204" pitchFamily="18" charset="0"/>
                          </a:rPr>
                          <m:t>+</m:t>
                        </m:r>
                        <m:sSubSup>
                          <m:sSubSupPr>
                            <m:ctrlPr>
                              <a:rPr lang="en-US" altLang="ko-KR" sz="1400" i="1" dirty="0">
                                <a:solidFill>
                                  <a:prstClr val="black">
                                    <a:lumMod val="85000"/>
                                    <a:lumOff val="15000"/>
                                  </a:prstClr>
                                </a:solidFill>
                                <a:latin typeface="Cambria Math" panose="02040503050406030204" pitchFamily="18" charset="0"/>
                              </a:rPr>
                            </m:ctrlPr>
                          </m:sSubSupPr>
                          <m:e>
                            <m:r>
                              <a:rPr lang="ko-KR" altLang="en-US" sz="1400" i="1" dirty="0">
                                <a:solidFill>
                                  <a:prstClr val="black">
                                    <a:lumMod val="85000"/>
                                    <a:lumOff val="15000"/>
                                  </a:prstClr>
                                </a:solidFill>
                                <a:latin typeface="Cambria Math" panose="02040503050406030204" pitchFamily="18" charset="0"/>
                              </a:rPr>
                              <m:t>𝜎</m:t>
                            </m:r>
                          </m:e>
                          <m:sub>
                            <m:r>
                              <a:rPr lang="en-US" altLang="ko-KR" sz="1400" i="1" dirty="0">
                                <a:solidFill>
                                  <a:prstClr val="black">
                                    <a:lumMod val="85000"/>
                                    <a:lumOff val="15000"/>
                                  </a:prstClr>
                                </a:solidFill>
                                <a:latin typeface="Cambria Math" panose="02040503050406030204" pitchFamily="18" charset="0"/>
                              </a:rPr>
                              <m:t>2</m:t>
                            </m:r>
                          </m:sub>
                          <m:sup>
                            <m:r>
                              <a:rPr lang="en-US" altLang="ko-KR" sz="1400" i="1" dirty="0">
                                <a:solidFill>
                                  <a:prstClr val="black">
                                    <a:lumMod val="85000"/>
                                    <a:lumOff val="15000"/>
                                  </a:prstClr>
                                </a:solidFill>
                                <a:latin typeface="Cambria Math" panose="02040503050406030204" pitchFamily="18" charset="0"/>
                              </a:rPr>
                              <m:t>2</m:t>
                            </m:r>
                          </m:sup>
                        </m:sSubSup>
                      </m:e>
                    </m:d>
                  </m:oMath>
                </a14:m>
                <a:endParaRPr lang="en-US" altLang="ko-KR" sz="1400" i="1" dirty="0">
                  <a:solidFill>
                    <a:prstClr val="black">
                      <a:lumMod val="85000"/>
                      <a:lumOff val="15000"/>
                    </a:prstClr>
                  </a:solidFill>
                  <a:latin typeface="Cambria Math" panose="02040503050406030204" pitchFamily="18" charset="0"/>
                </a:endParaRPr>
              </a:p>
              <a:p>
                <a:pPr marL="0" lvl="1">
                  <a:spcBef>
                    <a:spcPts val="800"/>
                  </a:spcBef>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2)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𝑋</m:t>
                    </m:r>
                    <m:r>
                      <a:rPr lang="en-US" altLang="ko-KR" sz="1400" i="1" dirty="0">
                        <a:solidFill>
                          <a:prstClr val="black">
                            <a:lumMod val="85000"/>
                            <a:lumOff val="15000"/>
                          </a:prstClr>
                        </a:solidFill>
                        <a:latin typeface="Cambria Math" panose="02040503050406030204" pitchFamily="18" charset="0"/>
                      </a:rPr>
                      <m:t> − </m:t>
                    </m:r>
                    <m:r>
                      <a:rPr lang="en-US" altLang="ko-KR" sz="1400" i="1" dirty="0">
                        <a:solidFill>
                          <a:prstClr val="black">
                            <a:lumMod val="85000"/>
                            <a:lumOff val="15000"/>
                          </a:prstClr>
                        </a:solidFill>
                        <a:latin typeface="Cambria Math" panose="02040503050406030204" pitchFamily="18" charset="0"/>
                      </a:rPr>
                      <m:t>𝑌</m:t>
                    </m:r>
                    <m:r>
                      <a:rPr lang="en-US" altLang="ko-KR" sz="1400" i="1" dirty="0">
                        <a:solidFill>
                          <a:prstClr val="black">
                            <a:lumMod val="85000"/>
                            <a:lumOff val="15000"/>
                          </a:prstClr>
                        </a:solidFill>
                        <a:latin typeface="Cambria Math" panose="02040503050406030204" pitchFamily="18" charset="0"/>
                      </a:rPr>
                      <m:t> ~ </m:t>
                    </m:r>
                    <m:r>
                      <a:rPr lang="en-US" altLang="ko-KR" sz="1400" i="1" dirty="0">
                        <a:solidFill>
                          <a:prstClr val="black">
                            <a:lumMod val="85000"/>
                            <a:lumOff val="15000"/>
                          </a:prstClr>
                        </a:solidFill>
                        <a:latin typeface="Cambria Math" panose="02040503050406030204" pitchFamily="18" charset="0"/>
                      </a:rPr>
                      <m:t>𝑁</m:t>
                    </m:r>
                    <m:r>
                      <a:rPr lang="en-US" altLang="ko-KR" sz="1400" i="1" dirty="0">
                        <a:solidFill>
                          <a:prstClr val="black">
                            <a:lumMod val="85000"/>
                            <a:lumOff val="15000"/>
                          </a:prstClr>
                        </a:solidFill>
                        <a:latin typeface="Cambria Math" panose="02040503050406030204" pitchFamily="18" charset="0"/>
                      </a:rPr>
                      <m:t>( </m:t>
                    </m:r>
                    <m:sSub>
                      <m:sSubPr>
                        <m:ctrlPr>
                          <a:rPr lang="en-US" altLang="ko-KR" sz="1400" i="1" dirty="0">
                            <a:solidFill>
                              <a:prstClr val="black">
                                <a:lumMod val="85000"/>
                                <a:lumOff val="15000"/>
                              </a:prstClr>
                            </a:solidFill>
                            <a:latin typeface="Cambria Math" panose="02040503050406030204" pitchFamily="18" charset="0"/>
                          </a:rPr>
                        </m:ctrlPr>
                      </m:sSubPr>
                      <m:e>
                        <m:r>
                          <a:rPr lang="ko-KR" altLang="en-US" sz="1400" i="1" dirty="0">
                            <a:solidFill>
                              <a:prstClr val="black">
                                <a:lumMod val="85000"/>
                                <a:lumOff val="15000"/>
                              </a:prstClr>
                            </a:solidFill>
                            <a:latin typeface="Cambria Math" panose="02040503050406030204" pitchFamily="18" charset="0"/>
                          </a:rPr>
                          <m:t>𝜇</m:t>
                        </m:r>
                      </m:e>
                      <m:sub>
                        <m:r>
                          <a:rPr lang="en-US" altLang="ko-KR" sz="1400" i="1" dirty="0">
                            <a:solidFill>
                              <a:prstClr val="black">
                                <a:lumMod val="85000"/>
                                <a:lumOff val="15000"/>
                              </a:prstClr>
                            </a:solidFill>
                            <a:latin typeface="Cambria Math" panose="02040503050406030204" pitchFamily="18" charset="0"/>
                          </a:rPr>
                          <m:t>1</m:t>
                        </m:r>
                      </m:sub>
                    </m:sSub>
                    <m:r>
                      <a:rPr lang="en-US" altLang="ko-KR" sz="1400" i="1" dirty="0">
                        <a:solidFill>
                          <a:prstClr val="black">
                            <a:lumMod val="85000"/>
                            <a:lumOff val="15000"/>
                          </a:prstClr>
                        </a:solidFill>
                        <a:latin typeface="Cambria Math" panose="02040503050406030204" pitchFamily="18" charset="0"/>
                      </a:rPr>
                      <m:t>−</m:t>
                    </m:r>
                    <m:sSub>
                      <m:sSubPr>
                        <m:ctrlPr>
                          <a:rPr lang="en-US" altLang="ko-KR" sz="1400" i="1" dirty="0">
                            <a:solidFill>
                              <a:prstClr val="black">
                                <a:lumMod val="85000"/>
                                <a:lumOff val="15000"/>
                              </a:prstClr>
                            </a:solidFill>
                            <a:latin typeface="Cambria Math" panose="02040503050406030204" pitchFamily="18" charset="0"/>
                          </a:rPr>
                        </m:ctrlPr>
                      </m:sSubPr>
                      <m:e>
                        <m:r>
                          <a:rPr lang="ko-KR" altLang="en-US" sz="1400" i="1" dirty="0">
                            <a:solidFill>
                              <a:prstClr val="black">
                                <a:lumMod val="85000"/>
                                <a:lumOff val="15000"/>
                              </a:prstClr>
                            </a:solidFill>
                            <a:latin typeface="Cambria Math" panose="02040503050406030204" pitchFamily="18" charset="0"/>
                          </a:rPr>
                          <m:t>𝜇</m:t>
                        </m:r>
                      </m:e>
                      <m:sub>
                        <m:r>
                          <a:rPr lang="en-US" altLang="ko-KR" sz="1400" i="1" dirty="0">
                            <a:solidFill>
                              <a:prstClr val="black">
                                <a:lumMod val="85000"/>
                                <a:lumOff val="15000"/>
                              </a:prstClr>
                            </a:solidFill>
                            <a:latin typeface="Cambria Math" panose="02040503050406030204" pitchFamily="18" charset="0"/>
                          </a:rPr>
                          <m:t>2</m:t>
                        </m:r>
                      </m:sub>
                    </m:sSub>
                    <m:r>
                      <a:rPr lang="en-US" altLang="ko-KR" sz="1400" i="1" dirty="0">
                        <a:solidFill>
                          <a:prstClr val="black">
                            <a:lumMod val="85000"/>
                            <a:lumOff val="15000"/>
                          </a:prstClr>
                        </a:solidFill>
                        <a:latin typeface="Cambria Math" panose="02040503050406030204" pitchFamily="18" charset="0"/>
                      </a:rPr>
                      <m:t> , </m:t>
                    </m:r>
                    <m:sSubSup>
                      <m:sSubSupPr>
                        <m:ctrlPr>
                          <a:rPr lang="en-US" altLang="ko-KR" sz="1400" i="1" dirty="0">
                            <a:solidFill>
                              <a:prstClr val="black">
                                <a:lumMod val="85000"/>
                                <a:lumOff val="15000"/>
                              </a:prstClr>
                            </a:solidFill>
                            <a:latin typeface="Cambria Math" panose="02040503050406030204" pitchFamily="18" charset="0"/>
                          </a:rPr>
                        </m:ctrlPr>
                      </m:sSubSupPr>
                      <m:e>
                        <m:r>
                          <a:rPr lang="ko-KR" altLang="en-US" sz="1400" i="1" dirty="0">
                            <a:solidFill>
                              <a:prstClr val="black">
                                <a:lumMod val="85000"/>
                                <a:lumOff val="15000"/>
                              </a:prstClr>
                            </a:solidFill>
                            <a:latin typeface="Cambria Math" panose="02040503050406030204" pitchFamily="18" charset="0"/>
                          </a:rPr>
                          <m:t>𝜎</m:t>
                        </m:r>
                      </m:e>
                      <m:sub>
                        <m:r>
                          <a:rPr lang="en-US" altLang="ko-KR" sz="1400" i="1" dirty="0">
                            <a:solidFill>
                              <a:prstClr val="black">
                                <a:lumMod val="85000"/>
                                <a:lumOff val="15000"/>
                              </a:prstClr>
                            </a:solidFill>
                            <a:latin typeface="Cambria Math" panose="02040503050406030204" pitchFamily="18" charset="0"/>
                          </a:rPr>
                          <m:t>1</m:t>
                        </m:r>
                      </m:sub>
                      <m:sup>
                        <m:r>
                          <a:rPr lang="en-US" altLang="ko-KR" sz="1400" i="1" dirty="0">
                            <a:solidFill>
                              <a:prstClr val="black">
                                <a:lumMod val="85000"/>
                                <a:lumOff val="15000"/>
                              </a:prstClr>
                            </a:solidFill>
                            <a:latin typeface="Cambria Math" panose="02040503050406030204" pitchFamily="18" charset="0"/>
                          </a:rPr>
                          <m:t>2</m:t>
                        </m:r>
                      </m:sup>
                    </m:sSubSup>
                    <m:r>
                      <a:rPr lang="en-US" altLang="ko-KR" sz="1400" i="1" dirty="0">
                        <a:solidFill>
                          <a:prstClr val="black">
                            <a:lumMod val="85000"/>
                            <a:lumOff val="15000"/>
                          </a:prstClr>
                        </a:solidFill>
                        <a:latin typeface="Cambria Math" panose="02040503050406030204" pitchFamily="18" charset="0"/>
                      </a:rPr>
                      <m:t>+</m:t>
                    </m:r>
                    <m:sSubSup>
                      <m:sSubSupPr>
                        <m:ctrlPr>
                          <a:rPr lang="en-US" altLang="ko-KR" sz="1400" i="1" dirty="0">
                            <a:solidFill>
                              <a:prstClr val="black">
                                <a:lumMod val="85000"/>
                                <a:lumOff val="15000"/>
                              </a:prstClr>
                            </a:solidFill>
                            <a:latin typeface="Cambria Math" panose="02040503050406030204" pitchFamily="18" charset="0"/>
                          </a:rPr>
                        </m:ctrlPr>
                      </m:sSubSupPr>
                      <m:e>
                        <m:r>
                          <a:rPr lang="ko-KR" altLang="en-US" sz="1400" i="1" dirty="0">
                            <a:solidFill>
                              <a:prstClr val="black">
                                <a:lumMod val="85000"/>
                                <a:lumOff val="15000"/>
                              </a:prstClr>
                            </a:solidFill>
                            <a:latin typeface="Cambria Math" panose="02040503050406030204" pitchFamily="18" charset="0"/>
                          </a:rPr>
                          <m:t>𝜎</m:t>
                        </m:r>
                      </m:e>
                      <m:sub>
                        <m:r>
                          <a:rPr lang="en-US" altLang="ko-KR" sz="1400" i="1" dirty="0">
                            <a:solidFill>
                              <a:prstClr val="black">
                                <a:lumMod val="85000"/>
                                <a:lumOff val="15000"/>
                              </a:prstClr>
                            </a:solidFill>
                            <a:latin typeface="Cambria Math" panose="02040503050406030204" pitchFamily="18" charset="0"/>
                          </a:rPr>
                          <m:t>2</m:t>
                        </m:r>
                      </m:sub>
                      <m:sup>
                        <m:r>
                          <a:rPr lang="en-US" altLang="ko-KR" sz="1400" i="1" dirty="0">
                            <a:solidFill>
                              <a:prstClr val="black">
                                <a:lumMod val="85000"/>
                                <a:lumOff val="15000"/>
                              </a:prstClr>
                            </a:solidFill>
                            <a:latin typeface="Cambria Math" panose="02040503050406030204" pitchFamily="18" charset="0"/>
                          </a:rPr>
                          <m:t>2</m:t>
                        </m:r>
                      </m:sup>
                    </m:sSubSup>
                    <m:r>
                      <a:rPr lang="en-US" altLang="ko-KR" sz="1400" i="1" dirty="0">
                        <a:solidFill>
                          <a:prstClr val="black">
                            <a:lumMod val="85000"/>
                            <a:lumOff val="15000"/>
                          </a:prstClr>
                        </a:solidFill>
                        <a:latin typeface="Cambria Math" panose="02040503050406030204" pitchFamily="18" charset="0"/>
                      </a:rPr>
                      <m:t>)</m:t>
                    </m:r>
                    <m:r>
                      <m:rPr>
                        <m:nor/>
                      </m:rPr>
                      <a:rPr lang="en-US" altLang="ko-KR" sz="1400" i="1" dirty="0">
                        <a:solidFill>
                          <a:prstClr val="black">
                            <a:lumMod val="85000"/>
                            <a:lumOff val="15000"/>
                          </a:prstClr>
                        </a:solidFill>
                        <a:latin typeface="Cambria Math" panose="02040503050406030204" pitchFamily="18" charset="0"/>
                      </a:rPr>
                      <m:t> </m:t>
                    </m:r>
                  </m:oMath>
                </a14:m>
                <a:endParaRPr lang="en-US" altLang="ko-KR" sz="1200" i="1" dirty="0">
                  <a:solidFill>
                    <a:prstClr val="black">
                      <a:lumMod val="85000"/>
                      <a:lumOff val="15000"/>
                    </a:prstClr>
                  </a:solidFill>
                  <a:latin typeface="Cambria Math" panose="02040503050406030204" pitchFamily="18" charset="0"/>
                </a:endParaRPr>
              </a:p>
            </p:txBody>
          </p:sp>
        </mc:Choice>
        <mc:Fallback xmlns="">
          <p:sp>
            <p:nvSpPr>
              <p:cNvPr id="7" name="Rectangle 12">
                <a:extLst>
                  <a:ext uri="{FF2B5EF4-FFF2-40B4-BE49-F238E27FC236}">
                    <a16:creationId xmlns:a16="http://schemas.microsoft.com/office/drawing/2014/main" xmlns:a14="http://schemas.microsoft.com/office/drawing/2010/main" xmlns="" id="{7321B780-234A-4CC0-9AB0-5FDBD3BBC9F6}"/>
                  </a:ext>
                </a:extLst>
              </p:cNvPr>
              <p:cNvSpPr>
                <a:spLocks noRot="1" noChangeAspect="1" noMove="1" noResize="1" noEditPoints="1" noAdjustHandles="1" noChangeArrowheads="1" noChangeShapeType="1" noTextEdit="1"/>
              </p:cNvSpPr>
              <p:nvPr/>
            </p:nvSpPr>
            <p:spPr>
              <a:xfrm>
                <a:off x="810952" y="2428783"/>
                <a:ext cx="2870365" cy="631455"/>
              </a:xfrm>
              <a:prstGeom prst="rect">
                <a:avLst/>
              </a:prstGeom>
              <a:blipFill rotWithShape="0">
                <a:blip r:embed="rId5"/>
                <a:stretch>
                  <a:fillRect b="-9615"/>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740021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a:extLst>
              <a:ext uri="{FF2B5EF4-FFF2-40B4-BE49-F238E27FC236}">
                <a16:creationId xmlns:a16="http://schemas.microsoft.com/office/drawing/2014/main" xmlns="" id="{EFC6BA24-9932-46E4-B971-88C14BB0C9FE}"/>
              </a:ext>
            </a:extLst>
          </p:cNvPr>
          <p:cNvGrpSpPr/>
          <p:nvPr/>
        </p:nvGrpSpPr>
        <p:grpSpPr>
          <a:xfrm>
            <a:off x="2340891" y="1880828"/>
            <a:ext cx="5616624" cy="3299694"/>
            <a:chOff x="2143100" y="1773238"/>
            <a:chExt cx="5616624" cy="3299694"/>
          </a:xfrm>
        </p:grpSpPr>
        <p:sp>
          <p:nvSpPr>
            <p:cNvPr id="58" name="직사각형 57">
              <a:extLst>
                <a:ext uri="{FF2B5EF4-FFF2-40B4-BE49-F238E27FC236}">
                  <a16:creationId xmlns:a16="http://schemas.microsoft.com/office/drawing/2014/main" xmlns="" id="{F76E627A-C5EF-4060-8B4B-31EB24BA9BC7}"/>
                </a:ext>
              </a:extLst>
            </p:cNvPr>
            <p:cNvSpPr/>
            <p:nvPr/>
          </p:nvSpPr>
          <p:spPr>
            <a:xfrm>
              <a:off x="2143100" y="1773238"/>
              <a:ext cx="5616624"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xmlns="" id="{8BC818D9-EC9F-498A-A2A4-0AA1D9FB759A}"/>
                </a:ext>
              </a:extLst>
            </p:cNvPr>
            <p:cNvGrpSpPr/>
            <p:nvPr/>
          </p:nvGrpSpPr>
          <p:grpSpPr>
            <a:xfrm>
              <a:off x="2937827" y="2121410"/>
              <a:ext cx="4027170" cy="2613116"/>
              <a:chOff x="2937827" y="3181516"/>
              <a:chExt cx="4027170" cy="2613116"/>
            </a:xfrm>
          </p:grpSpPr>
          <p:cxnSp>
            <p:nvCxnSpPr>
              <p:cNvPr id="31" name="직선 화살표 연결선 30">
                <a:extLst>
                  <a:ext uri="{FF2B5EF4-FFF2-40B4-BE49-F238E27FC236}">
                    <a16:creationId xmlns:a16="http://schemas.microsoft.com/office/drawing/2014/main" xmlns="" id="{C0A08609-BEE2-440D-B5A5-EDABAAC31EA9}"/>
                  </a:ext>
                </a:extLst>
              </p:cNvPr>
              <p:cNvCxnSpPr>
                <a:cxnSpLocks/>
              </p:cNvCxnSpPr>
              <p:nvPr/>
            </p:nvCxnSpPr>
            <p:spPr>
              <a:xfrm>
                <a:off x="2937827" y="5784865"/>
                <a:ext cx="4027170" cy="0"/>
              </a:xfrm>
              <a:prstGeom prst="straightConnector1">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99D9A504-C114-437E-8C39-D1D5A383A49F}"/>
                  </a:ext>
                </a:extLst>
              </p:cNvPr>
              <p:cNvCxnSpPr>
                <a:cxnSpLocks/>
              </p:cNvCxnSpPr>
              <p:nvPr/>
            </p:nvCxnSpPr>
            <p:spPr>
              <a:xfrm flipV="1">
                <a:off x="4951412" y="3863727"/>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xmlns="" id="{ADC7D6FD-E4BC-40F7-8104-40399E49CC95}"/>
                  </a:ext>
                </a:extLst>
              </p:cNvPr>
              <p:cNvCxnSpPr>
                <a:cxnSpLocks/>
              </p:cNvCxnSpPr>
              <p:nvPr/>
            </p:nvCxnSpPr>
            <p:spPr>
              <a:xfrm>
                <a:off x="3373722" y="4303198"/>
                <a:ext cx="3350928" cy="0"/>
              </a:xfrm>
              <a:prstGeom prst="straightConnector1">
                <a:avLst/>
              </a:prstGeom>
              <a:ln w="1270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99C6864F-1742-4B18-A052-59D9207AE870}"/>
                  </a:ext>
                </a:extLst>
              </p:cNvPr>
              <p:cNvCxnSpPr/>
              <p:nvPr/>
            </p:nvCxnSpPr>
            <p:spPr>
              <a:xfrm>
                <a:off x="4875083" y="430496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5CD920C0-1EB1-4427-A96A-739AD6F35F55}"/>
                  </a:ext>
                </a:extLst>
              </p:cNvPr>
              <p:cNvSpPr txBox="1"/>
              <p:nvPr/>
            </p:nvSpPr>
            <p:spPr>
              <a:xfrm>
                <a:off x="4517737" y="4207965"/>
                <a:ext cx="298622"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sp>
            <p:nvSpPr>
              <p:cNvPr id="36" name="TextBox 35">
                <a:extLst>
                  <a:ext uri="{FF2B5EF4-FFF2-40B4-BE49-F238E27FC236}">
                    <a16:creationId xmlns:a16="http://schemas.microsoft.com/office/drawing/2014/main" xmlns="" id="{48EE11B5-DB97-404E-9965-BCC077B8DDE7}"/>
                  </a:ext>
                </a:extLst>
              </p:cNvPr>
              <p:cNvSpPr txBox="1"/>
              <p:nvPr/>
            </p:nvSpPr>
            <p:spPr>
              <a:xfrm>
                <a:off x="4517737" y="4947564"/>
                <a:ext cx="298622"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0.5</a:t>
                </a:r>
              </a:p>
            </p:txBody>
          </p:sp>
          <p:sp>
            <p:nvSpPr>
              <p:cNvPr id="59" name="TextBox 58">
                <a:extLst>
                  <a:ext uri="{FF2B5EF4-FFF2-40B4-BE49-F238E27FC236}">
                    <a16:creationId xmlns:a16="http://schemas.microsoft.com/office/drawing/2014/main" xmlns="" id="{31EDD6ED-C1DA-4E13-BDAB-CE3E2A9E5E25}"/>
                  </a:ext>
                </a:extLst>
              </p:cNvPr>
              <p:cNvSpPr txBox="1"/>
              <p:nvPr/>
            </p:nvSpPr>
            <p:spPr>
              <a:xfrm>
                <a:off x="4517737" y="5594577"/>
                <a:ext cx="298622"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60" name="직사각형 1">
                <a:extLst>
                  <a:ext uri="{FF2B5EF4-FFF2-40B4-BE49-F238E27FC236}">
                    <a16:creationId xmlns:a16="http://schemas.microsoft.com/office/drawing/2014/main" xmlns="" id="{38041451-24D8-4ADF-B2F5-2C2E47F19432}"/>
                  </a:ext>
                </a:extLst>
              </p:cNvPr>
              <p:cNvSpPr/>
              <p:nvPr/>
            </p:nvSpPr>
            <p:spPr>
              <a:xfrm>
                <a:off x="3343947" y="4291370"/>
                <a:ext cx="3214931" cy="1480459"/>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Lst>
                <a:ahLst/>
                <a:cxnLst>
                  <a:cxn ang="0">
                    <a:pos x="connsiteX0" y="connsiteY0"/>
                  </a:cxn>
                  <a:cxn ang="0">
                    <a:pos x="connsiteX1" y="connsiteY1"/>
                  </a:cxn>
                  <a:cxn ang="0">
                    <a:pos x="connsiteX2" y="connsiteY2"/>
                  </a:cxn>
                </a:cxnLst>
                <a:rect l="l" t="t" r="r" b="b"/>
                <a:pathLst>
                  <a:path w="3214931" h="1484685">
                    <a:moveTo>
                      <a:pt x="0" y="1484685"/>
                    </a:moveTo>
                    <a:cubicBezTo>
                      <a:pt x="807190" y="1444964"/>
                      <a:pt x="1133183" y="1557801"/>
                      <a:pt x="1607185" y="749405"/>
                    </a:cubicBezTo>
                    <a:cubicBezTo>
                      <a:pt x="2081187" y="-58991"/>
                      <a:pt x="2412316" y="1865"/>
                      <a:pt x="3214931" y="630"/>
                    </a:cubicBezTo>
                  </a:path>
                </a:pathLst>
              </a:custGeom>
              <a:ln w="1905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61" name="그룹 60">
                <a:extLst>
                  <a:ext uri="{FF2B5EF4-FFF2-40B4-BE49-F238E27FC236}">
                    <a16:creationId xmlns:a16="http://schemas.microsoft.com/office/drawing/2014/main" xmlns="" id="{4257EE09-1A8C-4D25-82BE-C7DFBD6D3477}"/>
                  </a:ext>
                </a:extLst>
              </p:cNvPr>
              <p:cNvGrpSpPr/>
              <p:nvPr/>
            </p:nvGrpSpPr>
            <p:grpSpPr>
              <a:xfrm>
                <a:off x="3494775" y="3181516"/>
                <a:ext cx="2913275" cy="369332"/>
                <a:chOff x="3962329" y="3181516"/>
                <a:chExt cx="2913275" cy="369332"/>
              </a:xfrm>
            </p:grpSpPr>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xmlns="" id="{0F05C535-F277-433D-846E-0974682B4848}"/>
                        </a:ext>
                      </a:extLst>
                    </p:cNvPr>
                    <p:cNvSpPr/>
                    <p:nvPr/>
                  </p:nvSpPr>
                  <p:spPr>
                    <a:xfrm>
                      <a:off x="4401497" y="3181516"/>
                      <a:ext cx="692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solidFill>
                                  <a:schemeClr val="tx1">
                                    <a:lumMod val="85000"/>
                                    <a:lumOff val="15000"/>
                                  </a:schemeClr>
                                </a:solidFill>
                                <a:latin typeface="Cambria Math" panose="02040503050406030204" pitchFamily="18" charset="0"/>
                              </a:rPr>
                              <m:t>𝑓</m:t>
                            </m:r>
                            <m:d>
                              <m:dPr>
                                <m:ctrlPr>
                                  <a:rPr lang="en-US" altLang="ko-KR" i="1">
                                    <a:solidFill>
                                      <a:schemeClr val="tx1">
                                        <a:lumMod val="85000"/>
                                        <a:lumOff val="15000"/>
                                      </a:schemeClr>
                                    </a:solidFill>
                                    <a:latin typeface="Cambria Math" panose="02040503050406030204" pitchFamily="18" charset="0"/>
                                  </a:rPr>
                                </m:ctrlPr>
                              </m:dPr>
                              <m:e>
                                <m:r>
                                  <a:rPr lang="en-US" altLang="ko-KR" i="1">
                                    <a:solidFill>
                                      <a:schemeClr val="tx1">
                                        <a:lumMod val="85000"/>
                                        <a:lumOff val="15000"/>
                                      </a:schemeClr>
                                    </a:solidFill>
                                    <a:latin typeface="Cambria Math" panose="02040503050406030204" pitchFamily="18" charset="0"/>
                                  </a:rPr>
                                  <m:t>𝑥</m:t>
                                </m:r>
                              </m:e>
                            </m:d>
                          </m:oMath>
                        </m:oMathPara>
                      </a14:m>
                      <a:endParaRPr lang="ko-KR" altLang="en-US" dirty="0"/>
                    </a:p>
                  </p:txBody>
                </p:sp>
              </mc:Choice>
              <mc:Fallback xmlns="">
                <p:sp>
                  <p:nvSpPr>
                    <p:cNvPr id="32" name="직사각형 31"/>
                    <p:cNvSpPr>
                      <a:spLocks noRot="1" noChangeAspect="1" noMove="1" noResize="1" noEditPoints="1" noAdjustHandles="1" noChangeArrowheads="1" noChangeShapeType="1" noTextEdit="1"/>
                    </p:cNvSpPr>
                    <p:nvPr/>
                  </p:nvSpPr>
                  <p:spPr>
                    <a:xfrm>
                      <a:off x="4401497" y="3181516"/>
                      <a:ext cx="692947" cy="369332"/>
                    </a:xfrm>
                    <a:prstGeom prst="rect">
                      <a:avLst/>
                    </a:prstGeom>
                    <a:blipFill rotWithShape="0">
                      <a:blip r:embed="rId3"/>
                      <a:stretch>
                        <a:fillRect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xmlns="" id="{03B075C0-D225-456F-AE28-9B551EA85A5D}"/>
                        </a:ext>
                      </a:extLst>
                    </p:cNvPr>
                    <p:cNvSpPr/>
                    <p:nvPr/>
                  </p:nvSpPr>
                  <p:spPr>
                    <a:xfrm>
                      <a:off x="5867764" y="3181516"/>
                      <a:ext cx="10078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tx1">
                                    <a:lumMod val="85000"/>
                                    <a:lumOff val="15000"/>
                                  </a:schemeClr>
                                </a:solidFill>
                                <a:latin typeface="Cambria Math" panose="02040503050406030204" pitchFamily="18" charset="0"/>
                              </a:rPr>
                              <m:t>𝐶𝐷𝐹</m:t>
                            </m:r>
                            <m:d>
                              <m:dPr>
                                <m:ctrlPr>
                                  <a:rPr lang="en-US" altLang="ko-KR" i="1">
                                    <a:solidFill>
                                      <a:schemeClr val="tx1">
                                        <a:lumMod val="85000"/>
                                        <a:lumOff val="15000"/>
                                      </a:schemeClr>
                                    </a:solidFill>
                                    <a:latin typeface="Cambria Math" panose="02040503050406030204" pitchFamily="18" charset="0"/>
                                  </a:rPr>
                                </m:ctrlPr>
                              </m:dPr>
                              <m:e>
                                <m:r>
                                  <a:rPr lang="en-US" altLang="ko-KR" i="1">
                                    <a:solidFill>
                                      <a:schemeClr val="tx1">
                                        <a:lumMod val="85000"/>
                                        <a:lumOff val="15000"/>
                                      </a:schemeClr>
                                    </a:solidFill>
                                    <a:latin typeface="Cambria Math" panose="02040503050406030204" pitchFamily="18" charset="0"/>
                                  </a:rPr>
                                  <m:t>𝑥</m:t>
                                </m:r>
                              </m:e>
                            </m:d>
                          </m:oMath>
                        </m:oMathPara>
                      </a14:m>
                      <a:endParaRPr lang="ko-KR" altLang="en-US" dirty="0"/>
                    </a:p>
                  </p:txBody>
                </p:sp>
              </mc:Choice>
              <mc:Fallback xmlns="">
                <p:sp>
                  <p:nvSpPr>
                    <p:cNvPr id="33" name="직사각형 32"/>
                    <p:cNvSpPr>
                      <a:spLocks noRot="1" noChangeAspect="1" noMove="1" noResize="1" noEditPoints="1" noAdjustHandles="1" noChangeArrowheads="1" noChangeShapeType="1" noTextEdit="1"/>
                    </p:cNvSpPr>
                    <p:nvPr/>
                  </p:nvSpPr>
                  <p:spPr>
                    <a:xfrm>
                      <a:off x="5867764" y="3181516"/>
                      <a:ext cx="1007840" cy="369332"/>
                    </a:xfrm>
                    <a:prstGeom prst="rect">
                      <a:avLst/>
                    </a:prstGeom>
                    <a:blipFill rotWithShape="0">
                      <a:blip r:embed="rId4"/>
                      <a:stretch>
                        <a:fillRect/>
                      </a:stretch>
                    </a:blipFill>
                  </p:spPr>
                  <p:txBody>
                    <a:bodyPr/>
                    <a:lstStyle/>
                    <a:p>
                      <a:r>
                        <a:rPr lang="ko-KR" altLang="en-US">
                          <a:noFill/>
                        </a:rPr>
                        <a:t> </a:t>
                      </a:r>
                    </a:p>
                  </p:txBody>
                </p:sp>
              </mc:Fallback>
            </mc:AlternateContent>
            <p:cxnSp>
              <p:nvCxnSpPr>
                <p:cNvPr id="66" name="직선 연결선 65">
                  <a:extLst>
                    <a:ext uri="{FF2B5EF4-FFF2-40B4-BE49-F238E27FC236}">
                      <a16:creationId xmlns:a16="http://schemas.microsoft.com/office/drawing/2014/main" xmlns="" id="{F621D948-4204-48E8-A819-851AE10BC3F3}"/>
                    </a:ext>
                  </a:extLst>
                </p:cNvPr>
                <p:cNvCxnSpPr/>
                <p:nvPr/>
              </p:nvCxnSpPr>
              <p:spPr>
                <a:xfrm>
                  <a:off x="3962329" y="3366182"/>
                  <a:ext cx="439168" cy="0"/>
                </a:xfrm>
                <a:prstGeom prst="line">
                  <a:avLst/>
                </a:prstGeom>
                <a:ln w="19050">
                  <a:solidFill>
                    <a:srgbClr val="1429A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6E9F2EC2-323C-4EE2-A4E5-832A007AC471}"/>
                    </a:ext>
                  </a:extLst>
                </p:cNvPr>
                <p:cNvCxnSpPr/>
                <p:nvPr/>
              </p:nvCxnSpPr>
              <p:spPr>
                <a:xfrm>
                  <a:off x="5428596" y="3366182"/>
                  <a:ext cx="439168" cy="0"/>
                </a:xfrm>
                <a:prstGeom prst="line">
                  <a:avLst/>
                </a:prstGeom>
                <a:ln w="1905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2" name="직사각형 69">
                <a:extLst>
                  <a:ext uri="{FF2B5EF4-FFF2-40B4-BE49-F238E27FC236}">
                    <a16:creationId xmlns:a16="http://schemas.microsoft.com/office/drawing/2014/main" xmlns="" id="{3D909D14-D86C-4278-BD66-1C8D60A7D036}"/>
                  </a:ext>
                </a:extLst>
              </p:cNvPr>
              <p:cNvSpPr/>
              <p:nvPr/>
            </p:nvSpPr>
            <p:spPr>
              <a:xfrm>
                <a:off x="3681414" y="4584615"/>
                <a:ext cx="2552700" cy="1189051"/>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6753" y="10018"/>
                      <a:pt x="6420" y="0"/>
                      <a:pt x="4967" y="0"/>
                    </a:cubicBezTo>
                    <a:cubicBezTo>
                      <a:pt x="3514" y="0"/>
                      <a:pt x="3501" y="9436"/>
                      <a:pt x="0" y="10031"/>
                    </a:cubicBezTo>
                  </a:path>
                </a:pathLst>
              </a:custGeom>
              <a:no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63" name="직선 연결선 62">
                <a:extLst>
                  <a:ext uri="{FF2B5EF4-FFF2-40B4-BE49-F238E27FC236}">
                    <a16:creationId xmlns:a16="http://schemas.microsoft.com/office/drawing/2014/main" xmlns="" id="{B0FD8275-384B-462F-BCCA-F895A5228392}"/>
                  </a:ext>
                </a:extLst>
              </p:cNvPr>
              <p:cNvCxnSpPr/>
              <p:nvPr/>
            </p:nvCxnSpPr>
            <p:spPr>
              <a:xfrm>
                <a:off x="4875083" y="504491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6" name="직사각형 25">
            <a:extLst>
              <a:ext uri="{FF2B5EF4-FFF2-40B4-BE49-F238E27FC236}">
                <a16:creationId xmlns:a16="http://schemas.microsoft.com/office/drawing/2014/main" xmlns="" id="{3E0E8421-EB1D-4CAD-A326-16BE7DC9151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Standard normal random variable and probability density</a:t>
            </a:r>
          </a:p>
        </p:txBody>
      </p:sp>
    </p:spTree>
    <p:extLst>
      <p:ext uri="{BB962C8B-B14F-4D97-AF65-F5344CB8AC3E}">
        <p14:creationId xmlns:p14="http://schemas.microsoft.com/office/powerpoint/2010/main" val="41978342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26" name="Rectangle 12">
                <a:extLst>
                  <a:ext uri="{FF2B5EF4-FFF2-40B4-BE49-F238E27FC236}">
                    <a16:creationId xmlns:a16="http://schemas.microsoft.com/office/drawing/2014/main" xmlns="" id="{BC46119C-0D02-4279-A60F-630A9C62B090}"/>
                  </a:ext>
                </a:extLst>
              </p:cNvPr>
              <p:cNvSpPr/>
              <p:nvPr/>
            </p:nvSpPr>
            <p:spPr>
              <a:xfrm>
                <a:off x="4335780" y="2005648"/>
                <a:ext cx="1231263" cy="6559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𝑍</m:t>
                      </m:r>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𝑋</m:t>
                          </m:r>
                          <m:r>
                            <a:rPr lang="en-US" altLang="ko-KR" sz="1600" i="1">
                              <a:solidFill>
                                <a:schemeClr val="tx1">
                                  <a:lumMod val="85000"/>
                                  <a:lumOff val="15000"/>
                                </a:schemeClr>
                              </a:solidFill>
                              <a:latin typeface="Cambria Math" panose="02040503050406030204" pitchFamily="18" charset="0"/>
                            </a:rPr>
                            <m:t>−</m:t>
                          </m:r>
                          <m:r>
                            <a:rPr lang="ko-KR" altLang="en-US" sz="1600" i="1">
                              <a:solidFill>
                                <a:schemeClr val="tx1">
                                  <a:lumMod val="85000"/>
                                  <a:lumOff val="15000"/>
                                </a:schemeClr>
                              </a:solidFill>
                              <a:latin typeface="Cambria Math" panose="02040503050406030204" pitchFamily="18" charset="0"/>
                            </a:rPr>
                            <m:t>𝜇</m:t>
                          </m:r>
                        </m:num>
                        <m:den>
                          <m:r>
                            <a:rPr lang="ko-KR" altLang="en-US" sz="1600" i="1">
                              <a:solidFill>
                                <a:schemeClr val="tx1">
                                  <a:lumMod val="85000"/>
                                  <a:lumOff val="15000"/>
                                </a:schemeClr>
                              </a:solidFill>
                              <a:latin typeface="Cambria Math" panose="02040503050406030204" pitchFamily="18" charset="0"/>
                            </a:rPr>
                            <m:t>𝜎</m:t>
                          </m:r>
                        </m:den>
                      </m:f>
                    </m:oMath>
                  </m:oMathPara>
                </a14:m>
                <a:endPar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p:txBody>
          </p:sp>
        </mc:Choice>
        <mc:Fallback xmlns="">
          <p:sp>
            <p:nvSpPr>
              <p:cNvPr id="26" name="Rectangle 12">
                <a:extLst>
                  <a:ext uri="{FF2B5EF4-FFF2-40B4-BE49-F238E27FC236}">
                    <a16:creationId xmlns:a16="http://schemas.microsoft.com/office/drawing/2014/main" id="{BC46119C-0D02-4279-A60F-630A9C62B090}"/>
                  </a:ext>
                </a:extLst>
              </p:cNvPr>
              <p:cNvSpPr>
                <a:spLocks noRot="1" noChangeAspect="1" noMove="1" noResize="1" noEditPoints="1" noAdjustHandles="1" noChangeArrowheads="1" noChangeShapeType="1" noTextEdit="1"/>
              </p:cNvSpPr>
              <p:nvPr/>
            </p:nvSpPr>
            <p:spPr>
              <a:xfrm>
                <a:off x="4335780" y="2005648"/>
                <a:ext cx="1231263" cy="65594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Rectangle 12">
                <a:extLst>
                  <a:ext uri="{FF2B5EF4-FFF2-40B4-BE49-F238E27FC236}">
                    <a16:creationId xmlns:a16="http://schemas.microsoft.com/office/drawing/2014/main" xmlns="" id="{852FAAD0-F075-4FAD-B7C8-EA46AE04F615}"/>
                  </a:ext>
                </a:extLst>
              </p:cNvPr>
              <p:cNvSpPr/>
              <p:nvPr/>
            </p:nvSpPr>
            <p:spPr>
              <a:xfrm>
                <a:off x="4028292" y="3208400"/>
                <a:ext cx="1846238" cy="616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m:rPr>
                          <m:nor/>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z</m:t>
                      </m:r>
                      <m:r>
                        <m:rPr>
                          <m:nor/>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m:rPr>
                          <m:nor/>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score</m:t>
                      </m:r>
                      <m:r>
                        <m:rPr>
                          <m:nor/>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𝑥</m:t>
                          </m:r>
                          <m:r>
                            <a:rPr lang="en-US" altLang="ko-KR" sz="1600" i="1">
                              <a:solidFill>
                                <a:schemeClr val="tx1">
                                  <a:lumMod val="85000"/>
                                  <a:lumOff val="15000"/>
                                </a:schemeClr>
                              </a:solidFill>
                              <a:latin typeface="Cambria Math" panose="02040503050406030204" pitchFamily="18" charset="0"/>
                            </a:rPr>
                            <m:t>−</m:t>
                          </m:r>
                          <m:r>
                            <a:rPr lang="ko-KR" altLang="en-US" sz="1600" i="1">
                              <a:solidFill>
                                <a:schemeClr val="tx1">
                                  <a:lumMod val="85000"/>
                                  <a:lumOff val="15000"/>
                                </a:schemeClr>
                              </a:solidFill>
                              <a:latin typeface="Cambria Math" panose="02040503050406030204" pitchFamily="18" charset="0"/>
                            </a:rPr>
                            <m:t>𝜇</m:t>
                          </m:r>
                        </m:num>
                        <m:den>
                          <m:r>
                            <a:rPr lang="ko-KR" altLang="en-US" sz="1600" i="1">
                              <a:solidFill>
                                <a:schemeClr val="tx1">
                                  <a:lumMod val="85000"/>
                                  <a:lumOff val="15000"/>
                                </a:schemeClr>
                              </a:solidFill>
                              <a:latin typeface="Cambria Math" panose="02040503050406030204" pitchFamily="18" charset="0"/>
                            </a:rPr>
                            <m:t>𝜎</m:t>
                          </m:r>
                        </m:den>
                      </m:f>
                    </m:oMath>
                  </m:oMathPara>
                </a14:m>
                <a:endPar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p:txBody>
          </p:sp>
        </mc:Choice>
        <mc:Fallback xmlns="">
          <p:sp>
            <p:nvSpPr>
              <p:cNvPr id="27" name="Rectangle 12">
                <a:extLst>
                  <a:ext uri="{FF2B5EF4-FFF2-40B4-BE49-F238E27FC236}">
                    <a16:creationId xmlns:a16="http://schemas.microsoft.com/office/drawing/2014/main" id="{852FAAD0-F075-4FAD-B7C8-EA46AE04F615}"/>
                  </a:ext>
                </a:extLst>
              </p:cNvPr>
              <p:cNvSpPr>
                <a:spLocks noRot="1" noChangeAspect="1" noMove="1" noResize="1" noEditPoints="1" noAdjustHandles="1" noChangeArrowheads="1" noChangeShapeType="1" noTextEdit="1"/>
              </p:cNvSpPr>
              <p:nvPr/>
            </p:nvSpPr>
            <p:spPr>
              <a:xfrm>
                <a:off x="4028292" y="3208400"/>
                <a:ext cx="1846238" cy="616644"/>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Rectangle 12">
                <a:extLst>
                  <a:ext uri="{FF2B5EF4-FFF2-40B4-BE49-F238E27FC236}">
                    <a16:creationId xmlns:a16="http://schemas.microsoft.com/office/drawing/2014/main" xmlns="" id="{52CA1D17-E137-44EF-A1AC-BB22A01A493F}"/>
                  </a:ext>
                </a:extLst>
              </p:cNvPr>
              <p:cNvSpPr/>
              <p:nvPr/>
            </p:nvSpPr>
            <p:spPr>
              <a:xfrm>
                <a:off x="4227481" y="4481492"/>
                <a:ext cx="1447861"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𝑋</m:t>
                      </m:r>
                      <m:r>
                        <a:rPr lang="en-US" altLang="ko-KR" sz="1600" i="1">
                          <a:solidFill>
                            <a:schemeClr val="tx1">
                              <a:lumMod val="85000"/>
                              <a:lumOff val="15000"/>
                            </a:schemeClr>
                          </a:solidFill>
                          <a:latin typeface="Cambria Math" panose="02040503050406030204" pitchFamily="18" charset="0"/>
                        </a:rPr>
                        <m:t>=</m:t>
                      </m:r>
                      <m:r>
                        <a:rPr lang="ko-KR" altLang="en-US" sz="1600" i="1">
                          <a:solidFill>
                            <a:schemeClr val="tx1">
                              <a:lumMod val="85000"/>
                              <a:lumOff val="15000"/>
                            </a:schemeClr>
                          </a:solidFill>
                          <a:latin typeface="Cambria Math" panose="02040503050406030204" pitchFamily="18" charset="0"/>
                        </a:rPr>
                        <m:t>𝜎</m:t>
                      </m:r>
                      <m:r>
                        <a:rPr lang="en-US" altLang="ko-KR" sz="1600" i="1">
                          <a:solidFill>
                            <a:schemeClr val="tx1">
                              <a:lumMod val="85000"/>
                              <a:lumOff val="15000"/>
                            </a:schemeClr>
                          </a:solidFill>
                          <a:latin typeface="Cambria Math" panose="02040503050406030204" pitchFamily="18" charset="0"/>
                        </a:rPr>
                        <m:t> </m:t>
                      </m:r>
                      <m:r>
                        <a:rPr lang="en-US" altLang="ko-KR" sz="1600" i="1">
                          <a:solidFill>
                            <a:schemeClr val="tx1">
                              <a:lumMod val="85000"/>
                              <a:lumOff val="15000"/>
                            </a:schemeClr>
                          </a:solidFill>
                          <a:latin typeface="Cambria Math" panose="02040503050406030204" pitchFamily="18" charset="0"/>
                        </a:rPr>
                        <m:t>𝑍</m:t>
                      </m:r>
                      <m:r>
                        <a:rPr lang="en-US" altLang="ko-KR" sz="1600" i="1">
                          <a:solidFill>
                            <a:schemeClr val="tx1">
                              <a:lumMod val="85000"/>
                              <a:lumOff val="15000"/>
                            </a:schemeClr>
                          </a:solidFill>
                          <a:latin typeface="Cambria Math" panose="02040503050406030204" pitchFamily="18" charset="0"/>
                        </a:rPr>
                        <m:t>+ </m:t>
                      </m:r>
                      <m:r>
                        <a:rPr lang="ko-KR" altLang="en-US" sz="1600" i="1">
                          <a:solidFill>
                            <a:schemeClr val="tx1">
                              <a:lumMod val="85000"/>
                              <a:lumOff val="15000"/>
                            </a:schemeClr>
                          </a:solidFill>
                          <a:latin typeface="Cambria Math" panose="02040503050406030204" pitchFamily="18" charset="0"/>
                        </a:rPr>
                        <m:t>𝜇</m:t>
                      </m:r>
                    </m:oMath>
                  </m:oMathPara>
                </a14:m>
                <a:endPar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p:txBody>
          </p:sp>
        </mc:Choice>
        <mc:Fallback xmlns="">
          <p:sp>
            <p:nvSpPr>
              <p:cNvPr id="28" name="Rectangle 12">
                <a:extLst>
                  <a:ext uri="{FF2B5EF4-FFF2-40B4-BE49-F238E27FC236}">
                    <a16:creationId xmlns:a16="http://schemas.microsoft.com/office/drawing/2014/main" id="{52CA1D17-E137-44EF-A1AC-BB22A01A493F}"/>
                  </a:ext>
                </a:extLst>
              </p:cNvPr>
              <p:cNvSpPr>
                <a:spLocks noRot="1" noChangeAspect="1" noMove="1" noResize="1" noEditPoints="1" noAdjustHandles="1" noChangeArrowheads="1" noChangeShapeType="1" noTextEdit="1"/>
              </p:cNvSpPr>
              <p:nvPr/>
            </p:nvSpPr>
            <p:spPr>
              <a:xfrm>
                <a:off x="4227481" y="4481492"/>
                <a:ext cx="1447861" cy="441146"/>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xmlns="" id="{926EFC95-C295-412C-808C-4D0992B81E91}"/>
                  </a:ext>
                </a:extLst>
              </p:cNvPr>
              <p:cNvSpPr/>
              <p:nvPr/>
            </p:nvSpPr>
            <p:spPr>
              <a:xfrm>
                <a:off x="558924" y="1428745"/>
                <a:ext cx="918055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pPr>
                <a:r>
                  <a:rPr lang="en-US" altLang="ko-KR" sz="1400" dirty="0">
                    <a:solidFill>
                      <a:schemeClr val="tx1"/>
                    </a:solidFill>
                    <a:latin typeface="SamsungOne 400" panose="020B0503030303020204" pitchFamily="34" charset="0"/>
                    <a:ea typeface="SamsungOne 400" panose="020B0503030303020204" pitchFamily="34" charset="0"/>
                  </a:rPr>
                  <a:t>Suppose that we have a random variable </a:t>
                </a:r>
                <a:r>
                  <a:rPr lang="ko-KR" altLang="en-US" sz="1400" dirty="0">
                    <a:solidFill>
                      <a:schemeClr val="tx1"/>
                    </a:solidFill>
                    <a:latin typeface="SamsungOne 400" panose="020B0503030303020204" pitchFamily="34" charset="0"/>
                  </a:rPr>
                  <a:t>𝑋</a:t>
                </a:r>
                <a:r>
                  <a:rPr lang="en-US" altLang="ko-KR" sz="1400" dirty="0">
                    <a:solidFill>
                      <a:schemeClr val="tx1"/>
                    </a:solidFill>
                    <a:latin typeface="SamsungOne 400" panose="020B0503030303020204" pitchFamily="34" charset="0"/>
                    <a:ea typeface="SamsungOne 400" panose="020B0503030303020204" pitchFamily="34" charset="0"/>
                  </a:rPr>
                  <a:t>~</a:t>
                </a:r>
                <a:r>
                  <a:rPr lang="ko-KR" altLang="en-US" sz="1400" dirty="0">
                    <a:solidFill>
                      <a:schemeClr val="tx1"/>
                    </a:solidFill>
                    <a:latin typeface="SamsungOne 400" panose="020B0503030303020204" pitchFamily="34" charset="0"/>
                  </a:rPr>
                  <a:t>𝑁</a:t>
                </a:r>
                <a:r>
                  <a:rPr lang="en-US" altLang="ko-KR" sz="1400" dirty="0">
                    <a:solidFill>
                      <a:schemeClr val="tx1"/>
                    </a:solidFill>
                    <a:latin typeface="SamsungOne 400" panose="020B0503030303020204" pitchFamily="34" charset="0"/>
                    <a:ea typeface="SamsungOne 400" panose="020B0503030303020204" pitchFamily="34" charset="0"/>
                  </a:rPr>
                  <a:t>(</a:t>
                </a:r>
                <a:r>
                  <a:rPr lang="ko-KR" altLang="en-US" sz="1400" dirty="0">
                    <a:solidFill>
                      <a:schemeClr val="tx1"/>
                    </a:solidFill>
                    <a:latin typeface="SamsungOne 400" panose="020B0503030303020204" pitchFamily="34" charset="0"/>
                  </a:rPr>
                  <a:t>𝜇</a:t>
                </a:r>
                <a:r>
                  <a:rPr lang="en-US" altLang="ko-KR" sz="1400" dirty="0">
                    <a:solidFill>
                      <a:schemeClr val="tx1"/>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400" i="1">
                            <a:solidFill>
                              <a:schemeClr val="tx1"/>
                            </a:solidFill>
                            <a:latin typeface="Cambria Math" panose="02040503050406030204" pitchFamily="18" charset="0"/>
                            <a:sym typeface="Symbol" panose="05050102010706020507" pitchFamily="18" charset="2"/>
                          </a:rPr>
                        </m:ctrlPr>
                      </m:sSupPr>
                      <m:e>
                        <m:r>
                          <a:rPr lang="ko-KR" altLang="en-US" sz="1400">
                            <a:solidFill>
                              <a:schemeClr val="tx1"/>
                            </a:solidFill>
                            <a:latin typeface="Cambria Math" panose="02040503050406030204" pitchFamily="18" charset="0"/>
                            <a:sym typeface="Symbol" panose="05050102010706020507" pitchFamily="18" charset="2"/>
                          </a:rPr>
                          <m:t>𝜎</m:t>
                        </m:r>
                      </m:e>
                      <m:sup>
                        <m:r>
                          <a:rPr lang="en-US" altLang="ko-KR" sz="1400">
                            <a:solidFill>
                              <a:schemeClr val="tx1"/>
                            </a:solidFill>
                            <a:latin typeface="Cambria Math" panose="02040503050406030204" pitchFamily="18" charset="0"/>
                            <a:sym typeface="Symbol" panose="05050102010706020507" pitchFamily="18" charset="2"/>
                          </a:rPr>
                          <m:t>2</m:t>
                        </m:r>
                      </m:sup>
                    </m:sSup>
                  </m:oMath>
                </a14:m>
                <a:r>
                  <a:rPr lang="en-US" altLang="ko-KR" sz="1400" dirty="0">
                    <a:solidFill>
                      <a:schemeClr val="tx1"/>
                    </a:solidFill>
                    <a:latin typeface="SamsungOne 400" panose="020B0503030303020204" pitchFamily="34" charset="0"/>
                    <a:ea typeface="SamsungOne 400" panose="020B0503030303020204" pitchFamily="34" charset="0"/>
                  </a:rPr>
                  <a:t>), then it is possible to convert to another random variable Z such that </a:t>
                </a:r>
                <a:r>
                  <a:rPr lang="ko-KR" altLang="en-US" sz="1400" dirty="0">
                    <a:solidFill>
                      <a:schemeClr val="tx1"/>
                    </a:solidFill>
                    <a:latin typeface="SamsungOne 400" panose="020B0503030303020204" pitchFamily="34" charset="0"/>
                  </a:rPr>
                  <a:t>𝑍</a:t>
                </a:r>
                <a:r>
                  <a:rPr lang="en-US" altLang="ko-KR" sz="1400" dirty="0">
                    <a:solidFill>
                      <a:schemeClr val="tx1"/>
                    </a:solidFill>
                    <a:latin typeface="SamsungOne 400" panose="020B0503030303020204" pitchFamily="34" charset="0"/>
                    <a:ea typeface="SamsungOne 400" panose="020B0503030303020204" pitchFamily="34" charset="0"/>
                  </a:rPr>
                  <a:t>~</a:t>
                </a:r>
                <a:r>
                  <a:rPr lang="ko-KR" altLang="en-US" sz="1400" dirty="0">
                    <a:solidFill>
                      <a:schemeClr val="tx1"/>
                    </a:solidFill>
                    <a:latin typeface="SamsungOne 400" panose="020B0503030303020204" pitchFamily="34" charset="0"/>
                  </a:rPr>
                  <a:t>𝑁</a:t>
                </a:r>
                <a:r>
                  <a:rPr lang="en-US" altLang="ko-KR" sz="1400" dirty="0">
                    <a:solidFill>
                      <a:schemeClr val="tx1"/>
                    </a:solidFill>
                    <a:latin typeface="SamsungOne 400" panose="020B0503030303020204" pitchFamily="34" charset="0"/>
                    <a:ea typeface="SamsungOne 400" panose="020B0503030303020204" pitchFamily="34" charset="0"/>
                  </a:rPr>
                  <a:t>(0,1). This conversion process is called  “</a:t>
                </a:r>
                <a:r>
                  <a:rPr lang="en-US" altLang="ko-KR" sz="1400" b="1" dirty="0">
                    <a:solidFill>
                      <a:srgbClr val="1429A0"/>
                    </a:solidFill>
                    <a:latin typeface="SamsungOne 400" panose="020B0503030303020204" pitchFamily="34" charset="0"/>
                    <a:ea typeface="SamsungOne 400" panose="020B0503030303020204" pitchFamily="34" charset="0"/>
                  </a:rPr>
                  <a:t>standardization</a:t>
                </a:r>
                <a:r>
                  <a:rPr lang="en-US" altLang="ko-KR" sz="1400" dirty="0">
                    <a:solidFill>
                      <a:schemeClr val="tx1"/>
                    </a:solidFill>
                    <a:latin typeface="SamsungOne 400" panose="020B0503030303020204" pitchFamily="34" charset="0"/>
                    <a:ea typeface="SamsungOne 400" panose="020B0503030303020204" pitchFamily="34" charset="0"/>
                  </a:rPr>
                  <a:t>.”</a:t>
                </a:r>
              </a:p>
            </p:txBody>
          </p:sp>
        </mc:Choice>
        <mc:Fallback xmlns="">
          <p:sp>
            <p:nvSpPr>
              <p:cNvPr id="22" name="직사각형 21">
                <a:extLst>
                  <a:ext uri="{FF2B5EF4-FFF2-40B4-BE49-F238E27FC236}">
                    <a16:creationId xmlns="" xmlns:a16="http://schemas.microsoft.com/office/drawing/2014/main" xmlns:a14="http://schemas.microsoft.com/office/drawing/2010/main" id="{926EFC95-C295-412C-808C-4D0992B81E91}"/>
                  </a:ext>
                </a:extLst>
              </p:cNvPr>
              <p:cNvSpPr>
                <a:spLocks noRot="1" noChangeAspect="1" noMove="1" noResize="1" noEditPoints="1" noAdjustHandles="1" noChangeArrowheads="1" noChangeShapeType="1" noTextEdit="1"/>
              </p:cNvSpPr>
              <p:nvPr/>
            </p:nvSpPr>
            <p:spPr>
              <a:xfrm>
                <a:off x="558924" y="1428745"/>
                <a:ext cx="9180558" cy="430887"/>
              </a:xfrm>
              <a:prstGeom prst="rect">
                <a:avLst/>
              </a:prstGeom>
              <a:blipFill rotWithShape="0">
                <a:blip r:embed="rId7"/>
                <a:stretch>
                  <a:fillRect l="-199"/>
                </a:stretch>
              </a:blipFill>
              <a:ln>
                <a:noFill/>
              </a:ln>
            </p:spPr>
            <p:txBody>
              <a:bodyPr/>
              <a:lstStyle/>
              <a:p>
                <a:r>
                  <a:rPr lang="ko-KR" altLang="en-US">
                    <a:noFill/>
                  </a:rPr>
                  <a:t> </a:t>
                </a:r>
              </a:p>
            </p:txBody>
          </p:sp>
        </mc:Fallback>
      </mc:AlternateContent>
      <p:sp>
        <p:nvSpPr>
          <p:cNvPr id="30" name="직사각형 29">
            <a:extLst>
              <a:ext uri="{FF2B5EF4-FFF2-40B4-BE49-F238E27FC236}">
                <a16:creationId xmlns:a16="http://schemas.microsoft.com/office/drawing/2014/main" xmlns="" id="{BE5293ED-A042-451D-A8D1-A0A3BFDDC245}"/>
              </a:ext>
            </a:extLst>
          </p:cNvPr>
          <p:cNvSpPr/>
          <p:nvPr/>
        </p:nvSpPr>
        <p:spPr>
          <a:xfrm>
            <a:off x="558924" y="2834224"/>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pPr>
            <a:r>
              <a:rPr lang="en-US" altLang="ko-KR" sz="1400" dirty="0">
                <a:solidFill>
                  <a:schemeClr val="tx1"/>
                </a:solidFill>
                <a:latin typeface="SamsungOne 400" panose="020B0503030303020204" pitchFamily="34" charset="0"/>
                <a:ea typeface="SamsungOne 400" panose="020B0503030303020204" pitchFamily="34" charset="0"/>
              </a:rPr>
              <a:t>Standardized values are called “z-scores”:</a:t>
            </a:r>
          </a:p>
        </p:txBody>
      </p:sp>
      <p:sp>
        <p:nvSpPr>
          <p:cNvPr id="31" name="직사각형 30">
            <a:extLst>
              <a:ext uri="{FF2B5EF4-FFF2-40B4-BE49-F238E27FC236}">
                <a16:creationId xmlns:a16="http://schemas.microsoft.com/office/drawing/2014/main" xmlns="" id="{BC979A10-13DD-43E3-80F8-15564B5F9C03}"/>
              </a:ext>
            </a:extLst>
          </p:cNvPr>
          <p:cNvSpPr/>
          <p:nvPr/>
        </p:nvSpPr>
        <p:spPr>
          <a:xfrm>
            <a:off x="558924" y="4104750"/>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pPr>
            <a:r>
              <a:rPr lang="en-US" altLang="ko-KR" sz="1400" dirty="0">
                <a:solidFill>
                  <a:schemeClr val="tx1"/>
                </a:solidFill>
                <a:latin typeface="SamsungOne 400" panose="020B0503030303020204" pitchFamily="34" charset="0"/>
                <a:ea typeface="SamsungOne 400" panose="020B0503030303020204" pitchFamily="34" charset="0"/>
              </a:rPr>
              <a:t>It is possible to go in the opposite direction: from the standard normal to the normal.</a:t>
            </a:r>
          </a:p>
        </p:txBody>
      </p:sp>
    </p:spTree>
    <p:extLst>
      <p:ext uri="{BB962C8B-B14F-4D97-AF65-F5344CB8AC3E}">
        <p14:creationId xmlns:p14="http://schemas.microsoft.com/office/powerpoint/2010/main" val="4208928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10" name="그룹 9">
            <a:extLst>
              <a:ext uri="{FF2B5EF4-FFF2-40B4-BE49-F238E27FC236}">
                <a16:creationId xmlns:a16="http://schemas.microsoft.com/office/drawing/2014/main" xmlns="" id="{2DC23001-E879-4E10-A427-D0771824BCAA}"/>
              </a:ext>
            </a:extLst>
          </p:cNvPr>
          <p:cNvGrpSpPr/>
          <p:nvPr/>
        </p:nvGrpSpPr>
        <p:grpSpPr>
          <a:xfrm>
            <a:off x="846956" y="1716338"/>
            <a:ext cx="8460514" cy="950755"/>
            <a:chOff x="903506" y="2429380"/>
            <a:chExt cx="8460514" cy="950755"/>
          </a:xfrm>
        </p:grpSpPr>
        <p:sp>
          <p:nvSpPr>
            <p:cNvPr id="11" name="사각형: 둥근 모서리 2">
              <a:extLst>
                <a:ext uri="{FF2B5EF4-FFF2-40B4-BE49-F238E27FC236}">
                  <a16:creationId xmlns:a16="http://schemas.microsoft.com/office/drawing/2014/main" xmlns="" id="{2D0DDCDF-083B-4573-8A04-A8A24FE6AA0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954596C2-3C2F-423F-8C09-AB2A37980AC5}"/>
                </a:ext>
              </a:extLst>
            </p:cNvPr>
            <p:cNvSpPr/>
            <p:nvPr/>
          </p:nvSpPr>
          <p:spPr>
            <a:xfrm>
              <a:off x="1279004" y="2429380"/>
              <a:ext cx="8085016"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barista takes in average 50 seconds to make a cup of coffee with the standard deviation of 20 seconds. </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is the probability that the barista will take 48 ~ 54 seconds for your next cup of coffee?  </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the table of the standard normal CDFs. </a:t>
              </a:r>
            </a:p>
          </p:txBody>
        </p:sp>
      </p:grpSp>
      <mc:AlternateContent xmlns:mc="http://schemas.openxmlformats.org/markup-compatibility/2006" xmlns:a14="http://schemas.microsoft.com/office/drawing/2010/main">
        <mc:Choice Requires="a14">
          <p:graphicFrame>
            <p:nvGraphicFramePr>
              <p:cNvPr id="14" name="Table 5">
                <a:extLst>
                  <a:ext uri="{FF2B5EF4-FFF2-40B4-BE49-F238E27FC236}">
                    <a16:creationId xmlns:a16="http://schemas.microsoft.com/office/drawing/2014/main" xmlns="" id="{0A5EF1C9-4692-4281-BBFD-07323C24E1B0}"/>
                  </a:ext>
                </a:extLst>
              </p:cNvPr>
              <p:cNvGraphicFramePr>
                <a:graphicFrameLocks noGrp="1"/>
              </p:cNvGraphicFramePr>
              <p:nvPr>
                <p:extLst>
                  <p:ext uri="{D42A27DB-BD31-4B8C-83A1-F6EECF244321}">
                    <p14:modId xmlns:p14="http://schemas.microsoft.com/office/powerpoint/2010/main" val="116366294"/>
                  </p:ext>
                </p:extLst>
              </p:nvPr>
            </p:nvGraphicFramePr>
            <p:xfrm>
              <a:off x="6383117" y="2996952"/>
              <a:ext cx="2960908" cy="1921344"/>
            </p:xfrm>
            <a:graphic>
              <a:graphicData uri="http://schemas.openxmlformats.org/drawingml/2006/table">
                <a:tbl>
                  <a:tblPr firstRow="1" bandRow="1">
                    <a:tableStyleId>{5940675A-B579-460E-94D1-54222C63F5DA}</a:tableStyleId>
                  </a:tblPr>
                  <a:tblGrid>
                    <a:gridCol w="1480454">
                      <a:extLst>
                        <a:ext uri="{9D8B030D-6E8A-4147-A177-3AD203B41FA5}">
                          <a16:colId xmlns:a16="http://schemas.microsoft.com/office/drawing/2014/main" xmlns="" val="20000"/>
                        </a:ext>
                      </a:extLst>
                    </a:gridCol>
                    <a:gridCol w="1480454">
                      <a:extLst>
                        <a:ext uri="{9D8B030D-6E8A-4147-A177-3AD203B41FA5}">
                          <a16:colId xmlns:a16="http://schemas.microsoft.com/office/drawing/2014/main" xmlns="" val="20002"/>
                        </a:ext>
                      </a:extLst>
                    </a:gridCol>
                  </a:tblGrid>
                  <a:tr h="320224">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sym typeface="Symbol" panose="05050102010706020507" pitchFamily="18" charset="2"/>
                                  </a:rPr>
                                  <m:t>𝑧</m:t>
                                </m:r>
                              </m:oMath>
                            </m:oMathPara>
                          </a14:m>
                          <a:endPar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m:rPr>
                                    <m:sty m:val="p"/>
                                  </m:rP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sym typeface="Symbol" panose="05050102010706020507" pitchFamily="18" charset="2"/>
                                  </a:rPr>
                                  <m:t>CDF</m:t>
                                </m:r>
                                <m: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sym typeface="Symbol" panose="05050102010706020507" pitchFamily="18" charset="2"/>
                                  </a:rPr>
                                  <m:t>(</m:t>
                                </m:r>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sym typeface="Symbol" panose="05050102010706020507" pitchFamily="18" charset="2"/>
                                  </a:rPr>
                                  <m:t>𝑧</m:t>
                                </m:r>
                                <m: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sym typeface="Symbol" panose="05050102010706020507" pitchFamily="18" charset="2"/>
                                  </a:rPr>
                                  <m:t>)</m:t>
                                </m:r>
                              </m:oMath>
                            </m:oMathPara>
                          </a14:m>
                          <a:endPar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0.4207</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0.4602</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0.5398</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0.5793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mc:Choice>
        <mc:Fallback xmlns="">
          <p:graphicFrame>
            <p:nvGraphicFramePr>
              <p:cNvPr id="14" name="Table 5">
                <a:extLst>
                  <a:ext uri="{FF2B5EF4-FFF2-40B4-BE49-F238E27FC236}">
                    <a16:creationId xmlns:a16="http://schemas.microsoft.com/office/drawing/2014/main" id="{0A5EF1C9-4692-4281-BBFD-07323C24E1B0}"/>
                  </a:ext>
                </a:extLst>
              </p:cNvPr>
              <p:cNvGraphicFramePr>
                <a:graphicFrameLocks noGrp="1"/>
              </p:cNvGraphicFramePr>
              <p:nvPr>
                <p:extLst>
                  <p:ext uri="{D42A27DB-BD31-4B8C-83A1-F6EECF244321}">
                    <p14:modId xmlns:p14="http://schemas.microsoft.com/office/powerpoint/2010/main" val="116366294"/>
                  </p:ext>
                </p:extLst>
              </p:nvPr>
            </p:nvGraphicFramePr>
            <p:xfrm>
              <a:off x="6383117" y="2996952"/>
              <a:ext cx="2960908" cy="1921344"/>
            </p:xfrm>
            <a:graphic>
              <a:graphicData uri="http://schemas.openxmlformats.org/drawingml/2006/table">
                <a:tbl>
                  <a:tblPr firstRow="1" bandRow="1">
                    <a:tableStyleId>{5940675A-B579-460E-94D1-54222C63F5DA}</a:tableStyleId>
                  </a:tblPr>
                  <a:tblGrid>
                    <a:gridCol w="1480454">
                      <a:extLst>
                        <a:ext uri="{9D8B030D-6E8A-4147-A177-3AD203B41FA5}">
                          <a16:colId xmlns:a16="http://schemas.microsoft.com/office/drawing/2014/main" val="20000"/>
                        </a:ext>
                      </a:extLst>
                    </a:gridCol>
                    <a:gridCol w="1480454">
                      <a:extLst>
                        <a:ext uri="{9D8B030D-6E8A-4147-A177-3AD203B41FA5}">
                          <a16:colId xmlns:a16="http://schemas.microsoft.com/office/drawing/2014/main" val="20002"/>
                        </a:ext>
                      </a:extLst>
                    </a:gridCol>
                  </a:tblGrid>
                  <a:tr h="320224">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t="-1887" r="-100412" b="-498113"/>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1887" r="-412" b="-498113"/>
                          </a:stretch>
                        </a:blipFill>
                      </a:tcPr>
                    </a:tc>
                    <a:extLst>
                      <a:ext uri="{0D108BD9-81ED-4DB2-BD59-A6C34878D82A}">
                        <a16:rowId xmlns:a16="http://schemas.microsoft.com/office/drawing/2014/main" val="10000"/>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0.4207</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0.4602</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0.5398</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0.5793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mc:Fallback>
      </mc:AlternateContent>
      <p:sp>
        <p:nvSpPr>
          <p:cNvPr id="13" name="직사각형 12">
            <a:extLst>
              <a:ext uri="{FF2B5EF4-FFF2-40B4-BE49-F238E27FC236}">
                <a16:creationId xmlns:a16="http://schemas.microsoft.com/office/drawing/2014/main" xmlns="" id="{DA53A1C4-1CE5-46FC-99C4-60C903287B3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Standard normal random variable and probability density</a:t>
            </a:r>
          </a:p>
        </p:txBody>
      </p:sp>
      <mc:AlternateContent xmlns:mc="http://schemas.openxmlformats.org/markup-compatibility/2006" xmlns:a14="http://schemas.microsoft.com/office/drawing/2010/main">
        <mc:Choice Requires="a14">
          <p:sp>
            <p:nvSpPr>
              <p:cNvPr id="15" name="Rectangle 12">
                <a:extLst>
                  <a:ext uri="{FF2B5EF4-FFF2-40B4-BE49-F238E27FC236}">
                    <a16:creationId xmlns:a16="http://schemas.microsoft.com/office/drawing/2014/main" xmlns="" id="{99551A72-E276-4813-BC13-7AFB7DA627C1}"/>
                  </a:ext>
                </a:extLst>
              </p:cNvPr>
              <p:cNvSpPr/>
              <p:nvPr/>
            </p:nvSpPr>
            <p:spPr>
              <a:xfrm>
                <a:off x="1222454" y="2996952"/>
                <a:ext cx="4919962" cy="14789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First of all, let us standardize:</a:t>
                </a:r>
                <a:endParaRPr lang="en-US" altLang="ko-KR" sz="13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endParaRPr>
              </a:p>
              <a:p>
                <a:pPr marL="182563">
                  <a:spcAft>
                    <a:spcPts val="800"/>
                  </a:spcAft>
                </a:pPr>
                <a14:m>
                  <m:oMathPara xmlns:m="http://schemas.openxmlformats.org/officeDocument/2006/math">
                    <m:oMathParaPr>
                      <m:jc m:val="left"/>
                    </m:oMathParaPr>
                    <m:oMath xmlns:m="http://schemas.openxmlformats.org/officeDocument/2006/math">
                      <m:sSub>
                        <m:sSubPr>
                          <m:ctrlP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8</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 </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num>
                        <m:den>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48</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50</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00B05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00B050"/>
                          </a:solidFill>
                          <a:latin typeface="Cambria Math" panose="02040503050406030204" pitchFamily="18" charset="0"/>
                          <a:cs typeface="Times New Roman" panose="02020603050405020304" pitchFamily="18" charset="0"/>
                          <a:sym typeface="Symbol" panose="05050102010706020507" pitchFamily="18" charset="2"/>
                        </a:rPr>
                        <m:t>0</m:t>
                      </m:r>
                      <m:r>
                        <a:rPr lang="en-US" altLang="ko-KR" sz="1600" i="1">
                          <a:solidFill>
                            <a:srgbClr val="00B05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00B050"/>
                          </a:solidFill>
                          <a:latin typeface="Cambria Math" panose="02040503050406030204" pitchFamily="18" charset="0"/>
                          <a:cs typeface="Times New Roman" panose="02020603050405020304" pitchFamily="18" charset="0"/>
                          <a:sym typeface="Symbol" panose="05050102010706020507" pitchFamily="18" charset="2"/>
                        </a:rPr>
                        <m:t>1</m:t>
                      </m:r>
                    </m:oMath>
                  </m:oMathPara>
                </a14:m>
                <a:endParaRPr lang="en-US" altLang="ko-KR" sz="1600" i="1" dirty="0">
                  <a:solidFill>
                    <a:srgbClr val="00B050"/>
                  </a:solidFill>
                  <a:latin typeface="Cambria Math" panose="02040503050406030204" pitchFamily="18" charset="0"/>
                  <a:cs typeface="Times New Roman" panose="02020603050405020304" pitchFamily="18" charset="0"/>
                  <a:sym typeface="Symbol" panose="05050102010706020507" pitchFamily="18" charset="2"/>
                </a:endParaRPr>
              </a:p>
              <a:p>
                <a:pPr marL="182563">
                  <a:spcAft>
                    <a:spcPts val="800"/>
                  </a:spcAft>
                </a:pPr>
                <a14:m>
                  <m:oMathPara xmlns:m="http://schemas.openxmlformats.org/officeDocument/2006/math">
                    <m:oMathParaPr>
                      <m:jc m:val="left"/>
                    </m:oMathParaPr>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54</m:t>
                      </m:r>
                      <m:r>
                        <m:rPr>
                          <m:nor/>
                        </m:rPr>
                        <a:rPr lang="en-US" altLang="ko-KR" sz="1600" dirty="0">
                          <a:solidFill>
                            <a:schemeClr val="tx1">
                              <a:lumMod val="85000"/>
                              <a:lumOff val="15000"/>
                            </a:schemeClr>
                          </a:solidFill>
                          <a:latin typeface="Times New Roman" panose="02020603050405020304" pitchFamily="18" charset="0"/>
                          <a:ea typeface="Noto Sans CJK KR Regular" panose="020B0500000000000000" pitchFamily="34" charset="-127"/>
                          <a:cs typeface="Times New Roman" panose="02020603050405020304" pitchFamily="18" charset="0"/>
                        </a:rPr>
                        <m:t>    </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num>
                        <m:den>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54</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50</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00B050"/>
                          </a:solidFill>
                          <a:latin typeface="Cambria Math" panose="02040503050406030204" pitchFamily="18" charset="0"/>
                          <a:cs typeface="Times New Roman" panose="02020603050405020304" pitchFamily="18" charset="0"/>
                          <a:sym typeface="Symbol" panose="05050102010706020507" pitchFamily="18" charset="2"/>
                        </a:rPr>
                        <m:t>0</m:t>
                      </m:r>
                      <m:r>
                        <a:rPr lang="en-US" altLang="ko-KR" sz="1600" i="1">
                          <a:solidFill>
                            <a:srgbClr val="00B05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00B050"/>
                          </a:solidFill>
                          <a:latin typeface="Cambria Math" panose="02040503050406030204" pitchFamily="18" charset="0"/>
                          <a:cs typeface="Times New Roman" panose="02020603050405020304" pitchFamily="18" charset="0"/>
                          <a:sym typeface="Symbol" panose="05050102010706020507" pitchFamily="18" charset="2"/>
                        </a:rPr>
                        <m:t>2</m:t>
                      </m:r>
                    </m:oMath>
                  </m:oMathPara>
                </a14:m>
                <a:endParaRPr lang="en-US" altLang="ko-KR" sz="1600" dirty="0">
                  <a:solidFill>
                    <a:srgbClr val="00B050"/>
                  </a:solidFill>
                  <a:latin typeface="Times New Roman" panose="02020603050405020304" pitchFamily="18" charset="0"/>
                  <a:ea typeface="Noto Sans CJK KR Regular" panose="020B0500000000000000" pitchFamily="34" charset="-127"/>
                  <a:cs typeface="Times New Roman" panose="02020603050405020304" pitchFamily="18" charset="0"/>
                </a:endParaRPr>
              </a:p>
            </p:txBody>
          </p:sp>
        </mc:Choice>
        <mc:Fallback xmlns="">
          <p:sp>
            <p:nvSpPr>
              <p:cNvPr id="15" name="Rectangle 12">
                <a:extLst>
                  <a:ext uri="{FF2B5EF4-FFF2-40B4-BE49-F238E27FC236}">
                    <a16:creationId xmlns:a16="http://schemas.microsoft.com/office/drawing/2014/main" id="{99551A72-E276-4813-BC13-7AFB7DA627C1}"/>
                  </a:ext>
                </a:extLst>
              </p:cNvPr>
              <p:cNvSpPr>
                <a:spLocks noRot="1" noChangeAspect="1" noMove="1" noResize="1" noEditPoints="1" noAdjustHandles="1" noChangeArrowheads="1" noChangeShapeType="1" noTextEdit="1"/>
              </p:cNvSpPr>
              <p:nvPr/>
            </p:nvSpPr>
            <p:spPr>
              <a:xfrm>
                <a:off x="1222454" y="2996952"/>
                <a:ext cx="4919962" cy="1478995"/>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04807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10" name="그룹 9">
            <a:extLst>
              <a:ext uri="{FF2B5EF4-FFF2-40B4-BE49-F238E27FC236}">
                <a16:creationId xmlns:a16="http://schemas.microsoft.com/office/drawing/2014/main" xmlns="" id="{2DC23001-E879-4E10-A427-D0771824BCAA}"/>
              </a:ext>
            </a:extLst>
          </p:cNvPr>
          <p:cNvGrpSpPr/>
          <p:nvPr/>
        </p:nvGrpSpPr>
        <p:grpSpPr>
          <a:xfrm>
            <a:off x="846956" y="1716338"/>
            <a:ext cx="8460514" cy="950755"/>
            <a:chOff x="903506" y="2429380"/>
            <a:chExt cx="8460514" cy="950755"/>
          </a:xfrm>
        </p:grpSpPr>
        <p:sp>
          <p:nvSpPr>
            <p:cNvPr id="11" name="사각형: 둥근 모서리 2">
              <a:extLst>
                <a:ext uri="{FF2B5EF4-FFF2-40B4-BE49-F238E27FC236}">
                  <a16:creationId xmlns:a16="http://schemas.microsoft.com/office/drawing/2014/main" xmlns="" id="{2D0DDCDF-083B-4573-8A04-A8A24FE6AA0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954596C2-3C2F-423F-8C09-AB2A37980AC5}"/>
                </a:ext>
              </a:extLst>
            </p:cNvPr>
            <p:cNvSpPr/>
            <p:nvPr/>
          </p:nvSpPr>
          <p:spPr>
            <a:xfrm>
              <a:off x="1279004" y="2429380"/>
              <a:ext cx="8085016"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barista takes in average 50 seconds to make a cup of coffee with the standard deviation of 20 seconds. </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is the probability that the barista will take 48 ~ 54 seconds for your next cup of coffee?  </a:t>
              </a:r>
            </a:p>
            <a:p>
              <a:pPr>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the table of the standard normal CDFs. </a:t>
              </a:r>
            </a:p>
          </p:txBody>
        </p:sp>
      </p:grpSp>
      <mc:AlternateContent xmlns:mc="http://schemas.openxmlformats.org/markup-compatibility/2006" xmlns:a14="http://schemas.microsoft.com/office/drawing/2010/main">
        <mc:Choice Requires="a14">
          <p:graphicFrame>
            <p:nvGraphicFramePr>
              <p:cNvPr id="14" name="Table 5">
                <a:extLst>
                  <a:ext uri="{FF2B5EF4-FFF2-40B4-BE49-F238E27FC236}">
                    <a16:creationId xmlns:a16="http://schemas.microsoft.com/office/drawing/2014/main" xmlns="" id="{16345044-392A-4FD7-9142-F8275FEE3EAB}"/>
                  </a:ext>
                </a:extLst>
              </p:cNvPr>
              <p:cNvGraphicFramePr>
                <a:graphicFrameLocks noGrp="1"/>
              </p:cNvGraphicFramePr>
              <p:nvPr>
                <p:extLst>
                  <p:ext uri="{D42A27DB-BD31-4B8C-83A1-F6EECF244321}">
                    <p14:modId xmlns:p14="http://schemas.microsoft.com/office/powerpoint/2010/main" val="4288313760"/>
                  </p:ext>
                </p:extLst>
              </p:nvPr>
            </p:nvGraphicFramePr>
            <p:xfrm>
              <a:off x="6383853" y="2996952"/>
              <a:ext cx="2960908" cy="1921344"/>
            </p:xfrm>
            <a:graphic>
              <a:graphicData uri="http://schemas.openxmlformats.org/drawingml/2006/table">
                <a:tbl>
                  <a:tblPr firstRow="1" bandRow="1">
                    <a:tableStyleId>{5940675A-B579-460E-94D1-54222C63F5DA}</a:tableStyleId>
                  </a:tblPr>
                  <a:tblGrid>
                    <a:gridCol w="1480454">
                      <a:extLst>
                        <a:ext uri="{9D8B030D-6E8A-4147-A177-3AD203B41FA5}">
                          <a16:colId xmlns:a16="http://schemas.microsoft.com/office/drawing/2014/main" xmlns="" val="20000"/>
                        </a:ext>
                      </a:extLst>
                    </a:gridCol>
                    <a:gridCol w="1480454">
                      <a:extLst>
                        <a:ext uri="{9D8B030D-6E8A-4147-A177-3AD203B41FA5}">
                          <a16:colId xmlns:a16="http://schemas.microsoft.com/office/drawing/2014/main" xmlns="" val="20002"/>
                        </a:ext>
                      </a:extLst>
                    </a:gridCol>
                  </a:tblGrid>
                  <a:tr h="320224">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sym typeface="Symbol" panose="05050102010706020507" pitchFamily="18" charset="2"/>
                                  </a:rPr>
                                  <m:t>𝑧</m:t>
                                </m:r>
                              </m:oMath>
                            </m:oMathPara>
                          </a14:m>
                          <a:endPar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m:rPr>
                                    <m:sty m:val="p"/>
                                  </m:rP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sym typeface="Symbol" panose="05050102010706020507" pitchFamily="18" charset="2"/>
                                  </a:rPr>
                                  <m:t>CDF</m:t>
                                </m:r>
                                <m: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sym typeface="Symbol" panose="05050102010706020507" pitchFamily="18" charset="2"/>
                                  </a:rPr>
                                  <m:t>(</m:t>
                                </m:r>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sym typeface="Symbol" panose="05050102010706020507" pitchFamily="18" charset="2"/>
                                  </a:rPr>
                                  <m:t>𝑧</m:t>
                                </m:r>
                                <m: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sym typeface="Symbol" panose="05050102010706020507" pitchFamily="18" charset="2"/>
                                  </a:rPr>
                                  <m:t>)</m:t>
                                </m:r>
                              </m:oMath>
                            </m:oMathPara>
                          </a14:m>
                          <a:endPar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0.4207</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0.4602</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0.5398</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0.5793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mc:Choice>
        <mc:Fallback xmlns="">
          <p:graphicFrame>
            <p:nvGraphicFramePr>
              <p:cNvPr id="14" name="Table 5">
                <a:extLst>
                  <a:ext uri="{FF2B5EF4-FFF2-40B4-BE49-F238E27FC236}">
                    <a16:creationId xmlns:a16="http://schemas.microsoft.com/office/drawing/2014/main" id="{16345044-392A-4FD7-9142-F8275FEE3EAB}"/>
                  </a:ext>
                </a:extLst>
              </p:cNvPr>
              <p:cNvGraphicFramePr>
                <a:graphicFrameLocks noGrp="1"/>
              </p:cNvGraphicFramePr>
              <p:nvPr>
                <p:extLst>
                  <p:ext uri="{D42A27DB-BD31-4B8C-83A1-F6EECF244321}">
                    <p14:modId xmlns:p14="http://schemas.microsoft.com/office/powerpoint/2010/main" val="4288313760"/>
                  </p:ext>
                </p:extLst>
              </p:nvPr>
            </p:nvGraphicFramePr>
            <p:xfrm>
              <a:off x="6383853" y="2996952"/>
              <a:ext cx="2960908" cy="1921344"/>
            </p:xfrm>
            <a:graphic>
              <a:graphicData uri="http://schemas.openxmlformats.org/drawingml/2006/table">
                <a:tbl>
                  <a:tblPr firstRow="1" bandRow="1">
                    <a:tableStyleId>{5940675A-B579-460E-94D1-54222C63F5DA}</a:tableStyleId>
                  </a:tblPr>
                  <a:tblGrid>
                    <a:gridCol w="1480454">
                      <a:extLst>
                        <a:ext uri="{9D8B030D-6E8A-4147-A177-3AD203B41FA5}">
                          <a16:colId xmlns:a16="http://schemas.microsoft.com/office/drawing/2014/main" val="20000"/>
                        </a:ext>
                      </a:extLst>
                    </a:gridCol>
                    <a:gridCol w="1480454">
                      <a:extLst>
                        <a:ext uri="{9D8B030D-6E8A-4147-A177-3AD203B41FA5}">
                          <a16:colId xmlns:a16="http://schemas.microsoft.com/office/drawing/2014/main" val="20002"/>
                        </a:ext>
                      </a:extLst>
                    </a:gridCol>
                  </a:tblGrid>
                  <a:tr h="320224">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t="-1887" r="-100412" b="-498113"/>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1887" r="-412" b="-498113"/>
                          </a:stretch>
                        </a:blipFill>
                      </a:tcPr>
                    </a:tc>
                    <a:extLst>
                      <a:ext uri="{0D108BD9-81ED-4DB2-BD59-A6C34878D82A}">
                        <a16:rowId xmlns:a16="http://schemas.microsoft.com/office/drawing/2014/main" val="10000"/>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0.4207</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0.4602</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0.5398</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0.5793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mc:Fallback>
      </mc:AlternateContent>
      <p:sp>
        <p:nvSpPr>
          <p:cNvPr id="13" name="직사각형 12">
            <a:extLst>
              <a:ext uri="{FF2B5EF4-FFF2-40B4-BE49-F238E27FC236}">
                <a16:creationId xmlns:a16="http://schemas.microsoft.com/office/drawing/2014/main" xmlns="" id="{A88E2099-0300-43AB-9ECE-C687DBC154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Standard normal random variable and probability density</a:t>
            </a:r>
          </a:p>
        </p:txBody>
      </p:sp>
      <mc:AlternateContent xmlns:mc="http://schemas.openxmlformats.org/markup-compatibility/2006" xmlns:a14="http://schemas.microsoft.com/office/drawing/2010/main">
        <mc:Choice Requires="a14">
          <p:sp>
            <p:nvSpPr>
              <p:cNvPr id="15" name="Rectangle 12">
                <a:extLst>
                  <a:ext uri="{FF2B5EF4-FFF2-40B4-BE49-F238E27FC236}">
                    <a16:creationId xmlns:a16="http://schemas.microsoft.com/office/drawing/2014/main" xmlns="" id="{70E754DE-A0F1-436D-BF52-AC12A68364DD}"/>
                  </a:ext>
                </a:extLst>
              </p:cNvPr>
              <p:cNvSpPr/>
              <p:nvPr/>
            </p:nvSpPr>
            <p:spPr>
              <a:xfrm>
                <a:off x="1222454" y="2984962"/>
                <a:ext cx="4919962" cy="1036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lgn="just">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2) </a:t>
                </a:r>
                <a14:m>
                  <m:oMath xmlns:m="http://schemas.openxmlformats.org/officeDocument/2006/math">
                    <m:r>
                      <a:rPr lang="en-US" altLang="ko-KR" sz="1600" i="1" dirty="0"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𝑍</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𝐶𝐷𝐹</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𝐶𝐷𝐹</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d>
                  </m:oMath>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endParaRPr>
              </a:p>
              <a:p>
                <a:pPr algn="just">
                  <a:spcAft>
                    <a:spcPts val="800"/>
                  </a:spcAft>
                </a:pP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𝐶𝐷𝐹</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𝐶𝐷𝐹</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e>
                    </m:d>
                  </m:oMath>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endParaRPr>
              </a:p>
              <a:p>
                <a:pPr algn="just">
                  <a:spcAft>
                    <a:spcPts val="800"/>
                  </a:spcAft>
                </a:pP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smtClean="0">
                        <a:solidFill>
                          <a:srgbClr val="00B050"/>
                        </a:solidFill>
                        <a:latin typeface="Cambria Math" panose="02040503050406030204" pitchFamily="18" charset="0"/>
                        <a:cs typeface="Times New Roman" panose="02020603050405020304" pitchFamily="18" charset="0"/>
                        <a:sym typeface="Symbol" panose="05050102010706020507" pitchFamily="18" charset="2"/>
                      </a:rPr>
                      <m:t>0</m:t>
                    </m:r>
                    <m:r>
                      <a:rPr lang="en-US" altLang="ko-KR" sz="1600" i="1" dirty="0" smtClean="0">
                        <a:solidFill>
                          <a:srgbClr val="00B05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smtClean="0">
                        <a:solidFill>
                          <a:srgbClr val="00B050"/>
                        </a:solidFill>
                        <a:latin typeface="Cambria Math" panose="02040503050406030204" pitchFamily="18" charset="0"/>
                        <a:cs typeface="Times New Roman" panose="02020603050405020304" pitchFamily="18" charset="0"/>
                        <a:sym typeface="Symbol" panose="05050102010706020507" pitchFamily="18" charset="2"/>
                      </a:rPr>
                      <m:t>5793</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smtClean="0">
                        <a:solidFill>
                          <a:srgbClr val="00B050"/>
                        </a:solidFill>
                        <a:latin typeface="Cambria Math" panose="02040503050406030204" pitchFamily="18" charset="0"/>
                        <a:cs typeface="Times New Roman" panose="02020603050405020304" pitchFamily="18" charset="0"/>
                        <a:sym typeface="Symbol" panose="05050102010706020507" pitchFamily="18" charset="2"/>
                      </a:rPr>
                      <m:t>0</m:t>
                    </m:r>
                    <m:r>
                      <a:rPr lang="en-US" altLang="ko-KR" sz="1600" i="1" dirty="0" smtClean="0">
                        <a:solidFill>
                          <a:srgbClr val="00B05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smtClean="0">
                        <a:solidFill>
                          <a:srgbClr val="00B050"/>
                        </a:solidFill>
                        <a:latin typeface="Cambria Math" panose="02040503050406030204" pitchFamily="18" charset="0"/>
                        <a:cs typeface="Times New Roman" panose="02020603050405020304" pitchFamily="18" charset="0"/>
                        <a:sym typeface="Symbol" panose="05050102010706020507" pitchFamily="18" charset="2"/>
                      </a:rPr>
                      <m:t>4602</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smtClean="0">
                        <a:solidFill>
                          <a:srgbClr val="00B050"/>
                        </a:solidFill>
                        <a:latin typeface="Cambria Math" panose="02040503050406030204" pitchFamily="18" charset="0"/>
                        <a:cs typeface="Times New Roman" panose="02020603050405020304" pitchFamily="18" charset="0"/>
                        <a:sym typeface="Symbol" panose="05050102010706020507" pitchFamily="18" charset="2"/>
                      </a:rPr>
                      <m:t>0</m:t>
                    </m:r>
                    <m:r>
                      <a:rPr lang="en-US" altLang="ko-KR" sz="1600" dirty="0">
                        <a:solidFill>
                          <a:srgbClr val="00B05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rgbClr val="00B050"/>
                        </a:solidFill>
                        <a:latin typeface="Cambria Math" panose="02040503050406030204" pitchFamily="18" charset="0"/>
                        <a:cs typeface="Times New Roman" panose="02020603050405020304" pitchFamily="18" charset="0"/>
                        <a:sym typeface="Symbol" panose="05050102010706020507" pitchFamily="18" charset="2"/>
                      </a:rPr>
                      <m:t>1191</m:t>
                    </m:r>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5" name="Rectangle 12">
                <a:extLst>
                  <a:ext uri="{FF2B5EF4-FFF2-40B4-BE49-F238E27FC236}">
                    <a16:creationId xmlns:a16="http://schemas.microsoft.com/office/drawing/2014/main" id="{70E754DE-A0F1-436D-BF52-AC12A68364DD}"/>
                  </a:ext>
                </a:extLst>
              </p:cNvPr>
              <p:cNvSpPr>
                <a:spLocks noRot="1" noChangeAspect="1" noMove="1" noResize="1" noEditPoints="1" noAdjustHandles="1" noChangeArrowheads="1" noChangeShapeType="1" noTextEdit="1"/>
              </p:cNvSpPr>
              <p:nvPr/>
            </p:nvSpPr>
            <p:spPr>
              <a:xfrm>
                <a:off x="1222454" y="2984962"/>
                <a:ext cx="4919962" cy="1036181"/>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5771125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A411F0D9-6681-4F18-88E4-C341C7A04686}"/>
                  </a:ext>
                </a:extLst>
              </p:cNvPr>
              <p:cNvSpPr/>
              <p:nvPr/>
            </p:nvSpPr>
            <p:spPr>
              <a:xfrm>
                <a:off x="674556" y="1700808"/>
                <a:ext cx="8632825" cy="2667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73038" indent="-173038">
                  <a:spcAft>
                    <a:spcPts val="12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The chi-square random variable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𝑄</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the</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sum of squares of </a:t>
                </a:r>
                <a14:m>
                  <m:oMath xmlns:m="http://schemas.openxmlformats.org/officeDocument/2006/math">
                    <m:r>
                      <a:rPr lang="en-US" altLang="ko-KR" sz="1300" dirty="0" smtClean="0">
                        <a:solidFill>
                          <a:srgbClr val="1429A0"/>
                        </a:solidFill>
                        <a:latin typeface="Cambria Math" panose="02040503050406030204" pitchFamily="18" charset="0"/>
                        <a:ea typeface="SamsungOne 700" panose="020B0803030303020204" pitchFamily="34" charset="0"/>
                      </a:rPr>
                      <m:t>𝒌</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independent standard normal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random variables </a:t>
                </a: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𝑋</m:t>
                        </m:r>
                      </m:e>
                      <m: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𝑖</m:t>
                        </m:r>
                      </m:sub>
                    </m:sSub>
                  </m:oMath>
                </a14:m>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𝑄</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sSubSup>
                      <m:sSubSup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sSubSup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e>
                      <m:sub>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1</m:t>
                        </m:r>
                      </m:sub>
                      <m:sup>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2</m:t>
                        </m:r>
                      </m:sup>
                    </m:sSubSup>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sSubSup>
                      <m:sSubSup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sSubSup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e>
                      <m:sub>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2</m:t>
                        </m:r>
                      </m:sub>
                      <m:sup>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2</m:t>
                        </m:r>
                      </m:sup>
                    </m:sSubSup>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sSubSup>
                      <m:sSubSup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sSubSupPr>
                      <m:e>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e>
                      <m:sub>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𝑘</m:t>
                        </m:r>
                      </m:sub>
                      <m:sup>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2</m:t>
                        </m:r>
                      </m:sup>
                    </m:sSub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12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𝑋</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a chi-square random variable with the </a:t>
                </a:r>
                <a:r>
                  <a:rPr lang="en-US" altLang="ko-KR" sz="1300" b="1" dirty="0">
                    <a:solidFill>
                      <a:srgbClr val="1429A0"/>
                    </a:solidFill>
                    <a:latin typeface="SamsungOne 400" panose="020B0503030303020204" pitchFamily="34" charset="0"/>
                    <a:ea typeface="SamsungOne 400" panose="020B0503030303020204" pitchFamily="34" charset="0"/>
                  </a:rPr>
                  <a:t>degree of freedom </a:t>
                </a:r>
                <a14:m>
                  <m:oMath xmlns:m="http://schemas.openxmlformats.org/officeDocument/2006/math">
                    <m:r>
                      <a:rPr lang="en-US" altLang="ko-KR" sz="1300" b="1" i="1" dirty="0">
                        <a:solidFill>
                          <a:srgbClr val="1429A0"/>
                        </a:solidFill>
                        <a:latin typeface="Cambria Math" panose="02040503050406030204" pitchFamily="18" charset="0"/>
                        <a:ea typeface="SamsungOne 400" panose="020B0503030303020204" pitchFamily="34" charset="0"/>
                      </a:rPr>
                      <m:t>𝐤</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𝑄</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sSup>
                      <m:sSup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ko-KR" altLang="en-US" sz="1300">
                            <a:solidFill>
                              <a:schemeClr val="tx1">
                                <a:lumMod val="85000"/>
                                <a:lumOff val="15000"/>
                              </a:schemeClr>
                            </a:solidFill>
                            <a:latin typeface="Cambria Math" panose="02040503050406030204" pitchFamily="18" charset="0"/>
                            <a:ea typeface="SamsungOne 400" panose="020B0503030303020204" pitchFamily="34" charset="0"/>
                          </a:rPr>
                          <m:t>𝜒</m:t>
                        </m:r>
                      </m:e>
                      <m: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2</m:t>
                        </m:r>
                      </m:sup>
                    </m:s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𝑘</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12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𝑓</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𝑥</m:t>
                        </m:r>
                      </m:e>
                    </m:d>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num>
                      <m:den>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e>
                          <m:sup>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𝑘</m:t>
                                </m:r>
                              </m:num>
                              <m:den>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den>
                            </m:f>
                          </m:sup>
                        </m:sSup>
                        <m:r>
                          <a:rPr lang="el-GR" altLang="ko-KR" sz="1600">
                            <a:solidFill>
                              <a:schemeClr val="tx1">
                                <a:lumMod val="85000"/>
                                <a:lumOff val="15000"/>
                              </a:schemeClr>
                            </a:solidFill>
                            <a:latin typeface="Cambria Math" panose="02040503050406030204" pitchFamily="18" charset="0"/>
                            <a:ea typeface="SamsungOne 400" panose="020B0503030303020204" pitchFamily="34" charset="0"/>
                          </a:rPr>
                          <m:t>𝛤</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𝑘</m:t>
                            </m:r>
                          </m:num>
                          <m:den>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den>
                        </m:f>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den>
                    </m:f>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𝑥</m:t>
                        </m:r>
                      </m:e>
                      <m:sup>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𝑘</m:t>
                            </m:r>
                          </m:num>
                          <m:den>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den>
                        </m:f>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rgbClr val="20B765"/>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defined in the interval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0</m:t>
                    </m:r>
                    <m:r>
                      <a:rPr lang="en-US" altLang="ko-KR" sz="1300" dirty="0" err="1">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a:t>
                </a:r>
                <a:r>
                  <a:rPr lang="en-US" altLang="ko-KR" sz="1300" i="1" dirty="0">
                    <a:solidFill>
                      <a:prstClr val="black">
                        <a:lumMod val="85000"/>
                        <a:lumOff val="15000"/>
                      </a:prstClr>
                    </a:solidFill>
                    <a:latin typeface="Cambria Math" panose="02040503050406030204" pitchFamily="18" charset="0"/>
                  </a:rPr>
                  <a:t> = </a:t>
                </a:r>
                <a:r>
                  <a:rPr lang="ko-KR" altLang="en-US" sz="1300" i="1" dirty="0">
                    <a:solidFill>
                      <a:prstClr val="black">
                        <a:lumMod val="85000"/>
                        <a:lumOff val="15000"/>
                      </a:prstClr>
                    </a:solidFill>
                    <a:latin typeface="Cambria Math" panose="02040503050406030204" pitchFamily="18" charset="0"/>
                  </a:rPr>
                  <a:t>𝑘</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Variance</a:t>
                </a:r>
                <a:r>
                  <a:rPr lang="en-US" altLang="ko-KR" sz="1300" i="1" dirty="0">
                    <a:solidFill>
                      <a:prstClr val="black">
                        <a:lumMod val="85000"/>
                        <a:lumOff val="15000"/>
                      </a:prstClr>
                    </a:solidFill>
                    <a:latin typeface="Cambria Math" panose="02040503050406030204" pitchFamily="18" charset="0"/>
                  </a:rPr>
                  <a:t> = 2</a:t>
                </a:r>
                <a:r>
                  <a:rPr lang="ko-KR" altLang="en-US" sz="1300" i="1" dirty="0">
                    <a:solidFill>
                      <a:prstClr val="black">
                        <a:lumMod val="85000"/>
                        <a:lumOff val="15000"/>
                      </a:prstClr>
                    </a:solidFill>
                    <a:latin typeface="Cambria Math" panose="02040503050406030204" pitchFamily="18" charset="0"/>
                  </a:rPr>
                  <a:t>𝑘</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Standard deviation</a:t>
                </a:r>
                <a:r>
                  <a:rPr lang="en-US" altLang="ko-KR" sz="1300" i="1" dirty="0">
                    <a:solidFill>
                      <a:prstClr val="black">
                        <a:lumMod val="85000"/>
                        <a:lumOff val="15000"/>
                      </a:prstClr>
                    </a:solidFill>
                    <a:latin typeface="Cambria Math" panose="02040503050406030204" pitchFamily="18" charset="0"/>
                  </a:rPr>
                  <a:t> = </a:t>
                </a:r>
                <a14:m>
                  <m:oMath xmlns:m="http://schemas.openxmlformats.org/officeDocument/2006/math">
                    <m:rad>
                      <m:radPr>
                        <m:degHide m:val="on"/>
                        <m:ctrlPr>
                          <a:rPr lang="en-US" altLang="ko-KR" sz="1300" i="1" dirty="0">
                            <a:solidFill>
                              <a:prstClr val="black">
                                <a:lumMod val="85000"/>
                                <a:lumOff val="15000"/>
                              </a:prstClr>
                            </a:solidFill>
                            <a:latin typeface="Cambria Math" panose="02040503050406030204" pitchFamily="18" charset="0"/>
                          </a:rPr>
                        </m:ctrlPr>
                      </m:radPr>
                      <m:deg/>
                      <m:e>
                        <m:r>
                          <a:rPr lang="en-US" altLang="ko-KR" sz="1300" i="1" dirty="0">
                            <a:solidFill>
                              <a:prstClr val="black">
                                <a:lumMod val="85000"/>
                                <a:lumOff val="15000"/>
                              </a:prstClr>
                            </a:solidFill>
                            <a:latin typeface="Cambria Math" panose="02040503050406030204" pitchFamily="18" charset="0"/>
                          </a:rPr>
                          <m:t>2</m:t>
                        </m:r>
                        <m:r>
                          <a:rPr lang="en-US" altLang="ko-KR" sz="1300" i="1" dirty="0">
                            <a:solidFill>
                              <a:prstClr val="black">
                                <a:lumMod val="85000"/>
                                <a:lumOff val="15000"/>
                              </a:prstClr>
                            </a:solidFill>
                            <a:latin typeface="Cambria Math" panose="02040503050406030204" pitchFamily="18" charset="0"/>
                          </a:rPr>
                          <m:t>𝑘</m:t>
                        </m:r>
                      </m:e>
                    </m:rad>
                  </m:oMath>
                </a14:m>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13" name="직사각형 12">
                <a:extLst>
                  <a:ext uri="{FF2B5EF4-FFF2-40B4-BE49-F238E27FC236}">
                    <a16:creationId xmlns="" xmlns:a16="http://schemas.microsoft.com/office/drawing/2014/main" xmlns:a14="http://schemas.microsoft.com/office/drawing/2010/main" id="{A411F0D9-6681-4F18-88E4-C341C7A04686}"/>
                  </a:ext>
                </a:extLst>
              </p:cNvPr>
              <p:cNvSpPr>
                <a:spLocks noRot="1" noChangeAspect="1" noMove="1" noResize="1" noEditPoints="1" noAdjustHandles="1" noChangeArrowheads="1" noChangeShapeType="1" noTextEdit="1"/>
              </p:cNvSpPr>
              <p:nvPr/>
            </p:nvSpPr>
            <p:spPr>
              <a:xfrm>
                <a:off x="674556" y="1700808"/>
                <a:ext cx="8632825" cy="2667443"/>
              </a:xfrm>
              <a:prstGeom prst="rect">
                <a:avLst/>
              </a:prstGeom>
              <a:blipFill rotWithShape="0">
                <a:blip r:embed="rId3"/>
                <a:stretch>
                  <a:fillRect l="-141"/>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0368145A-727C-4597-B600-183CB9F78F4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Chi-square random variable and probability density</a:t>
            </a:r>
          </a:p>
        </p:txBody>
      </p:sp>
    </p:spTree>
    <p:extLst>
      <p:ext uri="{BB962C8B-B14F-4D97-AF65-F5344CB8AC3E}">
        <p14:creationId xmlns:p14="http://schemas.microsoft.com/office/powerpoint/2010/main" val="7437787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5" name="그룹 4">
            <a:extLst>
              <a:ext uri="{FF2B5EF4-FFF2-40B4-BE49-F238E27FC236}">
                <a16:creationId xmlns:a16="http://schemas.microsoft.com/office/drawing/2014/main" xmlns="" id="{7E0A7CA2-FF39-414D-BEC9-527458633D08}"/>
              </a:ext>
            </a:extLst>
          </p:cNvPr>
          <p:cNvGrpSpPr/>
          <p:nvPr/>
        </p:nvGrpSpPr>
        <p:grpSpPr>
          <a:xfrm>
            <a:off x="2542799" y="1880828"/>
            <a:ext cx="5212808" cy="3299694"/>
            <a:chOff x="2345008" y="1773238"/>
            <a:chExt cx="5212808" cy="3299694"/>
          </a:xfrm>
        </p:grpSpPr>
        <p:sp>
          <p:nvSpPr>
            <p:cNvPr id="9" name="직사각형 8">
              <a:extLst>
                <a:ext uri="{FF2B5EF4-FFF2-40B4-BE49-F238E27FC236}">
                  <a16:creationId xmlns:a16="http://schemas.microsoft.com/office/drawing/2014/main" xmlns="" id="{4C7366F0-A52A-41F2-8918-CFA9BBEA497C}"/>
                </a:ext>
              </a:extLst>
            </p:cNvPr>
            <p:cNvSpPr/>
            <p:nvPr/>
          </p:nvSpPr>
          <p:spPr>
            <a:xfrm>
              <a:off x="2345008" y="1773238"/>
              <a:ext cx="5212808"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 name="그룹 3">
              <a:extLst>
                <a:ext uri="{FF2B5EF4-FFF2-40B4-BE49-F238E27FC236}">
                  <a16:creationId xmlns:a16="http://schemas.microsoft.com/office/drawing/2014/main" xmlns="" id="{C5F5959D-AF27-4135-827A-39347D6C380C}"/>
                </a:ext>
              </a:extLst>
            </p:cNvPr>
            <p:cNvGrpSpPr/>
            <p:nvPr/>
          </p:nvGrpSpPr>
          <p:grpSpPr>
            <a:xfrm>
              <a:off x="2345008" y="2092298"/>
              <a:ext cx="4853132" cy="2661574"/>
              <a:chOff x="2345008" y="2092298"/>
              <a:chExt cx="4853132" cy="2661574"/>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C03526F3-4B79-45C3-BEA4-B8EC6C847262}"/>
                      </a:ext>
                    </a:extLst>
                  </p:cNvPr>
                  <p:cNvSpPr txBox="1"/>
                  <p:nvPr/>
                </p:nvSpPr>
                <p:spPr>
                  <a:xfrm>
                    <a:off x="3040320" y="2739662"/>
                    <a:ext cx="921702"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FF000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rPr>
                            <m:t>𝑘</m:t>
                          </m:r>
                          <m:r>
                            <a:rPr lang="en-US" sz="1400" smtClean="0">
                              <a:solidFill>
                                <a:srgbClr val="FF0000"/>
                              </a:solidFill>
                              <a:latin typeface="Cambria Math" panose="02040503050406030204" pitchFamily="18" charset="0"/>
                            </a:rPr>
                            <m:t>=</m:t>
                          </m:r>
                          <m:r>
                            <a:rPr lang="en-US" sz="1400" smtClean="0">
                              <a:solidFill>
                                <a:srgbClr val="FF0000"/>
                              </a:solidFill>
                              <a:latin typeface="Cambria Math" panose="02040503050406030204" pitchFamily="18" charset="0"/>
                            </a:rPr>
                            <m:t>1</m:t>
                          </m:r>
                        </m:oMath>
                      </m:oMathPara>
                    </a14:m>
                    <a:endParaRPr lang="en-US" sz="1400" dirty="0">
                      <a:solidFill>
                        <a:srgbClr val="FF0000"/>
                      </a:solidFill>
                    </a:endParaRPr>
                  </a:p>
                </p:txBody>
              </p:sp>
            </mc:Choice>
            <mc:Fallback xmlns="">
              <p:sp>
                <p:nvSpPr>
                  <p:cNvPr id="15" name="TextBox 14">
                    <a:extLst>
                      <a:ext uri="{FF2B5EF4-FFF2-40B4-BE49-F238E27FC236}">
                        <a16:creationId xmlns:a16="http://schemas.microsoft.com/office/drawing/2014/main" id="{C03526F3-4B79-45C3-BEA4-B8EC6C847262}"/>
                      </a:ext>
                    </a:extLst>
                  </p:cNvPr>
                  <p:cNvSpPr txBox="1">
                    <a:spLocks noRot="1" noChangeAspect="1" noMove="1" noResize="1" noEditPoints="1" noAdjustHandles="1" noChangeArrowheads="1" noChangeShapeType="1" noTextEdit="1"/>
                  </p:cNvSpPr>
                  <p:nvPr/>
                </p:nvSpPr>
                <p:spPr>
                  <a:xfrm>
                    <a:off x="3040320" y="2739662"/>
                    <a:ext cx="921702" cy="323165"/>
                  </a:xfrm>
                  <a:prstGeom prst="rect">
                    <a:avLst/>
                  </a:prstGeom>
                  <a:blipFill>
                    <a:blip r:embed="rId3"/>
                    <a:stretch>
                      <a:fillRect/>
                    </a:stretch>
                  </a:blipFill>
                  <a:ln>
                    <a:noFill/>
                  </a:ln>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xmlns="" id="{A4D844E4-514E-422B-A147-BCDAD4E01C83}"/>
                  </a:ext>
                </a:extLst>
              </p:cNvPr>
              <p:cNvCxnSpPr>
                <a:cxnSpLocks/>
              </p:cNvCxnSpPr>
              <p:nvPr/>
            </p:nvCxnSpPr>
            <p:spPr>
              <a:xfrm>
                <a:off x="3055282" y="4441533"/>
                <a:ext cx="414285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xmlns="" id="{55F849E6-9283-4659-B403-57A95E18411E}"/>
                  </a:ext>
                </a:extLst>
              </p:cNvPr>
              <p:cNvCxnSpPr>
                <a:cxnSpLocks/>
              </p:cNvCxnSpPr>
              <p:nvPr/>
            </p:nvCxnSpPr>
            <p:spPr>
              <a:xfrm flipV="1">
                <a:off x="3125852" y="2116535"/>
                <a:ext cx="0" cy="2397125"/>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직사각형 1">
                <a:extLst>
                  <a:ext uri="{FF2B5EF4-FFF2-40B4-BE49-F238E27FC236}">
                    <a16:creationId xmlns:a16="http://schemas.microsoft.com/office/drawing/2014/main" xmlns="" id="{2EC35856-3C86-472A-A447-668A7ADE0820}"/>
                  </a:ext>
                </a:extLst>
              </p:cNvPr>
              <p:cNvSpPr/>
              <p:nvPr/>
            </p:nvSpPr>
            <p:spPr>
              <a:xfrm>
                <a:off x="3180586" y="2092298"/>
                <a:ext cx="3776419" cy="2344814"/>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Lst>
                <a:ahLst/>
                <a:cxnLst>
                  <a:cxn ang="0">
                    <a:pos x="connsiteX0" y="connsiteY0"/>
                  </a:cxn>
                  <a:cxn ang="0">
                    <a:pos x="connsiteX1" y="connsiteY1"/>
                  </a:cxn>
                  <a:cxn ang="0">
                    <a:pos x="connsiteX2" y="connsiteY2"/>
                  </a:cxn>
                </a:cxnLst>
                <a:rect l="l" t="t" r="r" b="b"/>
                <a:pathLst>
                  <a:path w="3776419" h="2351507">
                    <a:moveTo>
                      <a:pt x="3776419" y="2350120"/>
                    </a:moveTo>
                    <a:cubicBezTo>
                      <a:pt x="930772" y="2367713"/>
                      <a:pt x="539306" y="2216676"/>
                      <a:pt x="243279" y="1973047"/>
                    </a:cubicBezTo>
                    <a:cubicBezTo>
                      <a:pt x="-52748" y="1729418"/>
                      <a:pt x="40348" y="827499"/>
                      <a:pt x="0" y="0"/>
                    </a:cubicBezTo>
                  </a:path>
                </a:pathLst>
              </a:custGeom>
              <a:ln w="1905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9" name="직선 연결선 18">
                <a:extLst>
                  <a:ext uri="{FF2B5EF4-FFF2-40B4-BE49-F238E27FC236}">
                    <a16:creationId xmlns:a16="http://schemas.microsoft.com/office/drawing/2014/main" xmlns="" id="{19DB8703-6C32-425D-8001-DAFAACF0AE66}"/>
                  </a:ext>
                </a:extLst>
              </p:cNvPr>
              <p:cNvCxnSpPr/>
              <p:nvPr/>
            </p:nvCxnSpPr>
            <p:spPr>
              <a:xfrm>
                <a:off x="3055282" y="3428795"/>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AFFE94-D469-46A0-B31D-45EF14165D6D}"/>
                  </a:ext>
                </a:extLst>
              </p:cNvPr>
              <p:cNvSpPr txBox="1"/>
              <p:nvPr/>
            </p:nvSpPr>
            <p:spPr>
              <a:xfrm>
                <a:off x="2704683" y="3335148"/>
                <a:ext cx="29187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cxnSp>
            <p:nvCxnSpPr>
              <p:cNvPr id="21" name="직선 연결선 20">
                <a:extLst>
                  <a:ext uri="{FF2B5EF4-FFF2-40B4-BE49-F238E27FC236}">
                    <a16:creationId xmlns:a16="http://schemas.microsoft.com/office/drawing/2014/main" xmlns="" id="{A7EF6F5B-4C7F-4B68-BB21-371CAD76B95F}"/>
                  </a:ext>
                </a:extLst>
              </p:cNvPr>
              <p:cNvCxnSpPr/>
              <p:nvPr/>
            </p:nvCxnSpPr>
            <p:spPr>
              <a:xfrm>
                <a:off x="3055282" y="2416057"/>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98032CDA-1F84-4F24-A5BC-2B916B84FC4A}"/>
                  </a:ext>
                </a:extLst>
              </p:cNvPr>
              <p:cNvSpPr txBox="1"/>
              <p:nvPr/>
            </p:nvSpPr>
            <p:spPr>
              <a:xfrm>
                <a:off x="2704683" y="2320063"/>
                <a:ext cx="29187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cxnSp>
            <p:nvCxnSpPr>
              <p:cNvPr id="26" name="직선 연결선 25">
                <a:extLst>
                  <a:ext uri="{FF2B5EF4-FFF2-40B4-BE49-F238E27FC236}">
                    <a16:creationId xmlns:a16="http://schemas.microsoft.com/office/drawing/2014/main" xmlns="" id="{98178F5D-DE02-4ED1-9B57-25B69F88537A}"/>
                  </a:ext>
                </a:extLst>
              </p:cNvPr>
              <p:cNvCxnSpPr/>
              <p:nvPr/>
            </p:nvCxnSpPr>
            <p:spPr>
              <a:xfrm>
                <a:off x="3055282" y="292242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17DB3D5E-036A-4943-8D64-A7547792AF97}"/>
                  </a:ext>
                </a:extLst>
              </p:cNvPr>
              <p:cNvSpPr txBox="1"/>
              <p:nvPr/>
            </p:nvSpPr>
            <p:spPr>
              <a:xfrm>
                <a:off x="2704683" y="2823970"/>
                <a:ext cx="29187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cxnSp>
            <p:nvCxnSpPr>
              <p:cNvPr id="28" name="직선 연결선 27">
                <a:extLst>
                  <a:ext uri="{FF2B5EF4-FFF2-40B4-BE49-F238E27FC236}">
                    <a16:creationId xmlns:a16="http://schemas.microsoft.com/office/drawing/2014/main" xmlns="" id="{550A6B6D-CE67-4141-BCBA-F9F5FC77A03C}"/>
                  </a:ext>
                </a:extLst>
              </p:cNvPr>
              <p:cNvCxnSpPr/>
              <p:nvPr/>
            </p:nvCxnSpPr>
            <p:spPr>
              <a:xfrm>
                <a:off x="3055282" y="3935164"/>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60A6712B-2DC9-42AB-B098-CE03AB4F1846}"/>
                  </a:ext>
                </a:extLst>
              </p:cNvPr>
              <p:cNvSpPr txBox="1"/>
              <p:nvPr/>
            </p:nvSpPr>
            <p:spPr>
              <a:xfrm>
                <a:off x="2704683" y="3839170"/>
                <a:ext cx="29187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0.5</a:t>
                </a:r>
              </a:p>
            </p:txBody>
          </p:sp>
          <p:sp>
            <p:nvSpPr>
              <p:cNvPr id="30" name="TextBox 29">
                <a:extLst>
                  <a:ext uri="{FF2B5EF4-FFF2-40B4-BE49-F238E27FC236}">
                    <a16:creationId xmlns:a16="http://schemas.microsoft.com/office/drawing/2014/main" xmlns="" id="{EB118BF7-BBCE-458B-A8AC-EDE482A77CAB}"/>
                  </a:ext>
                </a:extLst>
              </p:cNvPr>
              <p:cNvSpPr txBox="1"/>
              <p:nvPr/>
            </p:nvSpPr>
            <p:spPr>
              <a:xfrm>
                <a:off x="2704683" y="4345539"/>
                <a:ext cx="29187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cxnSp>
            <p:nvCxnSpPr>
              <p:cNvPr id="31" name="직선 연결선 30">
                <a:extLst>
                  <a:ext uri="{FF2B5EF4-FFF2-40B4-BE49-F238E27FC236}">
                    <a16:creationId xmlns:a16="http://schemas.microsoft.com/office/drawing/2014/main" xmlns="" id="{5E5F39C6-3E17-4419-9C87-707116C7E7F8}"/>
                  </a:ext>
                </a:extLst>
              </p:cNvPr>
              <p:cNvCxnSpPr/>
              <p:nvPr/>
            </p:nvCxnSpPr>
            <p:spPr>
              <a:xfrm rot="16200000">
                <a:off x="4050930" y="447672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7FD8B547-F55B-482A-BD2E-70B8A2308932}"/>
                  </a:ext>
                </a:extLst>
              </p:cNvPr>
              <p:cNvSpPr txBox="1"/>
              <p:nvPr/>
            </p:nvSpPr>
            <p:spPr>
              <a:xfrm>
                <a:off x="3997707" y="4553817"/>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cxnSp>
            <p:nvCxnSpPr>
              <p:cNvPr id="33" name="직선 연결선 32">
                <a:extLst>
                  <a:ext uri="{FF2B5EF4-FFF2-40B4-BE49-F238E27FC236}">
                    <a16:creationId xmlns:a16="http://schemas.microsoft.com/office/drawing/2014/main" xmlns="" id="{2A022BF9-39C4-4731-BD77-ECE30F7FF649}"/>
                  </a:ext>
                </a:extLst>
              </p:cNvPr>
              <p:cNvCxnSpPr/>
              <p:nvPr/>
            </p:nvCxnSpPr>
            <p:spPr>
              <a:xfrm rot="16200000">
                <a:off x="5011197" y="447672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017CF040-3C5E-436E-993F-81D1C3AA057B}"/>
                  </a:ext>
                </a:extLst>
              </p:cNvPr>
              <p:cNvSpPr txBox="1"/>
              <p:nvPr/>
            </p:nvSpPr>
            <p:spPr>
              <a:xfrm>
                <a:off x="4957974" y="4553817"/>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cxnSp>
            <p:nvCxnSpPr>
              <p:cNvPr id="35" name="직선 연결선 34">
                <a:extLst>
                  <a:ext uri="{FF2B5EF4-FFF2-40B4-BE49-F238E27FC236}">
                    <a16:creationId xmlns:a16="http://schemas.microsoft.com/office/drawing/2014/main" xmlns="" id="{0E9AD0E7-77E5-467F-B0A5-F80CD261148C}"/>
                  </a:ext>
                </a:extLst>
              </p:cNvPr>
              <p:cNvCxnSpPr/>
              <p:nvPr/>
            </p:nvCxnSpPr>
            <p:spPr>
              <a:xfrm rot="16200000">
                <a:off x="5971464" y="447672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12AFCCF7-18E9-47C9-A702-0CD96D2C2B7E}"/>
                  </a:ext>
                </a:extLst>
              </p:cNvPr>
              <p:cNvSpPr txBox="1"/>
              <p:nvPr/>
            </p:nvSpPr>
            <p:spPr>
              <a:xfrm>
                <a:off x="5912914" y="4553817"/>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a:t>
                </a:r>
              </a:p>
            </p:txBody>
          </p:sp>
          <p:cxnSp>
            <p:nvCxnSpPr>
              <p:cNvPr id="37" name="직선 연결선 36">
                <a:extLst>
                  <a:ext uri="{FF2B5EF4-FFF2-40B4-BE49-F238E27FC236}">
                    <a16:creationId xmlns:a16="http://schemas.microsoft.com/office/drawing/2014/main" xmlns="" id="{C80CC549-8A04-48D5-B6FC-763B4D0FF5BE}"/>
                  </a:ext>
                </a:extLst>
              </p:cNvPr>
              <p:cNvCxnSpPr/>
              <p:nvPr/>
            </p:nvCxnSpPr>
            <p:spPr>
              <a:xfrm rot="16200000">
                <a:off x="6931732" y="447672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23FC6B41-48B6-4693-86D6-6AA1CF4B33F6}"/>
                  </a:ext>
                </a:extLst>
              </p:cNvPr>
              <p:cNvSpPr txBox="1"/>
              <p:nvPr/>
            </p:nvSpPr>
            <p:spPr>
              <a:xfrm>
                <a:off x="6882598" y="4553817"/>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8</a:t>
                </a:r>
              </a:p>
            </p:txBody>
          </p:sp>
          <p:sp>
            <p:nvSpPr>
              <p:cNvPr id="39" name="TextBox 38">
                <a:extLst>
                  <a:ext uri="{FF2B5EF4-FFF2-40B4-BE49-F238E27FC236}">
                    <a16:creationId xmlns:a16="http://schemas.microsoft.com/office/drawing/2014/main" xmlns="" id="{3632482A-04DB-4DC4-8A72-C5A4C612C56F}"/>
                  </a:ext>
                </a:extLst>
              </p:cNvPr>
              <p:cNvSpPr txBox="1"/>
              <p:nvPr/>
            </p:nvSpPr>
            <p:spPr>
              <a:xfrm>
                <a:off x="3036537" y="4553817"/>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40" name="직사각형 1">
                <a:extLst>
                  <a:ext uri="{FF2B5EF4-FFF2-40B4-BE49-F238E27FC236}">
                    <a16:creationId xmlns:a16="http://schemas.microsoft.com/office/drawing/2014/main" xmlns="" id="{6DAF9992-BAB4-400D-90C7-6E62C12A1886}"/>
                  </a:ext>
                </a:extLst>
              </p:cNvPr>
              <p:cNvSpPr/>
              <p:nvPr/>
            </p:nvSpPr>
            <p:spPr>
              <a:xfrm>
                <a:off x="3157166" y="3952680"/>
                <a:ext cx="3799840" cy="462525"/>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 name="connsiteX0" fmla="*/ 3533140 w 3533140"/>
                  <a:gd name="connsiteY0" fmla="*/ 377073 h 378460"/>
                  <a:gd name="connsiteX1" fmla="*/ 0 w 3533140"/>
                  <a:gd name="connsiteY1" fmla="*/ 0 h 378460"/>
                  <a:gd name="connsiteX0" fmla="*/ 3799840 w 3799840"/>
                  <a:gd name="connsiteY0" fmla="*/ 463043 h 463964"/>
                  <a:gd name="connsiteX1" fmla="*/ 0 w 3799840"/>
                  <a:gd name="connsiteY1" fmla="*/ 0 h 463964"/>
                  <a:gd name="connsiteX0" fmla="*/ 3799840 w 3799840"/>
                  <a:gd name="connsiteY0" fmla="*/ 463043 h 463845"/>
                  <a:gd name="connsiteX1" fmla="*/ 0 w 3799840"/>
                  <a:gd name="connsiteY1" fmla="*/ 0 h 463845"/>
                </a:gdLst>
                <a:ahLst/>
                <a:cxnLst>
                  <a:cxn ang="0">
                    <a:pos x="connsiteX0" y="connsiteY0"/>
                  </a:cxn>
                  <a:cxn ang="0">
                    <a:pos x="connsiteX1" y="connsiteY1"/>
                  </a:cxn>
                </a:cxnLst>
                <a:rect l="l" t="t" r="r" b="b"/>
                <a:pathLst>
                  <a:path w="3799840" h="463845">
                    <a:moveTo>
                      <a:pt x="3799840" y="463043"/>
                    </a:moveTo>
                    <a:cubicBezTo>
                      <a:pt x="954193" y="480636"/>
                      <a:pt x="481765" y="205420"/>
                      <a:pt x="0" y="0"/>
                    </a:cubicBezTo>
                  </a:path>
                </a:pathLst>
              </a:custGeom>
              <a:ln w="19050">
                <a:solidFill>
                  <a:srgbClr val="1429A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1" name="직사각형 1">
                <a:extLst>
                  <a:ext uri="{FF2B5EF4-FFF2-40B4-BE49-F238E27FC236}">
                    <a16:creationId xmlns:a16="http://schemas.microsoft.com/office/drawing/2014/main" xmlns="" id="{7B61A53B-593D-4384-9AC5-A9EF638070B6}"/>
                  </a:ext>
                </a:extLst>
              </p:cNvPr>
              <p:cNvSpPr/>
              <p:nvPr/>
            </p:nvSpPr>
            <p:spPr>
              <a:xfrm>
                <a:off x="3141290" y="4287090"/>
                <a:ext cx="3815715" cy="138666"/>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 name="connsiteX0" fmla="*/ 3533140 w 3533140"/>
                  <a:gd name="connsiteY0" fmla="*/ 377073 h 378460"/>
                  <a:gd name="connsiteX1" fmla="*/ 0 w 3533140"/>
                  <a:gd name="connsiteY1" fmla="*/ 0 h 378460"/>
                  <a:gd name="connsiteX0" fmla="*/ 3799840 w 3799840"/>
                  <a:gd name="connsiteY0" fmla="*/ 463043 h 463964"/>
                  <a:gd name="connsiteX1" fmla="*/ 0 w 3799840"/>
                  <a:gd name="connsiteY1" fmla="*/ 0 h 463964"/>
                  <a:gd name="connsiteX0" fmla="*/ 3799840 w 3799840"/>
                  <a:gd name="connsiteY0" fmla="*/ 463043 h 463845"/>
                  <a:gd name="connsiteX1" fmla="*/ 0 w 3799840"/>
                  <a:gd name="connsiteY1" fmla="*/ 0 h 463845"/>
                  <a:gd name="connsiteX0" fmla="*/ 3815715 w 3815715"/>
                  <a:gd name="connsiteY0" fmla="*/ 0 h 137820"/>
                  <a:gd name="connsiteX1" fmla="*/ 0 w 3815715"/>
                  <a:gd name="connsiteY1" fmla="*/ 55959 h 137820"/>
                  <a:gd name="connsiteX0" fmla="*/ 3815715 w 3815715"/>
                  <a:gd name="connsiteY0" fmla="*/ 43271 h 99230"/>
                  <a:gd name="connsiteX1" fmla="*/ 0 w 3815715"/>
                  <a:gd name="connsiteY1" fmla="*/ 99230 h 99230"/>
                  <a:gd name="connsiteX0" fmla="*/ 3815715 w 3815715"/>
                  <a:gd name="connsiteY0" fmla="*/ 88050 h 144009"/>
                  <a:gd name="connsiteX1" fmla="*/ 0 w 3815715"/>
                  <a:gd name="connsiteY1" fmla="*/ 144009 h 144009"/>
                  <a:gd name="connsiteX0" fmla="*/ 3815715 w 3815715"/>
                  <a:gd name="connsiteY0" fmla="*/ 83102 h 139061"/>
                  <a:gd name="connsiteX1" fmla="*/ 0 w 3815715"/>
                  <a:gd name="connsiteY1" fmla="*/ 139061 h 139061"/>
                </a:gdLst>
                <a:ahLst/>
                <a:cxnLst>
                  <a:cxn ang="0">
                    <a:pos x="connsiteX0" y="connsiteY0"/>
                  </a:cxn>
                  <a:cxn ang="0">
                    <a:pos x="connsiteX1" y="connsiteY1"/>
                  </a:cxn>
                </a:cxnLst>
                <a:rect l="l" t="t" r="r" b="b"/>
                <a:pathLst>
                  <a:path w="3815715" h="139061">
                    <a:moveTo>
                      <a:pt x="3815715" y="83102"/>
                    </a:moveTo>
                    <a:cubicBezTo>
                      <a:pt x="1443143" y="-17115"/>
                      <a:pt x="910390" y="-56710"/>
                      <a:pt x="0" y="139061"/>
                    </a:cubicBezTo>
                  </a:path>
                </a:pathLst>
              </a:custGeom>
              <a:ln w="19050">
                <a:solidFill>
                  <a:srgbClr val="00B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ECC71972-D646-4DF6-B590-C8BA690B8430}"/>
                      </a:ext>
                    </a:extLst>
                  </p:cNvPr>
                  <p:cNvSpPr txBox="1"/>
                  <p:nvPr/>
                </p:nvSpPr>
                <p:spPr>
                  <a:xfrm>
                    <a:off x="2345008" y="3554424"/>
                    <a:ext cx="921702"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0070C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1429A0"/>
                              </a:solidFill>
                              <a:latin typeface="Cambria Math" panose="02040503050406030204" pitchFamily="18" charset="0"/>
                            </a:rPr>
                            <m:t>𝑘</m:t>
                          </m:r>
                          <m:r>
                            <a:rPr lang="en-US" sz="1400" smtClean="0">
                              <a:solidFill>
                                <a:srgbClr val="1429A0"/>
                              </a:solidFill>
                              <a:latin typeface="Cambria Math" panose="02040503050406030204" pitchFamily="18" charset="0"/>
                            </a:rPr>
                            <m:t>=</m:t>
                          </m:r>
                          <m:r>
                            <a:rPr lang="en-US" sz="1400" smtClean="0">
                              <a:solidFill>
                                <a:srgbClr val="1429A0"/>
                              </a:solidFill>
                              <a:latin typeface="Cambria Math" panose="02040503050406030204" pitchFamily="18" charset="0"/>
                            </a:rPr>
                            <m:t>2</m:t>
                          </m:r>
                        </m:oMath>
                      </m:oMathPara>
                    </a14:m>
                    <a:endParaRPr lang="en-US" sz="1400" dirty="0">
                      <a:solidFill>
                        <a:srgbClr val="1429A0"/>
                      </a:solidFill>
                    </a:endParaRPr>
                  </a:p>
                </p:txBody>
              </p:sp>
            </mc:Choice>
            <mc:Fallback xmlns="">
              <p:sp>
                <p:nvSpPr>
                  <p:cNvPr id="42" name="TextBox 41">
                    <a:extLst>
                      <a:ext uri="{FF2B5EF4-FFF2-40B4-BE49-F238E27FC236}">
                        <a16:creationId xmlns:a16="http://schemas.microsoft.com/office/drawing/2014/main" id="{ECC71972-D646-4DF6-B590-C8BA690B8430}"/>
                      </a:ext>
                    </a:extLst>
                  </p:cNvPr>
                  <p:cNvSpPr txBox="1">
                    <a:spLocks noRot="1" noChangeAspect="1" noMove="1" noResize="1" noEditPoints="1" noAdjustHandles="1" noChangeArrowheads="1" noChangeShapeType="1" noTextEdit="1"/>
                  </p:cNvSpPr>
                  <p:nvPr/>
                </p:nvSpPr>
                <p:spPr>
                  <a:xfrm>
                    <a:off x="2345008" y="3554424"/>
                    <a:ext cx="921702" cy="323165"/>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xmlns="" id="{BA428410-1B33-46E3-BA7B-8655B73BF438}"/>
                      </a:ext>
                    </a:extLst>
                  </p:cNvPr>
                  <p:cNvSpPr txBox="1"/>
                  <p:nvPr/>
                </p:nvSpPr>
                <p:spPr>
                  <a:xfrm>
                    <a:off x="2345008" y="4086705"/>
                    <a:ext cx="921702"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20B765"/>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00B050"/>
                              </a:solidFill>
                              <a:latin typeface="Cambria Math" panose="02040503050406030204" pitchFamily="18" charset="0"/>
                            </a:rPr>
                            <m:t>𝑘</m:t>
                          </m:r>
                          <m:r>
                            <a:rPr lang="en-US" sz="1400" smtClean="0">
                              <a:solidFill>
                                <a:srgbClr val="00B050"/>
                              </a:solidFill>
                              <a:latin typeface="Cambria Math" panose="02040503050406030204" pitchFamily="18" charset="0"/>
                            </a:rPr>
                            <m:t>=</m:t>
                          </m:r>
                          <m:r>
                            <a:rPr lang="en-US" sz="1400" smtClean="0">
                              <a:solidFill>
                                <a:srgbClr val="00B050"/>
                              </a:solidFill>
                              <a:latin typeface="Cambria Math" panose="02040503050406030204" pitchFamily="18" charset="0"/>
                            </a:rPr>
                            <m:t>5</m:t>
                          </m:r>
                        </m:oMath>
                      </m:oMathPara>
                    </a14:m>
                    <a:endParaRPr lang="en-US" sz="1400" dirty="0">
                      <a:solidFill>
                        <a:srgbClr val="00B050"/>
                      </a:solidFill>
                    </a:endParaRPr>
                  </a:p>
                </p:txBody>
              </p:sp>
            </mc:Choice>
            <mc:Fallback xmlns="">
              <p:sp>
                <p:nvSpPr>
                  <p:cNvPr id="43" name="TextBox 42">
                    <a:extLst>
                      <a:ext uri="{FF2B5EF4-FFF2-40B4-BE49-F238E27FC236}">
                        <a16:creationId xmlns:a16="http://schemas.microsoft.com/office/drawing/2014/main" id="{BA428410-1B33-46E3-BA7B-8655B73BF438}"/>
                      </a:ext>
                    </a:extLst>
                  </p:cNvPr>
                  <p:cNvSpPr txBox="1">
                    <a:spLocks noRot="1" noChangeAspect="1" noMove="1" noResize="1" noEditPoints="1" noAdjustHandles="1" noChangeArrowheads="1" noChangeShapeType="1" noTextEdit="1"/>
                  </p:cNvSpPr>
                  <p:nvPr/>
                </p:nvSpPr>
                <p:spPr>
                  <a:xfrm>
                    <a:off x="2345008" y="4086705"/>
                    <a:ext cx="921702" cy="323165"/>
                  </a:xfrm>
                  <a:prstGeom prst="rect">
                    <a:avLst/>
                  </a:prstGeom>
                  <a:blipFill>
                    <a:blip r:embed="rId5"/>
                    <a:stretch>
                      <a:fillRect/>
                    </a:stretch>
                  </a:blipFill>
                  <a:ln>
                    <a:noFill/>
                  </a:ln>
                </p:spPr>
                <p:txBody>
                  <a:bodyPr/>
                  <a:lstStyle/>
                  <a:p>
                    <a:r>
                      <a:rPr lang="ko-KR" altLang="en-US">
                        <a:noFill/>
                      </a:rPr>
                      <a:t> </a:t>
                    </a:r>
                  </a:p>
                </p:txBody>
              </p:sp>
            </mc:Fallback>
          </mc:AlternateContent>
        </p:grpSp>
      </p:grpSp>
      <p:sp>
        <p:nvSpPr>
          <p:cNvPr id="44" name="직사각형 43">
            <a:extLst>
              <a:ext uri="{FF2B5EF4-FFF2-40B4-BE49-F238E27FC236}">
                <a16:creationId xmlns:a16="http://schemas.microsoft.com/office/drawing/2014/main" xmlns="" id="{A88201D6-B769-4C82-8CAE-16853593999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Chi-square random variable and probability density</a:t>
            </a:r>
          </a:p>
        </p:txBody>
      </p:sp>
    </p:spTree>
    <p:extLst>
      <p:ext uri="{BB962C8B-B14F-4D97-AF65-F5344CB8AC3E}">
        <p14:creationId xmlns:p14="http://schemas.microsoft.com/office/powerpoint/2010/main" val="4012927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44" name="직사각형 43">
                <a:extLst>
                  <a:ext uri="{FF2B5EF4-FFF2-40B4-BE49-F238E27FC236}">
                    <a16:creationId xmlns:a16="http://schemas.microsoft.com/office/drawing/2014/main" xmlns="" id="{4CE8B0BB-6535-494C-B0DF-59CD8412BD4A}"/>
                  </a:ext>
                </a:extLst>
              </p:cNvPr>
              <p:cNvSpPr/>
              <p:nvPr/>
            </p:nvSpPr>
            <p:spPr>
              <a:xfrm>
                <a:off x="684689" y="1733651"/>
                <a:ext cx="8630827" cy="647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ct val="150000"/>
                  </a:lnSpc>
                  <a:spcAft>
                    <a:spcPts val="8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Suppose that </a:t>
                </a: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𝑄</m:t>
                        </m:r>
                      </m:e>
                      <m:sub>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1</m:t>
                        </m:r>
                      </m:sub>
                    </m:sSub>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 ~ </m:t>
                    </m:r>
                    <m:sSup>
                      <m:sSupPr>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ko-KR" altLang="en-US" sz="1400">
                            <a:solidFill>
                              <a:schemeClr val="tx1">
                                <a:lumMod val="85000"/>
                                <a:lumOff val="15000"/>
                              </a:schemeClr>
                            </a:solidFill>
                            <a:latin typeface="Cambria Math" panose="02040503050406030204" pitchFamily="18" charset="0"/>
                            <a:ea typeface="SamsungOne 400" panose="020B0503030303020204" pitchFamily="34" charset="0"/>
                          </a:rPr>
                          <m:t>𝜒</m:t>
                        </m:r>
                      </m:e>
                      <m: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2</m:t>
                        </m:r>
                      </m:sup>
                    </m:s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400" i="1" smtClean="0">
                            <a:solidFill>
                              <a:srgbClr val="FF0000"/>
                            </a:solidFill>
                            <a:latin typeface="Cambria Math" panose="02040503050406030204" pitchFamily="18" charset="0"/>
                            <a:ea typeface="SamsungOne 400" panose="020B0503030303020204" pitchFamily="34" charset="0"/>
                          </a:rPr>
                        </m:ctrlPr>
                      </m:sSubPr>
                      <m:e>
                        <m:r>
                          <a:rPr lang="en-US" altLang="ko-KR" sz="1400">
                            <a:solidFill>
                              <a:srgbClr val="FF0000"/>
                            </a:solidFill>
                            <a:latin typeface="Cambria Math" panose="02040503050406030204" pitchFamily="18" charset="0"/>
                            <a:ea typeface="SamsungOne 400" panose="020B0503030303020204" pitchFamily="34" charset="0"/>
                          </a:rPr>
                          <m:t>𝒌</m:t>
                        </m:r>
                      </m:e>
                      <m:sub>
                        <m:r>
                          <a:rPr lang="en-US" altLang="ko-KR" sz="1400">
                            <a:solidFill>
                              <a:srgbClr val="FF0000"/>
                            </a:solidFill>
                            <a:latin typeface="Cambria Math" panose="02040503050406030204" pitchFamily="18" charset="0"/>
                            <a:ea typeface="SamsungOne 400" panose="020B0503030303020204" pitchFamily="34" charset="0"/>
                          </a:rPr>
                          <m:t>𝟏</m:t>
                        </m:r>
                      </m:sub>
                    </m:sSub>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and </a:t>
                </a: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𝑄</m:t>
                        </m:r>
                      </m:e>
                      <m:sub>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2</m:t>
                        </m:r>
                      </m:sub>
                    </m:sSub>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 ~ </m:t>
                    </m:r>
                    <m:sSup>
                      <m:sSupPr>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ko-KR" altLang="en-US" sz="1400">
                            <a:solidFill>
                              <a:schemeClr val="tx1">
                                <a:lumMod val="85000"/>
                                <a:lumOff val="15000"/>
                              </a:schemeClr>
                            </a:solidFill>
                            <a:latin typeface="Cambria Math" panose="02040503050406030204" pitchFamily="18" charset="0"/>
                            <a:ea typeface="SamsungOne 400" panose="020B0503030303020204" pitchFamily="34" charset="0"/>
                          </a:rPr>
                          <m:t>𝜒</m:t>
                        </m:r>
                      </m:e>
                      <m: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2</m:t>
                        </m:r>
                      </m:sup>
                    </m:s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400" i="1" smtClean="0">
                            <a:solidFill>
                              <a:srgbClr val="FF0000"/>
                            </a:solidFill>
                            <a:latin typeface="Cambria Math" panose="02040503050406030204" pitchFamily="18" charset="0"/>
                            <a:ea typeface="SamsungOne 400" panose="020B0503030303020204" pitchFamily="34" charset="0"/>
                          </a:rPr>
                        </m:ctrlPr>
                      </m:sSubPr>
                      <m:e>
                        <m:r>
                          <a:rPr lang="en-US" altLang="ko-KR" sz="1400">
                            <a:solidFill>
                              <a:srgbClr val="FF0000"/>
                            </a:solidFill>
                            <a:latin typeface="Cambria Math" panose="02040503050406030204" pitchFamily="18" charset="0"/>
                            <a:ea typeface="SamsungOne 400" panose="020B0503030303020204" pitchFamily="34" charset="0"/>
                          </a:rPr>
                          <m:t>𝒌</m:t>
                        </m:r>
                      </m:e>
                      <m:sub>
                        <m:r>
                          <a:rPr lang="en-US" altLang="ko-KR" sz="1400">
                            <a:solidFill>
                              <a:srgbClr val="FF0000"/>
                            </a:solidFill>
                            <a:latin typeface="Cambria Math" panose="02040503050406030204" pitchFamily="18" charset="0"/>
                            <a:ea typeface="SamsungOne 400" panose="020B0503030303020204" pitchFamily="34" charset="0"/>
                          </a:rPr>
                          <m:t>𝟐</m:t>
                        </m:r>
                      </m:sub>
                    </m:sSub>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which are independent to each other. </a:t>
                </a:r>
                <a:b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b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Then, </a:t>
                </a: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𝑄</m:t>
                        </m:r>
                      </m:e>
                      <m: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sub>
                    </m:s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𝑄</m:t>
                        </m:r>
                      </m:e>
                      <m: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sub>
                    </m:s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 </m:t>
                    </m:r>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ko-KR" altLang="en-US" sz="1600">
                            <a:solidFill>
                              <a:schemeClr val="tx1">
                                <a:lumMod val="85000"/>
                                <a:lumOff val="15000"/>
                              </a:schemeClr>
                            </a:solidFill>
                            <a:latin typeface="Cambria Math" panose="02040503050406030204" pitchFamily="18" charset="0"/>
                            <a:ea typeface="SamsungOne 400" panose="020B0503030303020204" pitchFamily="34" charset="0"/>
                          </a:rPr>
                          <m:t>𝜒</m:t>
                        </m:r>
                      </m:e>
                      <m:sup>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sup>
                    </m:sSup>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600" i="1" smtClean="0">
                            <a:solidFill>
                              <a:srgbClr val="FF0000"/>
                            </a:solidFill>
                            <a:latin typeface="Cambria Math" panose="02040503050406030204" pitchFamily="18" charset="0"/>
                            <a:ea typeface="SamsungOne 400" panose="020B0503030303020204" pitchFamily="34" charset="0"/>
                          </a:rPr>
                        </m:ctrlPr>
                      </m:sSubPr>
                      <m:e>
                        <m:r>
                          <a:rPr lang="en-US" altLang="ko-KR" sz="1600">
                            <a:solidFill>
                              <a:srgbClr val="FF0000"/>
                            </a:solidFill>
                            <a:latin typeface="Cambria Math" panose="02040503050406030204" pitchFamily="18" charset="0"/>
                            <a:ea typeface="SamsungOne 400" panose="020B0503030303020204" pitchFamily="34" charset="0"/>
                          </a:rPr>
                          <m:t>𝒌</m:t>
                        </m:r>
                      </m:e>
                      <m:sub>
                        <m:r>
                          <a:rPr lang="en-US" altLang="ko-KR" sz="1600">
                            <a:solidFill>
                              <a:srgbClr val="FF0000"/>
                            </a:solidFill>
                            <a:latin typeface="Cambria Math" panose="02040503050406030204" pitchFamily="18" charset="0"/>
                            <a:ea typeface="SamsungOne 400" panose="020B0503030303020204" pitchFamily="34" charset="0"/>
                          </a:rPr>
                          <m:t>𝟏</m:t>
                        </m:r>
                      </m:sub>
                    </m:s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600" i="1" smtClean="0">
                            <a:solidFill>
                              <a:srgbClr val="FF0000"/>
                            </a:solidFill>
                            <a:latin typeface="Cambria Math" panose="02040503050406030204" pitchFamily="18" charset="0"/>
                            <a:ea typeface="SamsungOne 400" panose="020B0503030303020204" pitchFamily="34" charset="0"/>
                          </a:rPr>
                        </m:ctrlPr>
                      </m:sSubPr>
                      <m:e>
                        <m:r>
                          <a:rPr lang="en-US" altLang="ko-KR" sz="1600">
                            <a:solidFill>
                              <a:srgbClr val="FF0000"/>
                            </a:solidFill>
                            <a:latin typeface="Cambria Math" panose="02040503050406030204" pitchFamily="18" charset="0"/>
                            <a:ea typeface="SamsungOne 400" panose="020B0503030303020204" pitchFamily="34" charset="0"/>
                          </a:rPr>
                          <m:t>𝒌</m:t>
                        </m:r>
                      </m:e>
                      <m:sub>
                        <m:r>
                          <a:rPr lang="en-US" altLang="ko-KR" sz="1600">
                            <a:solidFill>
                              <a:srgbClr val="FF0000"/>
                            </a:solidFill>
                            <a:latin typeface="Cambria Math" panose="02040503050406030204" pitchFamily="18" charset="0"/>
                            <a:ea typeface="SamsungOne 400" panose="020B0503030303020204" pitchFamily="34" charset="0"/>
                          </a:rPr>
                          <m:t>𝟐</m:t>
                        </m:r>
                      </m:sub>
                    </m:sSub>
                    <m:r>
                      <a:rPr lang="en-US" altLang="ko-KR" sz="1600" smtClean="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t>
                </a:r>
              </a:p>
            </p:txBody>
          </p:sp>
        </mc:Choice>
        <mc:Fallback xmlns="">
          <p:sp>
            <p:nvSpPr>
              <p:cNvPr id="44" name="직사각형 43">
                <a:extLst>
                  <a:ext uri="{FF2B5EF4-FFF2-40B4-BE49-F238E27FC236}">
                    <a16:creationId xmlns:a16="http://schemas.microsoft.com/office/drawing/2014/main" id="{4CE8B0BB-6535-494C-B0DF-59CD8412BD4A}"/>
                  </a:ext>
                </a:extLst>
              </p:cNvPr>
              <p:cNvSpPr>
                <a:spLocks noRot="1" noChangeAspect="1" noMove="1" noResize="1" noEditPoints="1" noAdjustHandles="1" noChangeArrowheads="1" noChangeShapeType="1" noTextEdit="1"/>
              </p:cNvSpPr>
              <p:nvPr/>
            </p:nvSpPr>
            <p:spPr>
              <a:xfrm>
                <a:off x="684689" y="1733651"/>
                <a:ext cx="8630827" cy="647293"/>
              </a:xfrm>
              <a:prstGeom prst="rect">
                <a:avLst/>
              </a:prstGeom>
              <a:blipFill>
                <a:blip r:embed="rId3"/>
                <a:stretch>
                  <a:fillRect l="-7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직사각형 47">
                <a:extLst>
                  <a:ext uri="{FF2B5EF4-FFF2-40B4-BE49-F238E27FC236}">
                    <a16:creationId xmlns:a16="http://schemas.microsoft.com/office/drawing/2014/main" xmlns="" id="{4DEC936A-4893-442D-8668-ADA790200E7D}"/>
                  </a:ext>
                </a:extLst>
              </p:cNvPr>
              <p:cNvSpPr/>
              <p:nvPr/>
            </p:nvSpPr>
            <p:spPr>
              <a:xfrm>
                <a:off x="684689" y="3877723"/>
                <a:ext cx="863082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Thus, by regrouping, </a:t>
                </a: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𝑄</m:t>
                        </m:r>
                      </m:e>
                      <m: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𝑄</m:t>
                        </m:r>
                      </m:e>
                      <m: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 </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ko-KR" altLang="en-US" sz="1600">
                            <a:solidFill>
                              <a:schemeClr val="tx1">
                                <a:lumMod val="85000"/>
                                <a:lumOff val="15000"/>
                              </a:schemeClr>
                            </a:solidFill>
                            <a:latin typeface="Cambria Math" panose="02040503050406030204" pitchFamily="18" charset="0"/>
                            <a:cs typeface="Times New Roman" panose="02020603050405020304" pitchFamily="18" charset="0"/>
                          </a:rPr>
                          <m:t>𝜒</m:t>
                        </m:r>
                      </m:e>
                      <m:sup>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rgbClr val="FF0000"/>
                            </a:solidFill>
                            <a:latin typeface="Cambria Math" panose="02040503050406030204" pitchFamily="18" charset="0"/>
                            <a:cs typeface="Times New Roman" panose="02020603050405020304" pitchFamily="18" charset="0"/>
                          </a:rPr>
                        </m:ctrlPr>
                      </m:sSubPr>
                      <m:e>
                        <m:r>
                          <a:rPr lang="en-US" altLang="ko-KR" sz="1600">
                            <a:solidFill>
                              <a:srgbClr val="FF0000"/>
                            </a:solidFill>
                            <a:latin typeface="Cambria Math" panose="02040503050406030204" pitchFamily="18" charset="0"/>
                            <a:cs typeface="Times New Roman" panose="02020603050405020304" pitchFamily="18" charset="0"/>
                          </a:rPr>
                          <m:t>𝒌</m:t>
                        </m:r>
                      </m:e>
                      <m:sub>
                        <m:r>
                          <a:rPr lang="en-US" altLang="ko-KR" sz="1600">
                            <a:solidFill>
                              <a:srgbClr val="FF0000"/>
                            </a:solidFill>
                            <a:latin typeface="Cambria Math" panose="02040503050406030204" pitchFamily="18" charset="0"/>
                            <a:cs typeface="Times New Roman" panose="02020603050405020304" pitchFamily="18" charset="0"/>
                          </a:rPr>
                          <m:t>𝟏</m:t>
                        </m:r>
                      </m:sub>
                    </m:s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rgbClr val="FF0000"/>
                            </a:solidFill>
                            <a:latin typeface="Cambria Math" panose="02040503050406030204" pitchFamily="18" charset="0"/>
                            <a:cs typeface="Times New Roman" panose="02020603050405020304" pitchFamily="18" charset="0"/>
                          </a:rPr>
                        </m:ctrlPr>
                      </m:sSubPr>
                      <m:e>
                        <m:r>
                          <a:rPr lang="en-US" altLang="ko-KR" sz="1600">
                            <a:solidFill>
                              <a:srgbClr val="FF0000"/>
                            </a:solidFill>
                            <a:latin typeface="Cambria Math" panose="02040503050406030204" pitchFamily="18" charset="0"/>
                            <a:cs typeface="Times New Roman" panose="02020603050405020304" pitchFamily="18" charset="0"/>
                          </a:rPr>
                          <m:t>𝒌</m:t>
                        </m:r>
                      </m:e>
                      <m:sub>
                        <m:r>
                          <a:rPr lang="en-US" altLang="ko-KR" sz="1600">
                            <a:solidFill>
                              <a:srgbClr val="FF0000"/>
                            </a:solidFill>
                            <a:latin typeface="Cambria Math" panose="02040503050406030204" pitchFamily="18" charset="0"/>
                            <a:cs typeface="Times New Roman" panose="02020603050405020304" pitchFamily="18" charset="0"/>
                          </a:rPr>
                          <m:t>𝟐</m:t>
                        </m:r>
                      </m:sub>
                    </m:s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t>
                </a:r>
              </a:p>
            </p:txBody>
          </p:sp>
        </mc:Choice>
        <mc:Fallback xmlns="">
          <p:sp>
            <p:nvSpPr>
              <p:cNvPr id="48" name="직사각형 47">
                <a:extLst>
                  <a:ext uri="{FF2B5EF4-FFF2-40B4-BE49-F238E27FC236}">
                    <a16:creationId xmlns="" xmlns:a16="http://schemas.microsoft.com/office/drawing/2014/main" xmlns:a14="http://schemas.microsoft.com/office/drawing/2010/main" id="{4DEC936A-4893-442D-8668-ADA790200E7D}"/>
                  </a:ext>
                </a:extLst>
              </p:cNvPr>
              <p:cNvSpPr>
                <a:spLocks noRot="1" noChangeAspect="1" noMove="1" noResize="1" noEditPoints="1" noAdjustHandles="1" noChangeArrowheads="1" noChangeShapeType="1" noTextEdit="1"/>
              </p:cNvSpPr>
              <p:nvPr/>
            </p:nvSpPr>
            <p:spPr>
              <a:xfrm>
                <a:off x="684689" y="3877723"/>
                <a:ext cx="8630827" cy="246221"/>
              </a:xfrm>
              <a:prstGeom prst="rect">
                <a:avLst/>
              </a:prstGeom>
              <a:blipFill rotWithShape="0">
                <a:blip r:embed="rId4"/>
                <a:stretch>
                  <a:fillRect l="-71" b="-2439"/>
                </a:stretch>
              </a:blipFill>
              <a:ln>
                <a:noFill/>
              </a:ln>
            </p:spPr>
            <p:txBody>
              <a:bodyPr/>
              <a:lstStyle/>
              <a:p>
                <a:r>
                  <a:rPr lang="ko-KR" altLang="en-US">
                    <a:noFill/>
                  </a:rPr>
                  <a:t> </a:t>
                </a:r>
              </a:p>
            </p:txBody>
          </p:sp>
        </mc:Fallback>
      </mc:AlternateContent>
      <p:sp>
        <p:nvSpPr>
          <p:cNvPr id="13" name="직사각형 12">
            <a:extLst>
              <a:ext uri="{FF2B5EF4-FFF2-40B4-BE49-F238E27FC236}">
                <a16:creationId xmlns:a16="http://schemas.microsoft.com/office/drawing/2014/main" xmlns="" id="{8D7C7DC7-3D13-476F-A9C4-2DD55630014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Chi-square random variable and probability density: “addition”</a:t>
            </a:r>
          </a:p>
        </p:txBody>
      </p:sp>
      <p:sp>
        <p:nvSpPr>
          <p:cNvPr id="17" name="직사각형 16">
            <a:extLst>
              <a:ext uri="{FF2B5EF4-FFF2-40B4-BE49-F238E27FC236}">
                <a16:creationId xmlns:a16="http://schemas.microsoft.com/office/drawing/2014/main" xmlns="" id="{77A2FC47-8584-4CB7-924C-94F1233295B5}"/>
              </a:ext>
            </a:extLst>
          </p:cNvPr>
          <p:cNvSpPr/>
          <p:nvPr/>
        </p:nvSpPr>
        <p:spPr>
          <a:xfrm>
            <a:off x="558924" y="2653234"/>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proof is straightforward.</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xmlns="" id="{ABD2FED4-8BBA-42E1-A395-C48EC9CFD552}"/>
                  </a:ext>
                </a:extLst>
              </p:cNvPr>
              <p:cNvSpPr/>
              <p:nvPr/>
            </p:nvSpPr>
            <p:spPr>
              <a:xfrm>
                <a:off x="666750" y="3077083"/>
                <a:ext cx="4572694" cy="625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𝑄</m:t>
                          </m:r>
                        </m:e>
                        <m:sub>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1</m:t>
                          </m:r>
                        </m:sub>
                      </m:sSub>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𝑄</m:t>
                          </m:r>
                        </m:e>
                        <m:sub>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2</m:t>
                          </m:r>
                        </m:sub>
                      </m:sSub>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m:t>
                      </m:r>
                      <m:d>
                        <m:dPr>
                          <m:begChr m:val="{"/>
                          <m:endChr m:val="}"/>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dPr>
                        <m:e>
                          <m:sSup>
                            <m:sSupPr>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𝑋</m:t>
                              </m:r>
                            </m:e>
                            <m: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2</m:t>
                              </m:r>
                            </m:sup>
                          </m:s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m:t>
                          </m:r>
                          <m:sSup>
                            <m:sSupPr>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𝑋</m:t>
                              </m:r>
                            </m:e>
                            <m: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2</m:t>
                              </m:r>
                            </m:sup>
                          </m:s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m:t>
                          </m:r>
                          <m:sSup>
                            <m:sSupPr>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𝑋</m:t>
                              </m:r>
                            </m:e>
                            <m: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2</m:t>
                              </m:r>
                            </m:sup>
                          </m:sSup>
                        </m:e>
                      </m:d>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m:t>
                      </m:r>
                      <m:d>
                        <m:dPr>
                          <m:begChr m:val="{"/>
                          <m:endChr m:val="}"/>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dPr>
                        <m:e>
                          <m:sSup>
                            <m:sSupPr>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𝑋</m:t>
                              </m:r>
                            </m:e>
                            <m: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2</m:t>
                              </m:r>
                            </m:sup>
                          </m:s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m:t>
                          </m:r>
                          <m:sSup>
                            <m:sSupPr>
                              <m:ctrlPr>
                                <a:rPr lang="en-US" altLang="ko-KR" sz="14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𝑋</m:t>
                              </m:r>
                            </m:e>
                            <m:sup>
                              <m:r>
                                <a:rPr lang="en-US" altLang="ko-KR" sz="1400">
                                  <a:solidFill>
                                    <a:schemeClr val="tx1">
                                      <a:lumMod val="85000"/>
                                      <a:lumOff val="15000"/>
                                    </a:schemeClr>
                                  </a:solidFill>
                                  <a:latin typeface="Cambria Math" panose="02040503050406030204" pitchFamily="18" charset="0"/>
                                  <a:ea typeface="SamsungOne 400" panose="020B0503030303020204" pitchFamily="34" charset="0"/>
                                </a:rPr>
                                <m:t>2</m:t>
                              </m:r>
                            </m:sup>
                          </m:sSup>
                        </m:e>
                      </m:d>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pPr>
                <a:r>
                  <a:rPr lang="en-US" altLang="ko-KR" sz="1400" dirty="0">
                    <a:solidFill>
                      <a:srgbClr val="0070C0"/>
                    </a:solidFill>
                    <a:latin typeface="SamsungOne 400" panose="020B0503030303020204" pitchFamily="34" charset="0"/>
                    <a:ea typeface="SamsungOne 400" panose="020B0503030303020204" pitchFamily="34" charset="0"/>
                    <a:sym typeface="Symbol" panose="05050102010706020507" pitchFamily="18" charset="2"/>
                  </a:rPr>
                  <a:t>	          </a:t>
                </a:r>
                <a:r>
                  <a:rPr lang="en-US" altLang="ko-KR" sz="1400" dirty="0">
                    <a:solidFill>
                      <a:srgbClr val="1429A0"/>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14:m>
                  <m:oMath xmlns:m="http://schemas.openxmlformats.org/officeDocument/2006/math">
                    <m:sSub>
                      <m:sSubPr>
                        <m:ctrlPr>
                          <a:rPr lang="en-US" altLang="ko-KR" sz="1400" i="1">
                            <a:solidFill>
                              <a:srgbClr val="FF0000"/>
                            </a:solidFill>
                            <a:latin typeface="Cambria Math" panose="02040503050406030204" pitchFamily="18" charset="0"/>
                            <a:ea typeface="SamsungOne 400" panose="020B0503030303020204" pitchFamily="34" charset="0"/>
                          </a:rPr>
                        </m:ctrlPr>
                      </m:sSubPr>
                      <m:e>
                        <m:r>
                          <a:rPr lang="en-US" altLang="ko-KR" sz="1400">
                            <a:solidFill>
                              <a:srgbClr val="FF0000"/>
                            </a:solidFill>
                            <a:latin typeface="Cambria Math" panose="02040503050406030204" pitchFamily="18" charset="0"/>
                            <a:ea typeface="SamsungOne 400" panose="020B0503030303020204" pitchFamily="34" charset="0"/>
                          </a:rPr>
                          <m:t>𝒌</m:t>
                        </m:r>
                      </m:e>
                      <m:sub>
                        <m:r>
                          <a:rPr lang="en-US" altLang="ko-KR" sz="1400">
                            <a:solidFill>
                              <a:srgbClr val="FF0000"/>
                            </a:solidFill>
                            <a:latin typeface="Cambria Math" panose="02040503050406030204" pitchFamily="18" charset="0"/>
                            <a:ea typeface="SamsungOne 400" panose="020B0503030303020204" pitchFamily="34" charset="0"/>
                          </a:rPr>
                          <m:t>𝟏</m:t>
                        </m:r>
                      </m:sub>
                    </m:sSub>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en-US" altLang="ko-KR" sz="1400" dirty="0">
                    <a:solidFill>
                      <a:srgbClr val="1429A0"/>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en-US" altLang="ko-KR" sz="1400" dirty="0">
                    <a:solidFill>
                      <a:srgbClr val="1429A0"/>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14:m>
                  <m:oMath xmlns:m="http://schemas.openxmlformats.org/officeDocument/2006/math">
                    <m:sSub>
                      <m:sSubPr>
                        <m:ctrlPr>
                          <a:rPr lang="en-US" altLang="ko-KR" sz="1400" i="1">
                            <a:solidFill>
                              <a:srgbClr val="FF0000"/>
                            </a:solidFill>
                            <a:latin typeface="Cambria Math" panose="02040503050406030204" pitchFamily="18" charset="0"/>
                            <a:ea typeface="SamsungOne 400" panose="020B0503030303020204" pitchFamily="34" charset="0"/>
                          </a:rPr>
                        </m:ctrlPr>
                      </m:sSubPr>
                      <m:e>
                        <m:r>
                          <a:rPr lang="en-US" altLang="ko-KR" sz="1400">
                            <a:solidFill>
                              <a:srgbClr val="FF0000"/>
                            </a:solidFill>
                            <a:latin typeface="Cambria Math" panose="02040503050406030204" pitchFamily="18" charset="0"/>
                            <a:ea typeface="SamsungOne 400" panose="020B0503030303020204" pitchFamily="34" charset="0"/>
                          </a:rPr>
                          <m:t>𝒌</m:t>
                        </m:r>
                      </m:e>
                      <m:sub>
                        <m:r>
                          <a:rPr lang="en-US" altLang="ko-KR" sz="1400">
                            <a:solidFill>
                              <a:srgbClr val="FF0000"/>
                            </a:solidFill>
                            <a:latin typeface="Cambria Math" panose="02040503050406030204" pitchFamily="18" charset="0"/>
                            <a:ea typeface="SamsungOne 400" panose="020B0503030303020204" pitchFamily="34" charset="0"/>
                          </a:rPr>
                          <m:t>𝟐</m:t>
                        </m:r>
                      </m:sub>
                    </m:sSub>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en-US" altLang="ko-KR" sz="1400" dirty="0">
                    <a:solidFill>
                      <a:srgbClr val="1429A0"/>
                    </a:solidFill>
                    <a:latin typeface="SamsungOne 400" panose="020B0503030303020204" pitchFamily="34" charset="0"/>
                    <a:ea typeface="SamsungOne 400" panose="020B0503030303020204" pitchFamily="34" charset="0"/>
                    <a:sym typeface="Symbol" panose="05050102010706020507" pitchFamily="18" charset="2"/>
                  </a:rPr>
                  <a:t></a:t>
                </a:r>
                <a:endParaRPr lang="en-US" altLang="ko-KR" sz="1400"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9" name="Rectangle 12">
                <a:extLst>
                  <a:ext uri="{FF2B5EF4-FFF2-40B4-BE49-F238E27FC236}">
                    <a16:creationId xmlns:a16="http://schemas.microsoft.com/office/drawing/2014/main" xmlns:a14="http://schemas.microsoft.com/office/drawing/2010/main" xmlns="" id="{ABD2FED4-8BBA-42E1-A395-C48EC9CFD552}"/>
                  </a:ext>
                </a:extLst>
              </p:cNvPr>
              <p:cNvSpPr>
                <a:spLocks noRot="1" noChangeAspect="1" noMove="1" noResize="1" noEditPoints="1" noAdjustHandles="1" noChangeArrowheads="1" noChangeShapeType="1" noTextEdit="1"/>
              </p:cNvSpPr>
              <p:nvPr/>
            </p:nvSpPr>
            <p:spPr>
              <a:xfrm>
                <a:off x="666750" y="3077083"/>
                <a:ext cx="4572694" cy="625812"/>
              </a:xfrm>
              <a:prstGeom prst="rect">
                <a:avLst/>
              </a:prstGeom>
              <a:blipFill rotWithShape="0">
                <a:blip r:embed="rId6"/>
                <a:stretch>
                  <a:fillRect b="-8824"/>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486354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A411F0D9-6681-4F18-88E4-C341C7A04686}"/>
                  </a:ext>
                </a:extLst>
              </p:cNvPr>
              <p:cNvSpPr/>
              <p:nvPr/>
            </p:nvSpPr>
            <p:spPr>
              <a:xfrm>
                <a:off x="674556"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Aft>
                    <a:spcPts val="12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When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𝑄</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 ~ </m:t>
                    </m:r>
                    <m:sSup>
                      <m:sSup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ko-KR" altLang="en-US" sz="1300">
                            <a:solidFill>
                              <a:schemeClr val="tx1">
                                <a:lumMod val="85000"/>
                                <a:lumOff val="15000"/>
                              </a:schemeClr>
                            </a:solidFill>
                            <a:latin typeface="Cambria Math" panose="02040503050406030204" pitchFamily="18" charset="0"/>
                            <a:ea typeface="SamsungOne 400" panose="020B0503030303020204" pitchFamily="34" charset="0"/>
                          </a:rPr>
                          <m:t>𝜒</m:t>
                        </m:r>
                      </m:e>
                      <m: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2</m:t>
                        </m:r>
                      </m:sup>
                    </m:s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sym typeface="Symbol" panose="05050102010706020507" pitchFamily="18" charset="2"/>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𝑍</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 ~ </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𝑁</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(0,1)</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then the Student-t random variable is defined as following:</a:t>
                </a:r>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A411F0D9-6681-4F18-88E4-C341C7A04686}"/>
                  </a:ext>
                </a:extLst>
              </p:cNvPr>
              <p:cNvSpPr>
                <a:spLocks noRot="1" noChangeAspect="1" noMove="1" noResize="1" noEditPoints="1" noAdjustHandles="1" noChangeArrowheads="1" noChangeShapeType="1" noTextEdit="1"/>
              </p:cNvSpPr>
              <p:nvPr/>
            </p:nvSpPr>
            <p:spPr>
              <a:xfrm>
                <a:off x="674556" y="1700808"/>
                <a:ext cx="8632825" cy="345461"/>
              </a:xfrm>
              <a:prstGeom prst="rect">
                <a:avLst/>
              </a:prstGeom>
              <a:blipFill>
                <a:blip r:embed="rId3"/>
                <a:stretch>
                  <a:fillRect l="-141"/>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E1FF68C6-72BF-4C25-BD83-28EB5112630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Student-t random variable and probability density</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xmlns="" id="{7B4ACBBD-C270-45AF-95FB-B356D71FBA34}"/>
                  </a:ext>
                </a:extLst>
              </p:cNvPr>
              <p:cNvSpPr/>
              <p:nvPr/>
            </p:nvSpPr>
            <p:spPr>
              <a:xfrm>
                <a:off x="4331710" y="2069795"/>
                <a:ext cx="1239406" cy="656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left"/>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𝑍</m:t>
                          </m:r>
                        </m:num>
                        <m:den>
                          <m:rad>
                            <m:radPr>
                              <m:degHide m:val="on"/>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𝑄</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m:rPr>
                                  <m:nor/>
                                </m:rPr>
                                <a:rPr lang="ko-KR" altLang="en-US"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m:t>
                              </m:r>
                            </m:e>
                          </m:rad>
                        </m:den>
                      </m:f>
                    </m:oMath>
                  </m:oMathPara>
                </a14:m>
                <a:endParaRPr lang="en-US" altLang="ko-KR" sz="16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7" name="Rectangle 12">
                <a:extLst>
                  <a:ext uri="{FF2B5EF4-FFF2-40B4-BE49-F238E27FC236}">
                    <a16:creationId xmlns:a16="http://schemas.microsoft.com/office/drawing/2014/main" id="{7B4ACBBD-C270-45AF-95FB-B356D71FBA34}"/>
                  </a:ext>
                </a:extLst>
              </p:cNvPr>
              <p:cNvSpPr>
                <a:spLocks noRot="1" noChangeAspect="1" noMove="1" noResize="1" noEditPoints="1" noAdjustHandles="1" noChangeArrowheads="1" noChangeShapeType="1" noTextEdit="1"/>
              </p:cNvSpPr>
              <p:nvPr/>
            </p:nvSpPr>
            <p:spPr>
              <a:xfrm>
                <a:off x="4331710" y="2069795"/>
                <a:ext cx="1239406" cy="65665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xmlns="" id="{3B9775AA-A4D4-41A6-B3BD-B56B4CA83803}"/>
                  </a:ext>
                </a:extLst>
              </p:cNvPr>
              <p:cNvSpPr/>
              <p:nvPr/>
            </p:nvSpPr>
            <p:spPr>
              <a:xfrm>
                <a:off x="674556" y="2888940"/>
                <a:ext cx="8632825" cy="2336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Aft>
                    <a:spcPts val="12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𝑇</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a Student-t random variable with the </a:t>
                </a:r>
                <a:r>
                  <a:rPr lang="en-US" altLang="ko-KR" sz="1300" b="1" dirty="0">
                    <a:solidFill>
                      <a:srgbClr val="1429A0"/>
                    </a:solidFill>
                    <a:latin typeface="SamsungOne 400" panose="020B0503030303020204" pitchFamily="34" charset="0"/>
                    <a:ea typeface="SamsungOne 400" panose="020B0503030303020204" pitchFamily="34" charset="0"/>
                  </a:rPr>
                  <a:t>degree of freedom </a:t>
                </a:r>
                <a14:m>
                  <m:oMath xmlns:m="http://schemas.openxmlformats.org/officeDocument/2006/math">
                    <m:r>
                      <a:rPr lang="en-US" altLang="ko-KR" sz="1300" b="1">
                        <a:solidFill>
                          <a:srgbClr val="1429A0"/>
                        </a:solidFill>
                        <a:latin typeface="Cambria Math" panose="02040503050406030204" pitchFamily="18" charset="0"/>
                        <a:ea typeface="SamsungOne 400" panose="020B0503030303020204" pitchFamily="34" charset="0"/>
                        <a:sym typeface="Symbol" panose="05050102010706020507" pitchFamily="18" charset="2"/>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𝑇</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𝑡</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i="1">
                        <a:solidFill>
                          <a:prstClr val="black"/>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lgn="just">
                  <a:spcAft>
                    <a:spcPts val="12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𝑓</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𝑥</m:t>
                        </m:r>
                      </m:e>
                    </m:d>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r>
                          <a:rPr lang="el-GR" altLang="ko-KR" sz="1600">
                            <a:solidFill>
                              <a:schemeClr val="tx1">
                                <a:lumMod val="85000"/>
                                <a:lumOff val="15000"/>
                              </a:schemeClr>
                            </a:solidFill>
                            <a:latin typeface="Cambria Math" panose="02040503050406030204" pitchFamily="18" charset="0"/>
                            <a:ea typeface="SamsungOne 400" panose="020B0503030303020204" pitchFamily="34" charset="0"/>
                          </a:rPr>
                          <m:t>𝛤</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dPr>
                          <m:e>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𝜈</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num>
                              <m:den>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den>
                            </m:f>
                          </m:e>
                        </m:d>
                      </m:num>
                      <m:den>
                        <m:rad>
                          <m:radPr>
                            <m:degHide m:val="on"/>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radPr>
                          <m:deg/>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𝜈𝜋</m:t>
                            </m:r>
                          </m:e>
                        </m:rad>
                        <m:r>
                          <a:rPr lang="el-GR" altLang="ko-KR" sz="1600">
                            <a:solidFill>
                              <a:schemeClr val="tx1">
                                <a:lumMod val="85000"/>
                                <a:lumOff val="15000"/>
                              </a:schemeClr>
                            </a:solidFill>
                            <a:latin typeface="Cambria Math" panose="02040503050406030204" pitchFamily="18" charset="0"/>
                            <a:ea typeface="SamsungOne 400" panose="020B0503030303020204" pitchFamily="34" charset="0"/>
                          </a:rPr>
                          <m:t>𝛤</m:t>
                        </m:r>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dPr>
                          <m:e>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𝜈</m:t>
                                </m:r>
                              </m:num>
                              <m:den>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den>
                            </m:f>
                          </m:e>
                        </m:d>
                      </m:den>
                    </m:f>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pPr>
                      <m:e>
                        <m:d>
                          <m:d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sSup>
                                  <m:sSup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𝑥</m:t>
                                    </m:r>
                                  </m:e>
                                  <m:sup>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sup>
                                </m:sSup>
                              </m:num>
                              <m:den>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𝜈</m:t>
                                </m:r>
                              </m:den>
                            </m:f>
                          </m:e>
                        </m:d>
                      </m:e>
                      <m:sup>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𝜈</m:t>
                            </m:r>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num>
                          <m:den>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den>
                        </m:f>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r>
                  <a:rPr lang="en-US" altLang="ko-KR" sz="1300" dirty="0">
                    <a:solidFill>
                      <a:srgbClr val="20B765"/>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defined in the interval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a:t>
                </a:r>
                <a:r>
                  <a:rPr lang="en-US" altLang="ko-KR" sz="1300" i="1" dirty="0">
                    <a:solidFill>
                      <a:prstClr val="black">
                        <a:lumMod val="85000"/>
                        <a:lumOff val="15000"/>
                      </a:prstClr>
                    </a:solidFill>
                    <a:latin typeface="Cambria Math" panose="02040503050406030204" pitchFamily="18" charset="0"/>
                  </a:rPr>
                  <a:t> = 0</a:t>
                </a:r>
                <a:endParaRPr lang="ko-KR" altLang="en-US" sz="1300" i="1" dirty="0">
                  <a:solidFill>
                    <a:prstClr val="black">
                      <a:lumMod val="85000"/>
                      <a:lumOff val="15000"/>
                    </a:prstClr>
                  </a:solidFill>
                  <a:latin typeface="Cambria Math" panose="02040503050406030204" pitchFamily="18"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Variance</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f>
                      <m:fPr>
                        <m:ctrlP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ctrlPr>
                      </m:fPr>
                      <m:num>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num>
                      <m:den>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−2</m:t>
                        </m:r>
                      </m:den>
                    </m:f>
                  </m:oMath>
                </a14:m>
                <a:r>
                  <a:rPr lang="en-US" altLang="ko-KR" sz="1300" i="1" dirty="0">
                    <a:solidFill>
                      <a:prstClr val="black">
                        <a:lumMod val="85000"/>
                        <a:lumOff val="15000"/>
                      </a:prstClr>
                    </a:solidFill>
                    <a:latin typeface="Cambria Math" panose="02040503050406030204" pitchFamily="18" charset="0"/>
                  </a:rPr>
                  <a:t>                                        </a:t>
                </a:r>
                <a:r>
                  <a:rPr lang="en-US" altLang="ko-KR" sz="1300" dirty="0">
                    <a:solidFill>
                      <a:srgbClr val="20B765"/>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Symbol" panose="05050102010706020507" pitchFamily="18" charset="2"/>
                  </a:rPr>
                  <a:t>when</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14:m>
                  <m:oMath xmlns:m="http://schemas.openxmlformats.org/officeDocument/2006/math">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&gt;2</m:t>
                    </m:r>
                  </m:oMath>
                </a14:m>
                <a:endParaRPr lang="ko-KR" altLang="en-US" sz="1300" i="1" dirty="0">
                  <a:solidFill>
                    <a:prstClr val="black">
                      <a:lumMod val="85000"/>
                      <a:lumOff val="15000"/>
                    </a:prstClr>
                  </a:solidFill>
                  <a:latin typeface="Cambria Math" panose="02040503050406030204" pitchFamily="18"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Standard deviation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rad>
                      <m:radPr>
                        <m:degHide m:val="on"/>
                        <m:ctrlPr>
                          <a:rPr lang="en-US" altLang="ko-KR" sz="1300" i="1" dirty="0">
                            <a:solidFill>
                              <a:prstClr val="black">
                                <a:lumMod val="85000"/>
                                <a:lumOff val="15000"/>
                              </a:prstClr>
                            </a:solidFill>
                            <a:latin typeface="Cambria Math" panose="02040503050406030204" pitchFamily="18" charset="0"/>
                          </a:rPr>
                        </m:ctrlPr>
                      </m:radPr>
                      <m:deg/>
                      <m:e>
                        <m:f>
                          <m:fPr>
                            <m:ctrlP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ctrlPr>
                          </m:fPr>
                          <m:num>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num>
                          <m:den>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−2</m:t>
                            </m:r>
                          </m:den>
                        </m:f>
                      </m:e>
                    </m:rad>
                  </m:oMath>
                </a14:m>
                <a:r>
                  <a:rPr lang="en-US" altLang="ko-KR" sz="1300" i="1" dirty="0">
                    <a:solidFill>
                      <a:prstClr val="black">
                        <a:lumMod val="85000"/>
                        <a:lumOff val="15000"/>
                      </a:prstClr>
                    </a:solidFill>
                    <a:latin typeface="Cambria Math" panose="02040503050406030204" pitchFamily="18" charset="0"/>
                  </a:rPr>
                  <a:t>                 </a:t>
                </a:r>
                <a:r>
                  <a:rPr lang="en-US" altLang="ko-KR" sz="1300" dirty="0">
                    <a:solidFill>
                      <a:srgbClr val="20B765"/>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Symbol" panose="05050102010706020507" pitchFamily="18" charset="2"/>
                  </a:rPr>
                  <a:t>when</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14:m>
                  <m:oMath xmlns:m="http://schemas.openxmlformats.org/officeDocument/2006/math">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&gt;2</m:t>
                    </m:r>
                  </m:oMath>
                </a14:m>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8" name="직사각형 7">
                <a:extLst>
                  <a:ext uri="{FF2B5EF4-FFF2-40B4-BE49-F238E27FC236}">
                    <a16:creationId xmlns="" xmlns:a16="http://schemas.microsoft.com/office/drawing/2014/main" xmlns:a14="http://schemas.microsoft.com/office/drawing/2010/main" id="{3B9775AA-A4D4-41A6-B3BD-B56B4CA83803}"/>
                  </a:ext>
                </a:extLst>
              </p:cNvPr>
              <p:cNvSpPr>
                <a:spLocks noRot="1" noChangeAspect="1" noMove="1" noResize="1" noEditPoints="1" noAdjustHandles="1" noChangeArrowheads="1" noChangeShapeType="1" noTextEdit="1"/>
              </p:cNvSpPr>
              <p:nvPr/>
            </p:nvSpPr>
            <p:spPr>
              <a:xfrm>
                <a:off x="674556" y="2888940"/>
                <a:ext cx="8632825" cy="2336327"/>
              </a:xfrm>
              <a:prstGeom prst="rect">
                <a:avLst/>
              </a:prstGeom>
              <a:blipFill rotWithShape="0">
                <a:blip r:embed="rId6"/>
                <a:stretch>
                  <a:fillRect l="-14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467004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Probability Theory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a:extLst>
              <a:ext uri="{FF2B5EF4-FFF2-40B4-BE49-F238E27FC236}">
                <a16:creationId xmlns:a16="http://schemas.microsoft.com/office/drawing/2014/main" xmlns="" id="{4C64528B-9538-4539-A414-4AFF337B824E}"/>
              </a:ext>
            </a:extLst>
          </p:cNvPr>
          <p:cNvGrpSpPr/>
          <p:nvPr/>
        </p:nvGrpSpPr>
        <p:grpSpPr>
          <a:xfrm>
            <a:off x="850766" y="1713866"/>
            <a:ext cx="7992888" cy="1443792"/>
            <a:chOff x="888484" y="1717676"/>
            <a:chExt cx="7992888" cy="1443792"/>
          </a:xfrm>
        </p:grpSpPr>
        <p:grpSp>
          <p:nvGrpSpPr>
            <p:cNvPr id="38" name="그룹 37">
              <a:extLst>
                <a:ext uri="{FF2B5EF4-FFF2-40B4-BE49-F238E27FC236}">
                  <a16:creationId xmlns:a16="http://schemas.microsoft.com/office/drawing/2014/main" xmlns="" id="{74145DE0-3B1C-4FAC-A35B-F6DF4BF9EC50}"/>
                </a:ext>
              </a:extLst>
            </p:cNvPr>
            <p:cNvGrpSpPr/>
            <p:nvPr/>
          </p:nvGrpSpPr>
          <p:grpSpPr>
            <a:xfrm>
              <a:off x="888484" y="1717676"/>
              <a:ext cx="6979589" cy="355913"/>
              <a:chOff x="903506" y="2429380"/>
              <a:chExt cx="6979589" cy="355913"/>
            </a:xfrm>
          </p:grpSpPr>
          <p:sp>
            <p:nvSpPr>
              <p:cNvPr id="39" name="사각형: 둥근 모서리 2">
                <a:extLst>
                  <a:ext uri="{FF2B5EF4-FFF2-40B4-BE49-F238E27FC236}">
                    <a16:creationId xmlns:a16="http://schemas.microsoft.com/office/drawing/2014/main" xmlns="" id="{95089E6A-D3E6-458B-A737-6EB42708C776}"/>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xmlns="" id="{11BC6B55-8C56-4B9D-B9C9-D237D12CF030}"/>
                      </a:ext>
                    </a:extLst>
                  </p:cNvPr>
                  <p:cNvSpPr/>
                  <p:nvPr/>
                </p:nvSpPr>
                <p:spPr>
                  <a:xfrm>
                    <a:off x="1279004" y="2429380"/>
                    <a:ext cx="6604091"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notice that </a:t>
                    </a:r>
                    <a14:m>
                      <m:oMath xmlns:m="http://schemas.openxmlformats.org/officeDocument/2006/math">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300" i="1">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ko-KR" sz="13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𝑂</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300" i="1">
                            <a:solidFill>
                              <a:srgbClr val="FF0000"/>
                            </a:solidFill>
                            <a:latin typeface="Cambria Math" panose="02040503050406030204" pitchFamily="18" charset="0"/>
                            <a:cs typeface="Times New Roman" panose="02020603050405020304" pitchFamily="18" charset="0"/>
                          </a:rPr>
                          <m:t>𝜙</m:t>
                        </m:r>
                        <m:r>
                          <a:rPr lang="ko-KR" altLang="en-US" sz="1300" i="1">
                            <a:solidFill>
                              <a:srgbClr val="FF0000"/>
                            </a:solidFill>
                            <a:latin typeface="Cambria Math" panose="02040503050406030204" pitchFamily="18" charset="0"/>
                            <a:cs typeface="Times New Roman" panose="02020603050405020304" pitchFamily="18" charset="0"/>
                          </a:rPr>
                          <m:t> </m:t>
                        </m:r>
                      </m:oMath>
                    </a14:m>
                    <a:r>
                      <a:rPr lang="ko-KR" altLang="en-US" sz="1300" dirty="0">
                        <a:solidFill>
                          <a:prstClr val="black">
                            <a:lumMod val="85000"/>
                            <a:lumOff val="15000"/>
                          </a:prstClr>
                        </a:solidFill>
                        <a:latin typeface="SamsungOne 400" panose="020B0503030303020204" pitchFamily="34" charset="0"/>
                      </a:rPr>
                      <a:t>→ “𝐸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t>
                    </a:r>
                    <a:r>
                      <a:rPr lang="ko-KR" altLang="en-US" sz="1300" dirty="0">
                        <a:solidFill>
                          <a:prstClr val="black">
                            <a:lumMod val="85000"/>
                            <a:lumOff val="15000"/>
                          </a:prstClr>
                        </a:solidFill>
                        <a:latin typeface="SamsungOne 400" panose="020B0503030303020204" pitchFamily="34" charset="0"/>
                      </a:rPr>
                      <a:t>𝑂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a:t>
                    </a:r>
                    <a:r>
                      <a:rPr lang="en-US" altLang="ko-KR" sz="1300" dirty="0">
                        <a:solidFill>
                          <a:srgbClr val="FF0000"/>
                        </a:solidFill>
                        <a:latin typeface="SamsungOne 400" panose="020B0503030303020204" pitchFamily="34" charset="0"/>
                        <a:ea typeface="SamsungOne 400" panose="020B0503030303020204" pitchFamily="34" charset="0"/>
                      </a:rPr>
                      <a:t>mutually exclusive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events.”</a:t>
                    </a:r>
                  </a:p>
                </p:txBody>
              </p:sp>
            </mc:Choice>
            <mc:Fallback xmlns="">
              <p:sp>
                <p:nvSpPr>
                  <p:cNvPr id="40" name="직사각형 39">
                    <a:extLst>
                      <a:ext uri="{FF2B5EF4-FFF2-40B4-BE49-F238E27FC236}">
                        <a16:creationId xmlns="" xmlns:a16="http://schemas.microsoft.com/office/drawing/2014/main" xmlns:a14="http://schemas.microsoft.com/office/drawing/2010/main" id="{11BC6B55-8C56-4B9D-B9C9-D237D12CF030}"/>
                      </a:ext>
                    </a:extLst>
                  </p:cNvPr>
                  <p:cNvSpPr>
                    <a:spLocks noRot="1" noChangeAspect="1" noMove="1" noResize="1" noEditPoints="1" noAdjustHandles="1" noChangeArrowheads="1" noChangeShapeType="1" noTextEdit="1"/>
                  </p:cNvSpPr>
                  <p:nvPr/>
                </p:nvSpPr>
                <p:spPr>
                  <a:xfrm>
                    <a:off x="1279004" y="2429380"/>
                    <a:ext cx="6604091" cy="355913"/>
                  </a:xfrm>
                  <a:prstGeom prst="rect">
                    <a:avLst/>
                  </a:prstGeom>
                  <a:blipFill rotWithShape="0">
                    <a:blip r:embed="rId3"/>
                    <a:stretch>
                      <a:fillRect l="-92"/>
                    </a:stretch>
                  </a:blipFill>
                  <a:ln>
                    <a:noFill/>
                  </a:ln>
                </p:spPr>
                <p:txBody>
                  <a:bodyPr/>
                  <a:lstStyle/>
                  <a:p>
                    <a:r>
                      <a:rPr lang="ko-KR" altLang="en-US">
                        <a:noFill/>
                      </a:rPr>
                      <a:t> </a:t>
                    </a:r>
                  </a:p>
                </p:txBody>
              </p:sp>
            </mc:Fallback>
          </mc:AlternateContent>
        </p:grpSp>
        <p:grpSp>
          <p:nvGrpSpPr>
            <p:cNvPr id="41" name="그룹 40">
              <a:extLst>
                <a:ext uri="{FF2B5EF4-FFF2-40B4-BE49-F238E27FC236}">
                  <a16:creationId xmlns:a16="http://schemas.microsoft.com/office/drawing/2014/main" xmlns="" id="{D6C70143-E8C4-4456-A16F-15D401969C35}"/>
                </a:ext>
              </a:extLst>
            </p:cNvPr>
            <p:cNvGrpSpPr/>
            <p:nvPr/>
          </p:nvGrpSpPr>
          <p:grpSpPr>
            <a:xfrm>
              <a:off x="888484" y="2080302"/>
              <a:ext cx="6979589" cy="345461"/>
              <a:chOff x="903506" y="2429380"/>
              <a:chExt cx="6979589" cy="345461"/>
            </a:xfrm>
          </p:grpSpPr>
          <p:sp>
            <p:nvSpPr>
              <p:cNvPr id="42" name="사각형: 둥근 모서리 2">
                <a:extLst>
                  <a:ext uri="{FF2B5EF4-FFF2-40B4-BE49-F238E27FC236}">
                    <a16:creationId xmlns:a16="http://schemas.microsoft.com/office/drawing/2014/main" xmlns="" id="{4492D87D-BBBB-4C0A-975B-59EAD9EE0496}"/>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3" name="직사각형 42">
                    <a:extLst>
                      <a:ext uri="{FF2B5EF4-FFF2-40B4-BE49-F238E27FC236}">
                        <a16:creationId xmlns:a16="http://schemas.microsoft.com/office/drawing/2014/main" xmlns="" id="{C121D7C3-141A-4828-BF85-BE1979A186BA}"/>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even outcome that is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not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equal or larger than three: </a:t>
                    </a:r>
                    <a14:m>
                      <m:oMath xmlns:m="http://schemas.openxmlformats.org/officeDocument/2006/math">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300" i="1">
                            <a:solidFill>
                              <a:srgbClr val="FF0000"/>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43" name="직사각형 42">
                    <a:extLst>
                      <a:ext uri="{FF2B5EF4-FFF2-40B4-BE49-F238E27FC236}">
                        <a16:creationId xmlns:a16="http://schemas.microsoft.com/office/drawing/2014/main" id="{C121D7C3-141A-4828-BF85-BE1979A186BA}"/>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4"/>
                    <a:stretch>
                      <a:fillRect/>
                    </a:stretch>
                  </a:blipFill>
                  <a:ln>
                    <a:noFill/>
                  </a:ln>
                </p:spPr>
                <p:txBody>
                  <a:bodyPr/>
                  <a:lstStyle/>
                  <a:p>
                    <a:r>
                      <a:rPr lang="ko-KR" altLang="en-US">
                        <a:noFill/>
                      </a:rPr>
                      <a:t> </a:t>
                    </a:r>
                  </a:p>
                </p:txBody>
              </p:sp>
            </mc:Fallback>
          </mc:AlternateContent>
        </p:grpSp>
        <p:grpSp>
          <p:nvGrpSpPr>
            <p:cNvPr id="44" name="그룹 43">
              <a:extLst>
                <a:ext uri="{FF2B5EF4-FFF2-40B4-BE49-F238E27FC236}">
                  <a16:creationId xmlns:a16="http://schemas.microsoft.com/office/drawing/2014/main" xmlns="" id="{9E3BC56E-8315-442B-891C-765917B4D3C6}"/>
                </a:ext>
              </a:extLst>
            </p:cNvPr>
            <p:cNvGrpSpPr/>
            <p:nvPr/>
          </p:nvGrpSpPr>
          <p:grpSpPr>
            <a:xfrm>
              <a:off x="888484" y="2442928"/>
              <a:ext cx="6979589" cy="345461"/>
              <a:chOff x="903506" y="2429380"/>
              <a:chExt cx="6979589" cy="345461"/>
            </a:xfrm>
          </p:grpSpPr>
          <p:sp>
            <p:nvSpPr>
              <p:cNvPr id="45" name="사각형: 둥근 모서리 2">
                <a:extLst>
                  <a:ext uri="{FF2B5EF4-FFF2-40B4-BE49-F238E27FC236}">
                    <a16:creationId xmlns:a16="http://schemas.microsoft.com/office/drawing/2014/main" xmlns="" id="{8455E0D9-FB66-4C47-A3B6-F4F48F07BC9F}"/>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6" name="직사각형 45">
                    <a:extLst>
                      <a:ext uri="{FF2B5EF4-FFF2-40B4-BE49-F238E27FC236}">
                        <a16:creationId xmlns:a16="http://schemas.microsoft.com/office/drawing/2014/main" xmlns="" id="{424D5356-9A4E-4931-A78D-DE8836B834F1}"/>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outcome equal or larger than three that is</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not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300" i="1" smtClean="0">
                            <a:solidFill>
                              <a:srgbClr val="FF0000"/>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={3, 5}</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46" name="직사각형 45">
                    <a:extLst>
                      <a:ext uri="{FF2B5EF4-FFF2-40B4-BE49-F238E27FC236}">
                        <a16:creationId xmlns:a16="http://schemas.microsoft.com/office/drawing/2014/main" id="{424D5356-9A4E-4931-A78D-DE8836B834F1}"/>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5"/>
                    <a:stretch>
                      <a:fillRect/>
                    </a:stretch>
                  </a:blipFill>
                  <a:ln>
                    <a:noFill/>
                  </a:ln>
                </p:spPr>
                <p:txBody>
                  <a:bodyPr/>
                  <a:lstStyle/>
                  <a:p>
                    <a:r>
                      <a:rPr lang="ko-KR" altLang="en-US">
                        <a:noFill/>
                      </a:rPr>
                      <a:t> </a:t>
                    </a:r>
                  </a:p>
                </p:txBody>
              </p:sp>
            </mc:Fallback>
          </mc:AlternateContent>
        </p:grpSp>
        <p:grpSp>
          <p:nvGrpSpPr>
            <p:cNvPr id="47" name="그룹 46">
              <a:extLst>
                <a:ext uri="{FF2B5EF4-FFF2-40B4-BE49-F238E27FC236}">
                  <a16:creationId xmlns:a16="http://schemas.microsoft.com/office/drawing/2014/main" xmlns="" id="{A843B700-EA18-41B7-BE41-5D8C9DEB01B9}"/>
                </a:ext>
              </a:extLst>
            </p:cNvPr>
            <p:cNvGrpSpPr/>
            <p:nvPr/>
          </p:nvGrpSpPr>
          <p:grpSpPr>
            <a:xfrm>
              <a:off x="888484" y="2805555"/>
              <a:ext cx="7992888" cy="355913"/>
              <a:chOff x="903506" y="2429380"/>
              <a:chExt cx="7992888" cy="355913"/>
            </a:xfrm>
          </p:grpSpPr>
          <p:sp>
            <p:nvSpPr>
              <p:cNvPr id="48" name="사각형: 둥근 모서리 2">
                <a:extLst>
                  <a:ext uri="{FF2B5EF4-FFF2-40B4-BE49-F238E27FC236}">
                    <a16:creationId xmlns:a16="http://schemas.microsoft.com/office/drawing/2014/main" xmlns="" id="{3B4AE697-2E0A-4BA6-9F9B-FC833D861D1B}"/>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BD4875F1-3B5E-4D14-83F0-B118A0A91E87}"/>
                      </a:ext>
                    </a:extLst>
                  </p:cNvPr>
                  <p:cNvSpPr/>
                  <p:nvPr/>
                </p:nvSpPr>
                <p:spPr>
                  <a:xfrm>
                    <a:off x="1279004" y="2429380"/>
                    <a:ext cx="7617390"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Event of outcome that is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not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equal or larger than three: </a:t>
                    </a:r>
                    <a14:m>
                      <m:oMath xmlns:m="http://schemas.openxmlformats.org/officeDocument/2006/math">
                        <m:sSup>
                          <m:sSup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300" i="1" smtClean="0">
                                <a:solidFill>
                                  <a:srgbClr val="FF0000"/>
                                </a:solidFill>
                                <a:latin typeface="Cambria Math" panose="02040503050406030204" pitchFamily="18" charset="0"/>
                                <a:cs typeface="Times New Roman" panose="02020603050405020304" pitchFamily="18" charset="0"/>
                              </a:rPr>
                              <m:t>𝑐</m:t>
                            </m:r>
                          </m:sup>
                        </m:s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𝑆</m:t>
                        </m:r>
                        <m:r>
                          <a:rPr lang="en-US" altLang="ko-KR" sz="1300" i="1" smtClean="0">
                            <a:solidFill>
                              <a:srgbClr val="FF0000"/>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1, 2</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“Complementary event”</a:t>
                    </a:r>
                  </a:p>
                </p:txBody>
              </p:sp>
            </mc:Choice>
            <mc:Fallback xmlns="">
              <p:sp>
                <p:nvSpPr>
                  <p:cNvPr id="49" name="직사각형 48">
                    <a:extLst>
                      <a:ext uri="{FF2B5EF4-FFF2-40B4-BE49-F238E27FC236}">
                        <a16:creationId xmlns:a16="http://schemas.microsoft.com/office/drawing/2014/main" id="{BD4875F1-3B5E-4D14-83F0-B118A0A91E87}"/>
                      </a:ext>
                    </a:extLst>
                  </p:cNvPr>
                  <p:cNvSpPr>
                    <a:spLocks noRot="1" noChangeAspect="1" noMove="1" noResize="1" noEditPoints="1" noAdjustHandles="1" noChangeArrowheads="1" noChangeShapeType="1" noTextEdit="1"/>
                  </p:cNvSpPr>
                  <p:nvPr/>
                </p:nvSpPr>
                <p:spPr>
                  <a:xfrm>
                    <a:off x="1279004" y="2429380"/>
                    <a:ext cx="7617390" cy="355913"/>
                  </a:xfrm>
                  <a:prstGeom prst="rect">
                    <a:avLst/>
                  </a:prstGeom>
                  <a:blipFill>
                    <a:blip r:embed="rId6"/>
                    <a:stretch>
                      <a:fillRect/>
                    </a:stretch>
                  </a:blipFill>
                  <a:ln>
                    <a:noFill/>
                  </a:ln>
                </p:spPr>
                <p:txBody>
                  <a:bodyPr/>
                  <a:lstStyle/>
                  <a:p>
                    <a:r>
                      <a:rPr lang="ko-KR" altLang="en-US">
                        <a:noFill/>
                      </a:rPr>
                      <a:t> </a:t>
                    </a:r>
                  </a:p>
                </p:txBody>
              </p:sp>
            </mc:Fallback>
          </mc:AlternateContent>
        </p:grpSp>
      </p:grpSp>
      <p:sp>
        <p:nvSpPr>
          <p:cNvPr id="26" name="직사각형 25">
            <a:extLst>
              <a:ext uri="{FF2B5EF4-FFF2-40B4-BE49-F238E27FC236}">
                <a16:creationId xmlns:a16="http://schemas.microsoft.com/office/drawing/2014/main" xmlns="" id="{E5751B33-339A-4290-A30E-B64064D33D3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Events of rolling a dice (continued)</a:t>
            </a:r>
          </a:p>
        </p:txBody>
      </p:sp>
    </p:spTree>
    <p:extLst>
      <p:ext uri="{BB962C8B-B14F-4D97-AF65-F5344CB8AC3E}">
        <p14:creationId xmlns:p14="http://schemas.microsoft.com/office/powerpoint/2010/main" val="38379352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180A6027-40B1-4517-A4F9-E5A8122EEFD2}"/>
                  </a:ext>
                </a:extLst>
              </p:cNvPr>
              <p:cNvSpPr/>
              <p:nvPr/>
            </p:nvSpPr>
            <p:spPr>
              <a:xfrm>
                <a:off x="674556" y="1700808"/>
                <a:ext cx="8632825" cy="1268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useful when doing the interval estimation with small sample size.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also useful when we do the hypothesis testing of the means.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degree of freedom and the sample size are related: </a:t>
                </a:r>
                <a14:m>
                  <m:oMath xmlns:m="http://schemas.openxmlformats.org/officeDocument/2006/math">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𝜈</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𝑛</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rPr>
                      <m:t>−1</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the degree of freedom (~sample size) increases, the student-t converges to the standard normal. </a:t>
                </a:r>
              </a:p>
            </p:txBody>
          </p:sp>
        </mc:Choice>
        <mc:Fallback xmlns="">
          <p:sp>
            <p:nvSpPr>
              <p:cNvPr id="9" name="직사각형 8">
                <a:extLst>
                  <a:ext uri="{FF2B5EF4-FFF2-40B4-BE49-F238E27FC236}">
                    <a16:creationId xmlns="" xmlns:a16="http://schemas.microsoft.com/office/drawing/2014/main" xmlns:a14="http://schemas.microsoft.com/office/drawing/2010/main" id="{180A6027-40B1-4517-A4F9-E5A8122EEFD2}"/>
                  </a:ext>
                </a:extLst>
              </p:cNvPr>
              <p:cNvSpPr>
                <a:spLocks noRot="1" noChangeAspect="1" noMove="1" noResize="1" noEditPoints="1" noAdjustHandles="1" noChangeArrowheads="1" noChangeShapeType="1" noTextEdit="1"/>
              </p:cNvSpPr>
              <p:nvPr/>
            </p:nvSpPr>
            <p:spPr>
              <a:xfrm>
                <a:off x="674556" y="1700808"/>
                <a:ext cx="8632825" cy="1268791"/>
              </a:xfrm>
              <a:prstGeom prst="rect">
                <a:avLst/>
              </a:prstGeom>
              <a:blipFill rotWithShape="0">
                <a:blip r:embed="rId3"/>
                <a:stretch>
                  <a:fillRect l="-71"/>
                </a:stretch>
              </a:blipFill>
              <a:ln>
                <a:noFill/>
              </a:ln>
            </p:spPr>
            <p:txBody>
              <a:bodyPr/>
              <a:lstStyle/>
              <a:p>
                <a:r>
                  <a:rPr lang="ko-KR" altLang="en-US">
                    <a:noFill/>
                  </a:rPr>
                  <a:t> </a:t>
                </a:r>
              </a:p>
            </p:txBody>
          </p:sp>
        </mc:Fallback>
      </mc:AlternateContent>
      <p:sp>
        <p:nvSpPr>
          <p:cNvPr id="13" name="직사각형 12">
            <a:extLst>
              <a:ext uri="{FF2B5EF4-FFF2-40B4-BE49-F238E27FC236}">
                <a16:creationId xmlns:a16="http://schemas.microsoft.com/office/drawing/2014/main" xmlns="" id="{8F02FF50-2540-4056-BE2D-A49F7ED59DB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Student-t random variable and probability density</a:t>
            </a:r>
          </a:p>
        </p:txBody>
      </p:sp>
    </p:spTree>
    <p:extLst>
      <p:ext uri="{BB962C8B-B14F-4D97-AF65-F5344CB8AC3E}">
        <p14:creationId xmlns:p14="http://schemas.microsoft.com/office/powerpoint/2010/main" val="471671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p:cNvGrpSpPr/>
          <p:nvPr/>
        </p:nvGrpSpPr>
        <p:grpSpPr>
          <a:xfrm>
            <a:off x="2470688" y="1839477"/>
            <a:ext cx="5040560" cy="3299694"/>
            <a:chOff x="2431132" y="1773238"/>
            <a:chExt cx="5040560" cy="3299694"/>
          </a:xfrm>
        </p:grpSpPr>
        <p:sp>
          <p:nvSpPr>
            <p:cNvPr id="13" name="직사각형 12">
              <a:extLst>
                <a:ext uri="{FF2B5EF4-FFF2-40B4-BE49-F238E27FC236}">
                  <a16:creationId xmlns:a16="http://schemas.microsoft.com/office/drawing/2014/main" xmlns="" id="{ACF04FD4-59C4-4EE2-8D37-46A1FC0009DC}"/>
                </a:ext>
              </a:extLst>
            </p:cNvPr>
            <p:cNvSpPr/>
            <p:nvPr/>
          </p:nvSpPr>
          <p:spPr>
            <a:xfrm>
              <a:off x="2431132" y="1773238"/>
              <a:ext cx="5040560"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4" name="그룹 13">
              <a:extLst>
                <a:ext uri="{FF2B5EF4-FFF2-40B4-BE49-F238E27FC236}">
                  <a16:creationId xmlns:a16="http://schemas.microsoft.com/office/drawing/2014/main" xmlns="" id="{297352D7-A3FE-4B32-AE48-1E6C822F428C}"/>
                </a:ext>
              </a:extLst>
            </p:cNvPr>
            <p:cNvGrpSpPr/>
            <p:nvPr/>
          </p:nvGrpSpPr>
          <p:grpSpPr>
            <a:xfrm>
              <a:off x="2645581" y="2079050"/>
              <a:ext cx="4610885" cy="2718848"/>
              <a:chOff x="2645581" y="2784042"/>
              <a:chExt cx="4610885" cy="2718848"/>
            </a:xfrm>
          </p:grpSpPr>
          <p:grpSp>
            <p:nvGrpSpPr>
              <p:cNvPr id="15" name="그룹 14">
                <a:extLst>
                  <a:ext uri="{FF2B5EF4-FFF2-40B4-BE49-F238E27FC236}">
                    <a16:creationId xmlns:a16="http://schemas.microsoft.com/office/drawing/2014/main" xmlns="" id="{481B536C-2577-40AC-8EEC-48E5E0870600}"/>
                  </a:ext>
                </a:extLst>
              </p:cNvPr>
              <p:cNvGrpSpPr/>
              <p:nvPr/>
            </p:nvGrpSpPr>
            <p:grpSpPr>
              <a:xfrm>
                <a:off x="3065194" y="3399160"/>
                <a:ext cx="3716683" cy="1391759"/>
                <a:chOff x="14208806" y="2963779"/>
                <a:chExt cx="3716683" cy="1391759"/>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943F2A7A-E4DF-43F2-B2ED-174036B91D21}"/>
                        </a:ext>
                      </a:extLst>
                    </p:cNvPr>
                    <p:cNvSpPr txBox="1"/>
                    <p:nvPr/>
                  </p:nvSpPr>
                  <p:spPr>
                    <a:xfrm>
                      <a:off x="16026155" y="4047761"/>
                      <a:ext cx="1152128" cy="307777"/>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ea typeface="SamsungOne 400" panose="020B0503030303020204" pitchFamily="34" charset="0"/>
                                <a:sym typeface="Symbol" panose="05050102010706020507" pitchFamily="18" charset="2"/>
                              </a:rPr>
                              <m:t></m:t>
                            </m:r>
                            <m:r>
                              <a:rPr lang="en-US" sz="1400">
                                <a:solidFill>
                                  <a:srgbClr val="FF0000"/>
                                </a:solidFill>
                                <a:latin typeface="Cambria Math" panose="02040503050406030204" pitchFamily="18" charset="0"/>
                                <a:ea typeface="SamsungOne 400" panose="020B0503030303020204" pitchFamily="34" charset="0"/>
                              </a:rPr>
                              <m:t>=</m:t>
                            </m:r>
                            <m:r>
                              <a:rPr lang="en-US" sz="1400">
                                <a:solidFill>
                                  <a:srgbClr val="FF0000"/>
                                </a:solidFill>
                                <a:latin typeface="Cambria Math" panose="02040503050406030204" pitchFamily="18" charset="0"/>
                                <a:ea typeface="SamsungOne 400" panose="020B0503030303020204" pitchFamily="34" charset="0"/>
                              </a:rPr>
                              <m:t>1</m:t>
                            </m:r>
                          </m:oMath>
                        </m:oMathPara>
                      </a14:m>
                      <a:endParaRPr lang="en-US" sz="1400" dirty="0">
                        <a:solidFill>
                          <a:srgbClr val="FF0000"/>
                        </a:solidFill>
                        <a:latin typeface="SamsungOne 400" panose="020B0503030303020204" pitchFamily="34" charset="0"/>
                        <a:ea typeface="SamsungOne 400" panose="020B0503030303020204" pitchFamily="34" charset="0"/>
                      </a:endParaRPr>
                    </a:p>
                  </p:txBody>
                </p:sp>
              </mc:Choice>
              <mc:Fallback xmlns="">
                <p:sp>
                  <p:nvSpPr>
                    <p:cNvPr id="30" name="TextBox 29">
                      <a:extLst>
                        <a:ext uri="{FF2B5EF4-FFF2-40B4-BE49-F238E27FC236}">
                          <a16:creationId xmlns="" xmlns:a16="http://schemas.microsoft.com/office/drawing/2014/main" xmlns:a14="http://schemas.microsoft.com/office/drawing/2010/main" id="{26A09ED6-296F-42AC-8C58-D37E4B0F7159}"/>
                        </a:ext>
                      </a:extLst>
                    </p:cNvPr>
                    <p:cNvSpPr txBox="1">
                      <a:spLocks noRot="1" noChangeAspect="1" noMove="1" noResize="1" noEditPoints="1" noAdjustHandles="1" noChangeArrowheads="1" noChangeShapeType="1" noTextEdit="1"/>
                    </p:cNvSpPr>
                    <p:nvPr/>
                  </p:nvSpPr>
                  <p:spPr>
                    <a:xfrm>
                      <a:off x="16026155" y="4047761"/>
                      <a:ext cx="1152128" cy="307777"/>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5F5A7B9A-422A-417E-A8C4-707CFD5A7A82}"/>
                        </a:ext>
                      </a:extLst>
                    </p:cNvPr>
                    <p:cNvSpPr txBox="1"/>
                    <p:nvPr/>
                  </p:nvSpPr>
                  <p:spPr>
                    <a:xfrm>
                      <a:off x="16773361" y="3582395"/>
                      <a:ext cx="1152128" cy="307777"/>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sz="1400" smtClean="0">
                                <a:solidFill>
                                  <a:srgbClr val="1429A0"/>
                                </a:solidFill>
                                <a:latin typeface="Cambria Math" panose="02040503050406030204" pitchFamily="18" charset="0"/>
                                <a:ea typeface="SamsungOne 400" panose="020B0503030303020204" pitchFamily="34" charset="0"/>
                                <a:sym typeface="Symbol" panose="05050102010706020507" pitchFamily="18" charset="2"/>
                              </a:rPr>
                              <m:t></m:t>
                            </m:r>
                            <m:r>
                              <a:rPr lang="en-US" sz="1400">
                                <a:solidFill>
                                  <a:srgbClr val="1429A0"/>
                                </a:solidFill>
                                <a:latin typeface="Cambria Math" panose="02040503050406030204" pitchFamily="18" charset="0"/>
                                <a:ea typeface="SamsungOne 400" panose="020B0503030303020204" pitchFamily="34" charset="0"/>
                              </a:rPr>
                              <m:t>=</m:t>
                            </m:r>
                            <m:r>
                              <a:rPr lang="en-US" sz="1400">
                                <a:solidFill>
                                  <a:srgbClr val="1429A0"/>
                                </a:solidFill>
                                <a:latin typeface="Cambria Math" panose="02040503050406030204" pitchFamily="18" charset="0"/>
                                <a:ea typeface="SamsungOne 400" panose="020B0503030303020204" pitchFamily="34" charset="0"/>
                              </a:rPr>
                              <m:t>3</m:t>
                            </m:r>
                          </m:oMath>
                        </m:oMathPara>
                      </a14:m>
                      <a:endParaRPr lang="en-US" sz="1400"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52" name="TextBox 51">
                      <a:extLst>
                        <a:ext uri="{FF2B5EF4-FFF2-40B4-BE49-F238E27FC236}">
                          <a16:creationId xmlns:a16="http://schemas.microsoft.com/office/drawing/2014/main" id="{5F5A7B9A-422A-417E-A8C4-707CFD5A7A82}"/>
                        </a:ext>
                      </a:extLst>
                    </p:cNvPr>
                    <p:cNvSpPr txBox="1">
                      <a:spLocks noRot="1" noChangeAspect="1" noMove="1" noResize="1" noEditPoints="1" noAdjustHandles="1" noChangeArrowheads="1" noChangeShapeType="1" noTextEdit="1"/>
                    </p:cNvSpPr>
                    <p:nvPr/>
                  </p:nvSpPr>
                  <p:spPr>
                    <a:xfrm>
                      <a:off x="16773361" y="3582395"/>
                      <a:ext cx="1152128" cy="30777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xmlns="" id="{71E8FE69-5E9F-413B-B07B-7122A17E39E6}"/>
                        </a:ext>
                      </a:extLst>
                    </p:cNvPr>
                    <p:cNvSpPr txBox="1"/>
                    <p:nvPr/>
                  </p:nvSpPr>
                  <p:spPr>
                    <a:xfrm>
                      <a:off x="16412846" y="2981112"/>
                      <a:ext cx="1152128" cy="307777"/>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sz="1400" smtClean="0">
                                <a:solidFill>
                                  <a:srgbClr val="00B050"/>
                                </a:solidFill>
                                <a:latin typeface="Cambria Math" panose="02040503050406030204" pitchFamily="18" charset="0"/>
                                <a:ea typeface="SamsungOne 400" panose="020B0503030303020204" pitchFamily="34" charset="0"/>
                                <a:sym typeface="Symbol" panose="05050102010706020507" pitchFamily="18" charset="2"/>
                              </a:rPr>
                              <m:t></m:t>
                            </m:r>
                            <m:r>
                              <a:rPr lang="en-US" sz="1400">
                                <a:solidFill>
                                  <a:srgbClr val="00B050"/>
                                </a:solidFill>
                                <a:latin typeface="Cambria Math" panose="02040503050406030204" pitchFamily="18" charset="0"/>
                                <a:ea typeface="SamsungOne 400" panose="020B0503030303020204" pitchFamily="34" charset="0"/>
                              </a:rPr>
                              <m:t>=</m:t>
                            </m:r>
                            <m:r>
                              <a:rPr lang="en-US" sz="1400">
                                <a:solidFill>
                                  <a:srgbClr val="00B050"/>
                                </a:solidFill>
                                <a:latin typeface="Cambria Math" panose="02040503050406030204" pitchFamily="18" charset="0"/>
                                <a:ea typeface="SamsungOne 400" panose="020B0503030303020204" pitchFamily="34" charset="0"/>
                              </a:rPr>
                              <m:t>10</m:t>
                            </m:r>
                          </m:oMath>
                        </m:oMathPara>
                      </a14:m>
                      <a:endParaRPr lang="en-US" sz="1400" dirty="0">
                        <a:solidFill>
                          <a:srgbClr val="00B050"/>
                        </a:solidFill>
                        <a:latin typeface="SamsungOne 400" panose="020B0503030303020204" pitchFamily="34" charset="0"/>
                        <a:ea typeface="SamsungOne 400" panose="020B0503030303020204" pitchFamily="34" charset="0"/>
                      </a:endParaRPr>
                    </a:p>
                  </p:txBody>
                </p:sp>
              </mc:Choice>
              <mc:Fallback xmlns="">
                <p:sp>
                  <p:nvSpPr>
                    <p:cNvPr id="43" name="TextBox 42">
                      <a:extLst>
                        <a:ext uri="{FF2B5EF4-FFF2-40B4-BE49-F238E27FC236}">
                          <a16:creationId xmlns:a16="http://schemas.microsoft.com/office/drawing/2014/main" xmlns="" xmlns:a14="http://schemas.microsoft.com/office/drawing/2010/main" id="{129BDC53-65E1-4540-B29C-FBC60088A5CF}"/>
                        </a:ext>
                      </a:extLst>
                    </p:cNvPr>
                    <p:cNvSpPr txBox="1">
                      <a:spLocks noRot="1" noChangeAspect="1" noMove="1" noResize="1" noEditPoints="1" noAdjustHandles="1" noChangeArrowheads="1" noChangeShapeType="1" noTextEdit="1"/>
                    </p:cNvSpPr>
                    <p:nvPr/>
                  </p:nvSpPr>
                  <p:spPr>
                    <a:xfrm>
                      <a:off x="16412846" y="2981112"/>
                      <a:ext cx="1152128" cy="307777"/>
                    </a:xfrm>
                    <a:prstGeom prst="rect">
                      <a:avLst/>
                    </a:prstGeom>
                    <a:blipFill rotWithShape="0">
                      <a:blip r:embed="rId6"/>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xmlns="" id="{BCDCD30D-C65A-45CB-AA76-B40BDE4F9967}"/>
                    </a:ext>
                  </a:extLst>
                </p:cNvPr>
                <p:cNvSpPr txBox="1"/>
                <p:nvPr/>
              </p:nvSpPr>
              <p:spPr>
                <a:xfrm>
                  <a:off x="14208806" y="2963779"/>
                  <a:ext cx="1200994" cy="523220"/>
                </a:xfrm>
                <a:prstGeom prst="rect">
                  <a:avLst/>
                </a:prstGeom>
                <a:noFill/>
              </p:spPr>
              <p:txBody>
                <a:bodyPr wrap="square" rtlCol="0">
                  <a:spAutoFit/>
                  <a:scene3d>
                    <a:camera prst="orthographicFront"/>
                    <a:lightRig rig="threePt" dir="t"/>
                  </a:scene3d>
                  <a:sp3d>
                    <a:bevelT w="0" h="6350"/>
                  </a:sp3d>
                </a:bodyPr>
                <a:lstStyle/>
                <a:p>
                  <a:pPr algn="r"/>
                  <a:r>
                    <a:rPr lang="en-US" sz="1400" dirty="0">
                      <a:solidFill>
                        <a:schemeClr val="accent4"/>
                      </a:solidFill>
                      <a:latin typeface="SamsungOne 700" panose="020B0803030303020204" pitchFamily="34" charset="0"/>
                      <a:ea typeface="SamsungOne 700" panose="020B0803030303020204" pitchFamily="34" charset="0"/>
                    </a:rPr>
                    <a:t>Standard normal</a:t>
                  </a:r>
                </a:p>
              </p:txBody>
            </p:sp>
          </p:grpSp>
          <p:sp>
            <p:nvSpPr>
              <p:cNvPr id="16" name="직사각형 69">
                <a:extLst>
                  <a:ext uri="{FF2B5EF4-FFF2-40B4-BE49-F238E27FC236}">
                    <a16:creationId xmlns:a16="http://schemas.microsoft.com/office/drawing/2014/main" xmlns="" id="{4E80AD81-0E98-49FD-8C03-D8F9DA7B4434}"/>
                  </a:ext>
                </a:extLst>
              </p:cNvPr>
              <p:cNvSpPr/>
              <p:nvPr/>
            </p:nvSpPr>
            <p:spPr>
              <a:xfrm>
                <a:off x="2778989" y="3700463"/>
                <a:ext cx="4340950" cy="1333500"/>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6606" y="9902"/>
                      <a:pt x="5795" y="36"/>
                      <a:pt x="4967" y="0"/>
                    </a:cubicBezTo>
                    <a:cubicBezTo>
                      <a:pt x="4139" y="-36"/>
                      <a:pt x="3684" y="9436"/>
                      <a:pt x="0" y="10031"/>
                    </a:cubicBezTo>
                  </a:path>
                </a:pathLst>
              </a:custGeom>
              <a:noFill/>
              <a:ln w="28575">
                <a:solidFill>
                  <a:srgbClr val="FF00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69">
                <a:extLst>
                  <a:ext uri="{FF2B5EF4-FFF2-40B4-BE49-F238E27FC236}">
                    <a16:creationId xmlns:a16="http://schemas.microsoft.com/office/drawing/2014/main" xmlns="" id="{A171C7A4-01DA-42EC-BBDF-7BF40472AACF}"/>
                  </a:ext>
                </a:extLst>
              </p:cNvPr>
              <p:cNvSpPr/>
              <p:nvPr/>
            </p:nvSpPr>
            <p:spPr>
              <a:xfrm>
                <a:off x="2778989" y="3474298"/>
                <a:ext cx="4340950" cy="1602527"/>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6595" y="9336"/>
                      <a:pt x="6256" y="-24"/>
                      <a:pt x="4967" y="0"/>
                    </a:cubicBezTo>
                    <a:cubicBezTo>
                      <a:pt x="3678" y="24"/>
                      <a:pt x="3508" y="9168"/>
                      <a:pt x="0" y="10031"/>
                    </a:cubicBezTo>
                  </a:path>
                </a:pathLst>
              </a:custGeom>
              <a:noFill/>
              <a:ln w="28575">
                <a:solidFill>
                  <a:srgbClr val="1429A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69">
                <a:extLst>
                  <a:ext uri="{FF2B5EF4-FFF2-40B4-BE49-F238E27FC236}">
                    <a16:creationId xmlns:a16="http://schemas.microsoft.com/office/drawing/2014/main" xmlns="" id="{AC1C9712-C8DF-4D10-8321-6D4F6240342D}"/>
                  </a:ext>
                </a:extLst>
              </p:cNvPr>
              <p:cNvSpPr/>
              <p:nvPr/>
            </p:nvSpPr>
            <p:spPr>
              <a:xfrm>
                <a:off x="2778989" y="3374285"/>
                <a:ext cx="4340950" cy="1754928"/>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144" y="9962"/>
                      <a:pt x="6256" y="-24"/>
                      <a:pt x="4967" y="0"/>
                    </a:cubicBezTo>
                    <a:cubicBezTo>
                      <a:pt x="3678" y="24"/>
                      <a:pt x="3036" y="9876"/>
                      <a:pt x="0" y="10031"/>
                    </a:cubicBezTo>
                  </a:path>
                </a:pathLst>
              </a:custGeom>
              <a:noFill/>
              <a:ln w="28575">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69">
                <a:extLst>
                  <a:ext uri="{FF2B5EF4-FFF2-40B4-BE49-F238E27FC236}">
                    <a16:creationId xmlns:a16="http://schemas.microsoft.com/office/drawing/2014/main" xmlns="" id="{60A66EAE-5A7F-46E1-A493-C09371BAC3C5}"/>
                  </a:ext>
                </a:extLst>
              </p:cNvPr>
              <p:cNvSpPr/>
              <p:nvPr/>
            </p:nvSpPr>
            <p:spPr>
              <a:xfrm>
                <a:off x="2778989" y="3312371"/>
                <a:ext cx="4340950" cy="1854941"/>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144" y="9962"/>
                      <a:pt x="6256" y="-24"/>
                      <a:pt x="4967" y="0"/>
                    </a:cubicBezTo>
                    <a:cubicBezTo>
                      <a:pt x="3678" y="24"/>
                      <a:pt x="3036" y="9876"/>
                      <a:pt x="0" y="10031"/>
                    </a:cubicBezTo>
                  </a:path>
                </a:pathLst>
              </a:custGeom>
              <a:noFill/>
              <a:ln w="28575">
                <a:solidFill>
                  <a:schemeClr val="accent4"/>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xmlns="" id="{110A9557-019E-4633-961A-E8D1A3DC358F}"/>
                  </a:ext>
                </a:extLst>
              </p:cNvPr>
              <p:cNvGrpSpPr/>
              <p:nvPr/>
            </p:nvGrpSpPr>
            <p:grpSpPr>
              <a:xfrm>
                <a:off x="2645581" y="2784042"/>
                <a:ext cx="4610885" cy="2718848"/>
                <a:chOff x="2645581" y="2784042"/>
                <a:chExt cx="4610885" cy="2718848"/>
              </a:xfrm>
            </p:grpSpPr>
            <p:sp>
              <p:nvSpPr>
                <p:cNvPr id="21" name="TextBox 20">
                  <a:extLst>
                    <a:ext uri="{FF2B5EF4-FFF2-40B4-BE49-F238E27FC236}">
                      <a16:creationId xmlns:a16="http://schemas.microsoft.com/office/drawing/2014/main" xmlns="" id="{E8AC4D4A-0DEB-430A-BD2A-DC20C48C0205}"/>
                    </a:ext>
                  </a:extLst>
                </p:cNvPr>
                <p:cNvSpPr txBox="1"/>
                <p:nvPr/>
              </p:nvSpPr>
              <p:spPr>
                <a:xfrm>
                  <a:off x="4126026"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sp>
              <p:nvSpPr>
                <p:cNvPr id="22" name="TextBox 21">
                  <a:extLst>
                    <a:ext uri="{FF2B5EF4-FFF2-40B4-BE49-F238E27FC236}">
                      <a16:creationId xmlns:a16="http://schemas.microsoft.com/office/drawing/2014/main" xmlns="" id="{79567CDD-C2A4-4CD6-B951-CE3D5568FE57}"/>
                    </a:ext>
                  </a:extLst>
                </p:cNvPr>
                <p:cNvSpPr txBox="1"/>
                <p:nvPr/>
              </p:nvSpPr>
              <p:spPr>
                <a:xfrm>
                  <a:off x="3390999"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26" name="TextBox 25">
                  <a:extLst>
                    <a:ext uri="{FF2B5EF4-FFF2-40B4-BE49-F238E27FC236}">
                      <a16:creationId xmlns:a16="http://schemas.microsoft.com/office/drawing/2014/main" xmlns="" id="{3A9FFFA9-1815-4F1A-9C88-0EBEF7C641D1}"/>
                    </a:ext>
                  </a:extLst>
                </p:cNvPr>
                <p:cNvSpPr txBox="1"/>
                <p:nvPr/>
              </p:nvSpPr>
              <p:spPr>
                <a:xfrm>
                  <a:off x="2645581"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a:t>
                  </a:r>
                </a:p>
              </p:txBody>
            </p:sp>
            <p:sp>
              <p:nvSpPr>
                <p:cNvPr id="27" name="TextBox 26">
                  <a:extLst>
                    <a:ext uri="{FF2B5EF4-FFF2-40B4-BE49-F238E27FC236}">
                      <a16:creationId xmlns:a16="http://schemas.microsoft.com/office/drawing/2014/main" xmlns="" id="{7FC39B90-45D1-4D2D-A994-84AABB2E9C08}"/>
                    </a:ext>
                  </a:extLst>
                </p:cNvPr>
                <p:cNvSpPr txBox="1"/>
                <p:nvPr/>
              </p:nvSpPr>
              <p:spPr>
                <a:xfrm>
                  <a:off x="5601596"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sp>
              <p:nvSpPr>
                <p:cNvPr id="28" name="TextBox 27">
                  <a:extLst>
                    <a:ext uri="{FF2B5EF4-FFF2-40B4-BE49-F238E27FC236}">
                      <a16:creationId xmlns:a16="http://schemas.microsoft.com/office/drawing/2014/main" xmlns="" id="{2DC2802D-0963-4357-95D5-EBE25EEDF005}"/>
                    </a:ext>
                  </a:extLst>
                </p:cNvPr>
                <p:cNvSpPr txBox="1"/>
                <p:nvPr/>
              </p:nvSpPr>
              <p:spPr>
                <a:xfrm>
                  <a:off x="6342139"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sp>
              <p:nvSpPr>
                <p:cNvPr id="29" name="TextBox 28">
                  <a:extLst>
                    <a:ext uri="{FF2B5EF4-FFF2-40B4-BE49-F238E27FC236}">
                      <a16:creationId xmlns:a16="http://schemas.microsoft.com/office/drawing/2014/main" xmlns="" id="{5E22C307-EA0C-4E18-913F-C002495D633B}"/>
                    </a:ext>
                  </a:extLst>
                </p:cNvPr>
                <p:cNvSpPr txBox="1"/>
                <p:nvPr/>
              </p:nvSpPr>
              <p:spPr>
                <a:xfrm>
                  <a:off x="7079644"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a:t>
                  </a:r>
                </a:p>
              </p:txBody>
            </p:sp>
            <p:cxnSp>
              <p:nvCxnSpPr>
                <p:cNvPr id="30" name="직선 연결선 29">
                  <a:extLst>
                    <a:ext uri="{FF2B5EF4-FFF2-40B4-BE49-F238E27FC236}">
                      <a16:creationId xmlns:a16="http://schemas.microsoft.com/office/drawing/2014/main" xmlns="" id="{B7205699-1FB3-46EB-A245-99ABDCFFAC56}"/>
                    </a:ext>
                  </a:extLst>
                </p:cNvPr>
                <p:cNvCxnSpPr/>
                <p:nvPr/>
              </p:nvCxnSpPr>
              <p:spPr>
                <a:xfrm rot="16200000">
                  <a:off x="2703842"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8DB7D0AA-E915-427A-A7AB-1C639C607535}"/>
                    </a:ext>
                  </a:extLst>
                </p:cNvPr>
                <p:cNvCxnSpPr/>
                <p:nvPr/>
              </p:nvCxnSpPr>
              <p:spPr>
                <a:xfrm rot="16200000">
                  <a:off x="3441302"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28F2FC39-F97C-472D-AF7F-2B5F7D0A2C49}"/>
                    </a:ext>
                  </a:extLst>
                </p:cNvPr>
                <p:cNvCxnSpPr/>
                <p:nvPr/>
              </p:nvCxnSpPr>
              <p:spPr>
                <a:xfrm rot="16200000">
                  <a:off x="4178762"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71CCBD5B-18D2-4ADA-99D3-A96B040ED35A}"/>
                    </a:ext>
                  </a:extLst>
                </p:cNvPr>
                <p:cNvCxnSpPr/>
                <p:nvPr/>
              </p:nvCxnSpPr>
              <p:spPr>
                <a:xfrm rot="16200000">
                  <a:off x="5653766"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D35F48B7-4153-4F86-A751-EEFFB136215F}"/>
                    </a:ext>
                  </a:extLst>
                </p:cNvPr>
                <p:cNvCxnSpPr/>
                <p:nvPr/>
              </p:nvCxnSpPr>
              <p:spPr>
                <a:xfrm rot="16200000">
                  <a:off x="6391309"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2F495599-4100-4488-8513-AD6E6723960A}"/>
                    </a:ext>
                  </a:extLst>
                </p:cNvPr>
                <p:cNvCxnSpPr/>
                <p:nvPr/>
              </p:nvCxnSpPr>
              <p:spPr>
                <a:xfrm rot="16200000">
                  <a:off x="7128852"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1CD6FEBB-8307-4F48-949E-F2CE91B27B07}"/>
                    </a:ext>
                  </a:extLst>
                </p:cNvPr>
                <p:cNvCxnSpPr/>
                <p:nvPr/>
              </p:nvCxnSpPr>
              <p:spPr>
                <a:xfrm>
                  <a:off x="2733992" y="5181717"/>
                  <a:ext cx="4434840" cy="0"/>
                </a:xfrm>
                <a:prstGeom prst="line">
                  <a:avLst/>
                </a:prstGeom>
                <a:ln w="127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xmlns="" id="{60409C86-1922-41DA-9F3D-F20524BFB244}"/>
                    </a:ext>
                  </a:extLst>
                </p:cNvPr>
                <p:cNvGrpSpPr/>
                <p:nvPr/>
              </p:nvGrpSpPr>
              <p:grpSpPr>
                <a:xfrm>
                  <a:off x="4519366" y="2784042"/>
                  <a:ext cx="518509" cy="2718848"/>
                  <a:chOff x="4519366" y="2784042"/>
                  <a:chExt cx="518509" cy="2718848"/>
                </a:xfrm>
              </p:grpSpPr>
              <p:sp>
                <p:nvSpPr>
                  <p:cNvPr id="38" name="TextBox 37">
                    <a:extLst>
                      <a:ext uri="{FF2B5EF4-FFF2-40B4-BE49-F238E27FC236}">
                        <a16:creationId xmlns:a16="http://schemas.microsoft.com/office/drawing/2014/main" xmlns="" id="{6D40E51F-74AD-4324-8A26-AB01C4E634B5}"/>
                      </a:ext>
                    </a:extLst>
                  </p:cNvPr>
                  <p:cNvSpPr txBox="1"/>
                  <p:nvPr/>
                </p:nvSpPr>
                <p:spPr>
                  <a:xfrm>
                    <a:off x="4861053"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cxnSp>
                <p:nvCxnSpPr>
                  <p:cNvPr id="39" name="직선 화살표 연결선 38">
                    <a:extLst>
                      <a:ext uri="{FF2B5EF4-FFF2-40B4-BE49-F238E27FC236}">
                        <a16:creationId xmlns:a16="http://schemas.microsoft.com/office/drawing/2014/main" xmlns="" id="{1D075A16-0B8C-46F0-BBAE-E579218542C9}"/>
                      </a:ext>
                    </a:extLst>
                  </p:cNvPr>
                  <p:cNvCxnSpPr>
                    <a:cxnSpLocks/>
                  </p:cNvCxnSpPr>
                  <p:nvPr/>
                </p:nvCxnSpPr>
                <p:spPr>
                  <a:xfrm flipV="1">
                    <a:off x="4951412" y="2857500"/>
                    <a:ext cx="0" cy="2393731"/>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31156E0D-D5B6-4F18-B1E3-27FE2407672F}"/>
                      </a:ext>
                    </a:extLst>
                  </p:cNvPr>
                  <p:cNvCxnSpPr/>
                  <p:nvPr/>
                </p:nvCxnSpPr>
                <p:spPr>
                  <a:xfrm>
                    <a:off x="4875083" y="2862749"/>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9275CAF6-C736-4FB6-8366-321C1B53BC5F}"/>
                      </a:ext>
                    </a:extLst>
                  </p:cNvPr>
                  <p:cNvSpPr txBox="1"/>
                  <p:nvPr/>
                </p:nvSpPr>
                <p:spPr>
                  <a:xfrm>
                    <a:off x="4519366" y="2784042"/>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0.5</a:t>
                    </a:r>
                  </a:p>
                </p:txBody>
              </p:sp>
              <p:cxnSp>
                <p:nvCxnSpPr>
                  <p:cNvPr id="42" name="직선 연결선 41">
                    <a:extLst>
                      <a:ext uri="{FF2B5EF4-FFF2-40B4-BE49-F238E27FC236}">
                        <a16:creationId xmlns:a16="http://schemas.microsoft.com/office/drawing/2014/main" xmlns="" id="{382B3417-528B-46FF-B150-9083ACA47978}"/>
                      </a:ext>
                    </a:extLst>
                  </p:cNvPr>
                  <p:cNvCxnSpPr/>
                  <p:nvPr/>
                </p:nvCxnSpPr>
                <p:spPr>
                  <a:xfrm>
                    <a:off x="4875083" y="332654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D5C7B88C-DCDD-4932-B122-60EDD7514068}"/>
                      </a:ext>
                    </a:extLst>
                  </p:cNvPr>
                  <p:cNvSpPr txBox="1"/>
                  <p:nvPr/>
                </p:nvSpPr>
                <p:spPr>
                  <a:xfrm>
                    <a:off x="4519366" y="3250211"/>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0.4</a:t>
                    </a:r>
                  </a:p>
                </p:txBody>
              </p:sp>
              <p:cxnSp>
                <p:nvCxnSpPr>
                  <p:cNvPr id="44" name="직선 연결선 43">
                    <a:extLst>
                      <a:ext uri="{FF2B5EF4-FFF2-40B4-BE49-F238E27FC236}">
                        <a16:creationId xmlns:a16="http://schemas.microsoft.com/office/drawing/2014/main" xmlns="" id="{3987CBEE-7776-4142-9F93-B4DD89C828DD}"/>
                      </a:ext>
                    </a:extLst>
                  </p:cNvPr>
                  <p:cNvCxnSpPr/>
                  <p:nvPr/>
                </p:nvCxnSpPr>
                <p:spPr>
                  <a:xfrm>
                    <a:off x="4875083" y="3790337"/>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28B7689F-2CFF-4CB8-9C8F-9E021028A56B}"/>
                      </a:ext>
                    </a:extLst>
                  </p:cNvPr>
                  <p:cNvSpPr txBox="1"/>
                  <p:nvPr/>
                </p:nvSpPr>
                <p:spPr>
                  <a:xfrm>
                    <a:off x="4519366" y="3716380"/>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0.3</a:t>
                    </a:r>
                  </a:p>
                </p:txBody>
              </p:sp>
              <p:cxnSp>
                <p:nvCxnSpPr>
                  <p:cNvPr id="46" name="직선 연결선 45">
                    <a:extLst>
                      <a:ext uri="{FF2B5EF4-FFF2-40B4-BE49-F238E27FC236}">
                        <a16:creationId xmlns:a16="http://schemas.microsoft.com/office/drawing/2014/main" xmlns="" id="{EBCF77E5-17EE-49EC-A3AA-FB05F513AAB9}"/>
                      </a:ext>
                    </a:extLst>
                  </p:cNvPr>
                  <p:cNvCxnSpPr/>
                  <p:nvPr/>
                </p:nvCxnSpPr>
                <p:spPr>
                  <a:xfrm>
                    <a:off x="4875083" y="425413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58F35F09-9542-4654-AE53-854842B3AC95}"/>
                      </a:ext>
                    </a:extLst>
                  </p:cNvPr>
                  <p:cNvSpPr txBox="1"/>
                  <p:nvPr/>
                </p:nvSpPr>
                <p:spPr>
                  <a:xfrm>
                    <a:off x="4519366" y="4182549"/>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0.2</a:t>
                    </a:r>
                  </a:p>
                </p:txBody>
              </p:sp>
              <p:cxnSp>
                <p:nvCxnSpPr>
                  <p:cNvPr id="48" name="직선 연결선 47">
                    <a:extLst>
                      <a:ext uri="{FF2B5EF4-FFF2-40B4-BE49-F238E27FC236}">
                        <a16:creationId xmlns:a16="http://schemas.microsoft.com/office/drawing/2014/main" xmlns="" id="{653D99EE-4642-4852-9818-E8D091C1454E}"/>
                      </a:ext>
                    </a:extLst>
                  </p:cNvPr>
                  <p:cNvCxnSpPr/>
                  <p:nvPr/>
                </p:nvCxnSpPr>
                <p:spPr>
                  <a:xfrm>
                    <a:off x="4875083" y="4717925"/>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4175541D-4028-4B4E-9A23-59519AB7C471}"/>
                      </a:ext>
                    </a:extLst>
                  </p:cNvPr>
                  <p:cNvSpPr txBox="1"/>
                  <p:nvPr/>
                </p:nvSpPr>
                <p:spPr>
                  <a:xfrm>
                    <a:off x="4519366" y="4648716"/>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0.1</a:t>
                    </a:r>
                  </a:p>
                </p:txBody>
              </p:sp>
              <p:sp>
                <p:nvSpPr>
                  <p:cNvPr id="50" name="TextBox 49">
                    <a:extLst>
                      <a:ext uri="{FF2B5EF4-FFF2-40B4-BE49-F238E27FC236}">
                        <a16:creationId xmlns:a16="http://schemas.microsoft.com/office/drawing/2014/main" xmlns="" id="{34AF7F31-C49E-41B2-BE7A-730D531AAE8F}"/>
                      </a:ext>
                    </a:extLst>
                  </p:cNvPr>
                  <p:cNvSpPr txBox="1"/>
                  <p:nvPr/>
                </p:nvSpPr>
                <p:spPr>
                  <a:xfrm>
                    <a:off x="4519366" y="4998604"/>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grpSp>
          </p:grpSp>
        </p:grpSp>
      </p:grpSp>
      <mc:AlternateContent xmlns:mc="http://schemas.openxmlformats.org/markup-compatibility/2006" xmlns:a14="http://schemas.microsoft.com/office/drawing/2010/main">
        <mc:Choice Requires="a14">
          <p:sp>
            <p:nvSpPr>
              <p:cNvPr id="55" name="직사각형 54">
                <a:extLst>
                  <a:ext uri="{FF2B5EF4-FFF2-40B4-BE49-F238E27FC236}">
                    <a16:creationId xmlns:a16="http://schemas.microsoft.com/office/drawing/2014/main" xmlns="" id="{E6FC4859-AAF4-41C8-82D9-2C8F2F6F010C}"/>
                  </a:ext>
                </a:extLst>
              </p:cNvPr>
              <p:cNvSpPr/>
              <p:nvPr/>
            </p:nvSpPr>
            <p:spPr>
              <a:xfrm>
                <a:off x="674556" y="53344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the degree of freedom </a:t>
                </a:r>
                <a14:m>
                  <m:oMath xmlns:m="http://schemas.openxmlformats.org/officeDocument/2006/math">
                    <m:r>
                      <a:rPr lang="en-US" altLang="ko-KR" sz="1300" smtClean="0">
                        <a:solidFill>
                          <a:srgbClr val="FF0000"/>
                        </a:solidFill>
                        <a:latin typeface="Cambria Math" panose="02040503050406030204" pitchFamily="18" charset="0"/>
                        <a:ea typeface="SamsungOne 400" panose="020B0503030303020204" pitchFamily="34" charset="0"/>
                        <a:sym typeface="Symbol" panose="05050102010706020507" pitchFamily="18" charset="2"/>
                      </a:rPr>
                      <m:t></m:t>
                    </m:r>
                  </m:oMath>
                </a14:m>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increases, the student-t converges to the standard normal.</a:t>
                </a:r>
              </a:p>
            </p:txBody>
          </p:sp>
        </mc:Choice>
        <mc:Fallback xmlns="">
          <p:sp>
            <p:nvSpPr>
              <p:cNvPr id="55" name="직사각형 54">
                <a:extLst>
                  <a:ext uri="{FF2B5EF4-FFF2-40B4-BE49-F238E27FC236}">
                    <a16:creationId xmlns="" xmlns:a16="http://schemas.microsoft.com/office/drawing/2014/main" xmlns:a14="http://schemas.microsoft.com/office/drawing/2010/main" id="{E6FC4859-AAF4-41C8-82D9-2C8F2F6F010C}"/>
                  </a:ext>
                </a:extLst>
              </p:cNvPr>
              <p:cNvSpPr>
                <a:spLocks noRot="1" noChangeAspect="1" noMove="1" noResize="1" noEditPoints="1" noAdjustHandles="1" noChangeArrowheads="1" noChangeShapeType="1" noTextEdit="1"/>
              </p:cNvSpPr>
              <p:nvPr/>
            </p:nvSpPr>
            <p:spPr>
              <a:xfrm>
                <a:off x="674556" y="5334460"/>
                <a:ext cx="8632825" cy="345461"/>
              </a:xfrm>
              <a:prstGeom prst="rect">
                <a:avLst/>
              </a:prstGeom>
              <a:blipFill rotWithShape="0">
                <a:blip r:embed="rId7"/>
                <a:stretch>
                  <a:fillRect l="-71"/>
                </a:stretch>
              </a:blipFill>
              <a:ln>
                <a:noFill/>
              </a:ln>
            </p:spPr>
            <p:txBody>
              <a:bodyPr/>
              <a:lstStyle/>
              <a:p>
                <a:r>
                  <a:rPr lang="ko-KR" altLang="en-US">
                    <a:noFill/>
                  </a:rPr>
                  <a:t> </a:t>
                </a:r>
              </a:p>
            </p:txBody>
          </p:sp>
        </mc:Fallback>
      </mc:AlternateContent>
      <p:sp>
        <p:nvSpPr>
          <p:cNvPr id="56" name="직사각형 55">
            <a:extLst>
              <a:ext uri="{FF2B5EF4-FFF2-40B4-BE49-F238E27FC236}">
                <a16:creationId xmlns:a16="http://schemas.microsoft.com/office/drawing/2014/main" xmlns="" id="{EB9740C0-16DD-4C5C-8630-740E1776BB3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Student-t random variable and probability density</a:t>
            </a:r>
          </a:p>
        </p:txBody>
      </p:sp>
    </p:spTree>
    <p:extLst>
      <p:ext uri="{BB962C8B-B14F-4D97-AF65-F5344CB8AC3E}">
        <p14:creationId xmlns:p14="http://schemas.microsoft.com/office/powerpoint/2010/main" val="17075605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A411F0D9-6681-4F18-88E4-C341C7A04686}"/>
                  </a:ext>
                </a:extLst>
              </p:cNvPr>
              <p:cNvSpPr/>
              <p:nvPr/>
            </p:nvSpPr>
            <p:spPr>
              <a:xfrm>
                <a:off x="674556"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2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When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𝑄</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1</m:t>
                        </m:r>
                      </m:sub>
                    </m:s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 ~ </m:t>
                    </m:r>
                    <m:sSup>
                      <m:sSup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ko-KR" altLang="en-US" sz="1300">
                            <a:solidFill>
                              <a:schemeClr val="tx1">
                                <a:lumMod val="85000"/>
                                <a:lumOff val="15000"/>
                              </a:schemeClr>
                            </a:solidFill>
                            <a:latin typeface="Cambria Math" panose="02040503050406030204" pitchFamily="18" charset="0"/>
                            <a:ea typeface="SamsungOne 400" panose="020B0503030303020204" pitchFamily="34" charset="0"/>
                          </a:rPr>
                          <m:t>𝜒</m:t>
                        </m:r>
                      </m:e>
                      <m: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2</m:t>
                        </m:r>
                      </m:sup>
                    </m:s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1</m:t>
                        </m:r>
                      </m:sub>
                    </m:s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𝑄</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2</m:t>
                        </m:r>
                      </m:sub>
                    </m:s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 ~ </m:t>
                    </m:r>
                    <m:sSup>
                      <m:sSup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pPr>
                      <m:e>
                        <m:r>
                          <a:rPr lang="ko-KR" altLang="en-US" sz="1300">
                            <a:solidFill>
                              <a:schemeClr val="tx1">
                                <a:lumMod val="85000"/>
                                <a:lumOff val="15000"/>
                              </a:schemeClr>
                            </a:solidFill>
                            <a:latin typeface="Cambria Math" panose="02040503050406030204" pitchFamily="18" charset="0"/>
                            <a:ea typeface="SamsungOne 400" panose="020B0503030303020204" pitchFamily="34" charset="0"/>
                          </a:rPr>
                          <m:t>𝜒</m:t>
                        </m:r>
                      </m:e>
                      <m: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2</m:t>
                        </m:r>
                      </m:sup>
                    </m:sSup>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2</m:t>
                        </m:r>
                      </m:sub>
                    </m:s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then the F random variable is defined as following:</a:t>
                </a:r>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A411F0D9-6681-4F18-88E4-C341C7A04686}"/>
                  </a:ext>
                </a:extLst>
              </p:cNvPr>
              <p:cNvSpPr>
                <a:spLocks noRot="1" noChangeAspect="1" noMove="1" noResize="1" noEditPoints="1" noAdjustHandles="1" noChangeArrowheads="1" noChangeShapeType="1" noTextEdit="1"/>
              </p:cNvSpPr>
              <p:nvPr/>
            </p:nvSpPr>
            <p:spPr>
              <a:xfrm>
                <a:off x="674556" y="1700808"/>
                <a:ext cx="8632825" cy="345461"/>
              </a:xfrm>
              <a:prstGeom prst="rect">
                <a:avLst/>
              </a:prstGeom>
              <a:blipFill>
                <a:blip r:embed="rId3"/>
                <a:stretch>
                  <a:fillRect l="-141"/>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C7966919-A4C2-47F8-9A5B-FA428E4EB82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 random variable and probability density</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xmlns="" id="{256B745E-B7BF-4922-AE50-325BFDC57632}"/>
                  </a:ext>
                </a:extLst>
              </p:cNvPr>
              <p:cNvSpPr/>
              <p:nvPr/>
            </p:nvSpPr>
            <p:spPr>
              <a:xfrm>
                <a:off x="4331710" y="2060575"/>
                <a:ext cx="1266721" cy="945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left"/>
                    </m:oMathParaPr>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 400" panose="020B0503030303020204" pitchFamily="34" charset="0"/>
                        </a:rPr>
                        <m:t>=</m:t>
                      </m:r>
                      <m:f>
                        <m:fPr>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fPr>
                        <m:num>
                          <m:f>
                            <m:fPr>
                              <m:type m:val="skw"/>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fPr>
                            <m:num>
                              <m:sSub>
                                <m:sSub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𝑄</m:t>
                                  </m:r>
                                </m:e>
                                <m: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sub>
                              </m:sSub>
                            </m:num>
                            <m:den>
                              <m:sSub>
                                <m:sSub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1</m:t>
                                  </m:r>
                                </m:sub>
                              </m:sSub>
                            </m:den>
                          </m:f>
                        </m:num>
                        <m:den>
                          <m:f>
                            <m:fPr>
                              <m:type m:val="skw"/>
                              <m:ctrlPr>
                                <a:rPr lang="en-US" altLang="ko-KR" sz="1600" i="1" dirty="0">
                                  <a:solidFill>
                                    <a:schemeClr val="tx1">
                                      <a:lumMod val="85000"/>
                                      <a:lumOff val="15000"/>
                                    </a:schemeClr>
                                  </a:solidFill>
                                  <a:latin typeface="Cambria Math" panose="02040503050406030204" pitchFamily="18" charset="0"/>
                                  <a:ea typeface="SamsungOne 400" panose="020B0503030303020204" pitchFamily="34" charset="0"/>
                                </a:rPr>
                              </m:ctrlPr>
                            </m:fPr>
                            <m:num>
                              <m:sSub>
                                <m:sSub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𝑄</m:t>
                                  </m:r>
                                </m:e>
                                <m: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sub>
                              </m:sSub>
                            </m:num>
                            <m:den>
                              <m:sSub>
                                <m:sSubPr>
                                  <m:ctrlPr>
                                    <a:rPr lang="en-US" altLang="ko-KR" sz="16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600">
                                      <a:solidFill>
                                        <a:schemeClr val="tx1">
                                          <a:lumMod val="85000"/>
                                          <a:lumOff val="15000"/>
                                        </a:schemeClr>
                                      </a:solidFill>
                                      <a:latin typeface="Cambria Math" panose="02040503050406030204" pitchFamily="18" charset="0"/>
                                      <a:ea typeface="SamsungOne 400" panose="020B0503030303020204" pitchFamily="34" charset="0"/>
                                    </a:rPr>
                                    <m:t>2</m:t>
                                  </m:r>
                                </m:sub>
                              </m:sSub>
                            </m:den>
                          </m:f>
                        </m:den>
                      </m:f>
                    </m:oMath>
                  </m:oMathPara>
                </a14:m>
                <a:endParaRPr lang="en-US" altLang="ko-KR" sz="16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7" name="Rectangle 12">
                <a:extLst>
                  <a:ext uri="{FF2B5EF4-FFF2-40B4-BE49-F238E27FC236}">
                    <a16:creationId xmlns:a16="http://schemas.microsoft.com/office/drawing/2014/main" id="{256B745E-B7BF-4922-AE50-325BFDC57632}"/>
                  </a:ext>
                </a:extLst>
              </p:cNvPr>
              <p:cNvSpPr>
                <a:spLocks noRot="1" noChangeAspect="1" noMove="1" noResize="1" noEditPoints="1" noAdjustHandles="1" noChangeArrowheads="1" noChangeShapeType="1" noTextEdit="1"/>
              </p:cNvSpPr>
              <p:nvPr/>
            </p:nvSpPr>
            <p:spPr>
              <a:xfrm>
                <a:off x="4331710" y="2060575"/>
                <a:ext cx="1266721" cy="94519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xmlns="" id="{8A11E920-E45F-4FA4-91D6-C04F4D7AA337}"/>
                  </a:ext>
                </a:extLst>
              </p:cNvPr>
              <p:cNvSpPr/>
              <p:nvPr/>
            </p:nvSpPr>
            <p:spPr>
              <a:xfrm>
                <a:off x="674556" y="3140968"/>
                <a:ext cx="8632825" cy="2222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2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𝑋</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a F random variable with the </a:t>
                </a:r>
                <a:r>
                  <a:rPr lang="en-US" altLang="ko-KR" sz="1300" b="1" dirty="0">
                    <a:solidFill>
                      <a:srgbClr val="1429A0"/>
                    </a:solidFill>
                    <a:latin typeface="SamsungOne 400" panose="020B0503030303020204" pitchFamily="34" charset="0"/>
                    <a:ea typeface="SamsungOne 400" panose="020B0503030303020204" pitchFamily="34" charset="0"/>
                  </a:rPr>
                  <a:t>degrees of freedom </a:t>
                </a:r>
                <a14:m>
                  <m:oMath xmlns:m="http://schemas.openxmlformats.org/officeDocument/2006/math">
                    <m:sSub>
                      <m:sSubPr>
                        <m:ctrlPr>
                          <a:rPr lang="en-US" altLang="ko-KR" sz="1300" b="1" i="1">
                            <a:solidFill>
                              <a:srgbClr val="1429A0"/>
                            </a:solidFill>
                            <a:latin typeface="Cambria Math" panose="02040503050406030204" pitchFamily="18" charset="0"/>
                            <a:ea typeface="SamsungOne 400" panose="020B0503030303020204" pitchFamily="34" charset="0"/>
                          </a:rPr>
                        </m:ctrlPr>
                      </m:sSubPr>
                      <m:e>
                        <m:r>
                          <a:rPr lang="en-US" altLang="ko-KR" sz="1300" b="1" i="1">
                            <a:solidFill>
                              <a:srgbClr val="1429A0"/>
                            </a:solidFill>
                            <a:latin typeface="Cambria Math" panose="02040503050406030204" pitchFamily="18" charset="0"/>
                            <a:ea typeface="SamsungOne 400" panose="020B0503030303020204" pitchFamily="34" charset="0"/>
                          </a:rPr>
                          <m:t>𝒅</m:t>
                        </m:r>
                      </m:e>
                      <m:sub>
                        <m:r>
                          <a:rPr lang="en-US" altLang="ko-KR" sz="1300" b="1" i="1">
                            <a:solidFill>
                              <a:srgbClr val="1429A0"/>
                            </a:solidFill>
                            <a:latin typeface="Cambria Math" panose="02040503050406030204" pitchFamily="18" charset="0"/>
                            <a:ea typeface="SamsungOne 400" panose="020B0503030303020204" pitchFamily="34" charset="0"/>
                          </a:rPr>
                          <m:t>𝟏</m:t>
                        </m:r>
                      </m:sub>
                    </m:sSub>
                  </m:oMath>
                </a14:m>
                <a:r>
                  <a:rPr lang="en-US" altLang="ko-KR" sz="1300" b="1" dirty="0">
                    <a:solidFill>
                      <a:srgbClr val="1429A0"/>
                    </a:solidFill>
                    <a:latin typeface="SamsungOne 400" panose="020B0503030303020204" pitchFamily="34" charset="0"/>
                    <a:ea typeface="SamsungOne 400" panose="020B0503030303020204" pitchFamily="34" charset="0"/>
                  </a:rPr>
                  <a:t> and </a:t>
                </a:r>
                <a14:m>
                  <m:oMath xmlns:m="http://schemas.openxmlformats.org/officeDocument/2006/math">
                    <m:sSub>
                      <m:sSubPr>
                        <m:ctrlPr>
                          <a:rPr lang="en-US" altLang="ko-KR" sz="1300" b="1" i="1">
                            <a:solidFill>
                              <a:srgbClr val="1429A0"/>
                            </a:solidFill>
                            <a:latin typeface="Cambria Math" panose="02040503050406030204" pitchFamily="18" charset="0"/>
                            <a:ea typeface="SamsungOne 400" panose="020B0503030303020204" pitchFamily="34" charset="0"/>
                          </a:rPr>
                        </m:ctrlPr>
                      </m:sSubPr>
                      <m:e>
                        <m:r>
                          <a:rPr lang="en-US" altLang="ko-KR" sz="1300" b="1" i="1">
                            <a:solidFill>
                              <a:srgbClr val="1429A0"/>
                            </a:solidFill>
                            <a:latin typeface="Cambria Math" panose="02040503050406030204" pitchFamily="18" charset="0"/>
                            <a:ea typeface="SamsungOne 400" panose="020B0503030303020204" pitchFamily="34" charset="0"/>
                          </a:rPr>
                          <m:t>𝒅</m:t>
                        </m:r>
                      </m:e>
                      <m:sub>
                        <m:r>
                          <a:rPr lang="en-US" altLang="ko-KR" sz="1300" b="1" i="1">
                            <a:solidFill>
                              <a:srgbClr val="1429A0"/>
                            </a:solidFill>
                            <a:latin typeface="Cambria Math" panose="02040503050406030204" pitchFamily="18" charset="0"/>
                            <a:ea typeface="SamsungOne 400" panose="020B0503030303020204" pitchFamily="34" charset="0"/>
                          </a:rPr>
                          <m:t>𝟐</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𝑋</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𝐹</m:t>
                    </m:r>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1</m:t>
                        </m:r>
                      </m:sub>
                    </m:s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2</m:t>
                        </m:r>
                      </m:sub>
                    </m:s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12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1</m:t>
                        </m:r>
                      </m:sub>
                    </m:s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degree of freedom for the numerator,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2</m:t>
                        </m:r>
                      </m:sub>
                    </m:s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degree of freedom for the denominator</a:t>
                </a:r>
              </a:p>
              <a:p>
                <a:pPr marL="361950" lvl="1" indent="-180975">
                  <a:spcAft>
                    <a:spcPts val="1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f>
                      <m:fPr>
                        <m:ctrlPr>
                          <a:rPr lang="en-US" altLang="ko-KR" sz="1300" i="1">
                            <a:solidFill>
                              <a:prstClr val="black">
                                <a:lumMod val="85000"/>
                                <a:lumOff val="15000"/>
                              </a:prstClr>
                            </a:solidFill>
                            <a:latin typeface="Cambria Math" panose="02040503050406030204" pitchFamily="18" charset="0"/>
                          </a:rPr>
                        </m:ctrlPr>
                      </m:fPr>
                      <m:num>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num>
                      <m:den>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−2</m:t>
                        </m:r>
                      </m:den>
                    </m:f>
                  </m:oMath>
                </a14:m>
                <a:r>
                  <a:rPr lang="en-US" altLang="ko-KR" sz="1300" i="1" dirty="0">
                    <a:solidFill>
                      <a:prstClr val="black">
                        <a:lumMod val="85000"/>
                        <a:lumOff val="15000"/>
                      </a:prstClr>
                    </a:solidFill>
                    <a:latin typeface="Cambria Math" panose="02040503050406030204" pitchFamily="18" charset="0"/>
                    <a:sym typeface="Wingdings" panose="05000000000000000000" pitchFamily="2" charset="2"/>
                  </a:rPr>
                  <a:t>                                                             </a:t>
                </a:r>
                <a:r>
                  <a:rPr lang="en-US" altLang="ko-KR" sz="1300" i="1" dirty="0">
                    <a:solidFill>
                      <a:srgbClr val="00B050"/>
                    </a:solidFill>
                    <a:latin typeface="Cambria Math" panose="02040503050406030204" pitchFamily="18" charset="0"/>
                    <a:sym typeface="Symbol" panose="05050102010706020507" pitchFamily="18" charset="2"/>
                  </a:rPr>
                  <a:t></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Symbol" panose="05050102010706020507" pitchFamily="18" charset="2"/>
                  </a:rPr>
                  <a:t>when</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𝑑</m:t>
                        </m:r>
                      </m:e>
                      <m:sub>
                        <m:r>
                          <a:rPr lang="en-US" altLang="ko-KR" sz="1300" i="1" dirty="0">
                            <a:solidFill>
                              <a:prstClr val="black">
                                <a:lumMod val="85000"/>
                                <a:lumOff val="15000"/>
                              </a:prstClr>
                            </a:solidFill>
                            <a:latin typeface="Cambria Math" panose="02040503050406030204" pitchFamily="18" charset="0"/>
                          </a:rPr>
                          <m:t>2</m:t>
                        </m:r>
                      </m:sub>
                    </m:sSub>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&gt;2</m:t>
                    </m:r>
                  </m:oMath>
                </a14:m>
                <a:endParaRPr lang="en-US" altLang="ko-KR" sz="1300" i="1" dirty="0">
                  <a:solidFill>
                    <a:prstClr val="black">
                      <a:lumMod val="85000"/>
                      <a:lumOff val="15000"/>
                    </a:prstClr>
                  </a:solidFill>
                  <a:latin typeface="Cambria Math" panose="02040503050406030204" pitchFamily="18" charset="0"/>
                  <a:sym typeface="Wingdings" panose="05000000000000000000" pitchFamily="2" charset="2"/>
                </a:endParaRPr>
              </a:p>
              <a:p>
                <a:pPr marL="361950" lvl="1" indent="-180975">
                  <a:spcAft>
                    <a:spcPts val="1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Wingdings" panose="05000000000000000000" pitchFamily="2" charset="2"/>
                  </a:rPr>
                  <a:t>Variance</a:t>
                </a:r>
                <a:r>
                  <a:rPr lang="en-US" altLang="ko-KR" sz="1300" i="1" dirty="0">
                    <a:solidFill>
                      <a:prstClr val="black">
                        <a:lumMod val="85000"/>
                        <a:lumOff val="15000"/>
                      </a:prstClr>
                    </a:solidFill>
                    <a:latin typeface="Cambria Math" panose="02040503050406030204" pitchFamily="18" charset="0"/>
                    <a:sym typeface="Wingdings" panose="05000000000000000000" pitchFamily="2" charset="2"/>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f>
                      <m:fPr>
                        <m:ctrlPr>
                          <a:rPr lang="en-US" altLang="ko-KR" sz="1300" i="1">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2</m:t>
                        </m:r>
                        <m:sSubSup>
                          <m:sSubSupPr>
                            <m:ctrlPr>
                              <a:rPr lang="en-US" altLang="ko-KR" sz="1300" i="1">
                                <a:solidFill>
                                  <a:prstClr val="black">
                                    <a:lumMod val="85000"/>
                                    <a:lumOff val="15000"/>
                                  </a:prstClr>
                                </a:solidFill>
                                <a:latin typeface="Cambria Math" panose="02040503050406030204" pitchFamily="18" charset="0"/>
                              </a:rPr>
                            </m:ctrlPr>
                          </m:sSubSup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up>
                            <m:r>
                              <a:rPr lang="en-US" altLang="ko-KR" sz="1300" i="1">
                                <a:solidFill>
                                  <a:prstClr val="black">
                                    <a:lumMod val="85000"/>
                                    <a:lumOff val="15000"/>
                                  </a:prstClr>
                                </a:solidFill>
                                <a:latin typeface="Cambria Math" panose="02040503050406030204" pitchFamily="18" charset="0"/>
                              </a:rPr>
                              <m:t>2</m:t>
                            </m:r>
                          </m:sup>
                        </m:sSubSup>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1</m:t>
                            </m:r>
                          </m:sub>
                        </m:sSub>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−2)</m:t>
                        </m:r>
                      </m:num>
                      <m:den>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1</m:t>
                            </m:r>
                          </m:sub>
                        </m:sSub>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−4)</m:t>
                        </m:r>
                        <m:sSup>
                          <m:sSupPr>
                            <m:ctrlPr>
                              <a:rPr lang="en-US" altLang="ko-KR" sz="1300" i="1">
                                <a:solidFill>
                                  <a:prstClr val="black">
                                    <a:lumMod val="85000"/>
                                    <a:lumOff val="15000"/>
                                  </a:prstClr>
                                </a:solidFill>
                                <a:latin typeface="Cambria Math" panose="02040503050406030204" pitchFamily="18" charset="0"/>
                              </a:rPr>
                            </m:ctrlPr>
                          </m:sSupPr>
                          <m:e>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−2)</m:t>
                            </m:r>
                          </m:e>
                          <m:sup>
                            <m:r>
                              <a:rPr lang="en-US" altLang="ko-KR" sz="1300" i="1">
                                <a:solidFill>
                                  <a:prstClr val="black">
                                    <a:lumMod val="85000"/>
                                    <a:lumOff val="15000"/>
                                  </a:prstClr>
                                </a:solidFill>
                                <a:latin typeface="Cambria Math" panose="02040503050406030204" pitchFamily="18" charset="0"/>
                              </a:rPr>
                              <m:t>2</m:t>
                            </m:r>
                          </m:sup>
                        </m:sSup>
                      </m:den>
                    </m:f>
                  </m:oMath>
                </a14:m>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r>
                  <a:rPr lang="en-US" altLang="ko-KR" sz="1300" i="1" dirty="0">
                    <a:solidFill>
                      <a:srgbClr val="00B050"/>
                    </a:solidFill>
                    <a:latin typeface="Cambria Math" panose="02040503050406030204" pitchFamily="18" charset="0"/>
                    <a:sym typeface="Symbol" panose="05050102010706020507" pitchFamily="18" charset="2"/>
                  </a:rPr>
                  <a:t></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Symbol" panose="05050102010706020507" pitchFamily="18" charset="2"/>
                  </a:rPr>
                  <a:t>when</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𝑑</m:t>
                        </m:r>
                      </m:e>
                      <m:sub>
                        <m:r>
                          <a:rPr lang="en-US" altLang="ko-KR" sz="1300" i="1" dirty="0">
                            <a:solidFill>
                              <a:prstClr val="black">
                                <a:lumMod val="85000"/>
                                <a:lumOff val="15000"/>
                              </a:prstClr>
                            </a:solidFill>
                            <a:latin typeface="Cambria Math" panose="02040503050406030204" pitchFamily="18" charset="0"/>
                          </a:rPr>
                          <m:t>2</m:t>
                        </m:r>
                      </m:sub>
                    </m:sSub>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&gt;4</m:t>
                    </m:r>
                  </m:oMath>
                </a14:m>
                <a:endParaRPr lang="en-US" altLang="ko-KR" sz="1300" i="1" dirty="0">
                  <a:solidFill>
                    <a:prstClr val="black">
                      <a:lumMod val="85000"/>
                      <a:lumOff val="15000"/>
                    </a:prstClr>
                  </a:solidFill>
                  <a:latin typeface="Cambria Math" panose="02040503050406030204" pitchFamily="18" charset="0"/>
                </a:endParaRPr>
              </a:p>
              <a:p>
                <a:pPr marL="361950" lvl="1" indent="-180975">
                  <a:spcAft>
                    <a:spcPts val="1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Standard deviation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rad>
                      <m:radPr>
                        <m:degHide m:val="on"/>
                        <m:ctrlPr>
                          <a:rPr lang="en-US" altLang="ko-KR" sz="1300" i="1" dirty="0">
                            <a:solidFill>
                              <a:prstClr val="black">
                                <a:lumMod val="85000"/>
                                <a:lumOff val="15000"/>
                              </a:prstClr>
                            </a:solidFill>
                            <a:latin typeface="Cambria Math" panose="02040503050406030204" pitchFamily="18" charset="0"/>
                          </a:rPr>
                        </m:ctrlPr>
                      </m:radPr>
                      <m:deg/>
                      <m:e>
                        <m:f>
                          <m:fPr>
                            <m:ctrlPr>
                              <a:rPr lang="en-US" altLang="ko-KR" sz="1300" i="1">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2</m:t>
                            </m:r>
                            <m:sSubSup>
                              <m:sSubSupPr>
                                <m:ctrlPr>
                                  <a:rPr lang="en-US" altLang="ko-KR" sz="1300" i="1">
                                    <a:solidFill>
                                      <a:prstClr val="black">
                                        <a:lumMod val="85000"/>
                                        <a:lumOff val="15000"/>
                                      </a:prstClr>
                                    </a:solidFill>
                                    <a:latin typeface="Cambria Math" panose="02040503050406030204" pitchFamily="18" charset="0"/>
                                  </a:rPr>
                                </m:ctrlPr>
                              </m:sSubSup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up>
                                <m:r>
                                  <a:rPr lang="en-US" altLang="ko-KR" sz="1300" i="1">
                                    <a:solidFill>
                                      <a:prstClr val="black">
                                        <a:lumMod val="85000"/>
                                        <a:lumOff val="15000"/>
                                      </a:prstClr>
                                    </a:solidFill>
                                    <a:latin typeface="Cambria Math" panose="02040503050406030204" pitchFamily="18" charset="0"/>
                                  </a:rPr>
                                  <m:t>2</m:t>
                                </m:r>
                              </m:sup>
                            </m:sSubSup>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1</m:t>
                                </m:r>
                              </m:sub>
                            </m:sSub>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−2)</m:t>
                            </m:r>
                          </m:num>
                          <m:den>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1</m:t>
                                </m:r>
                              </m:sub>
                            </m:sSub>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−4)</m:t>
                            </m:r>
                            <m:sSup>
                              <m:sSupPr>
                                <m:ctrlPr>
                                  <a:rPr lang="en-US" altLang="ko-KR" sz="1300" i="1">
                                    <a:solidFill>
                                      <a:prstClr val="black">
                                        <a:lumMod val="85000"/>
                                        <a:lumOff val="15000"/>
                                      </a:prstClr>
                                    </a:solidFill>
                                    <a:latin typeface="Cambria Math" panose="02040503050406030204" pitchFamily="18" charset="0"/>
                                  </a:rPr>
                                </m:ctrlPr>
                              </m:sSupPr>
                              <m:e>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−2)</m:t>
                                </m:r>
                              </m:e>
                              <m:sup>
                                <m:r>
                                  <a:rPr lang="en-US" altLang="ko-KR" sz="1300" i="1">
                                    <a:solidFill>
                                      <a:prstClr val="black">
                                        <a:lumMod val="85000"/>
                                        <a:lumOff val="15000"/>
                                      </a:prstClr>
                                    </a:solidFill>
                                    <a:latin typeface="Cambria Math" panose="02040503050406030204" pitchFamily="18" charset="0"/>
                                  </a:rPr>
                                  <m:t>2</m:t>
                                </m:r>
                              </m:sup>
                            </m:sSup>
                          </m:den>
                        </m:f>
                      </m:e>
                    </m:rad>
                  </m:oMath>
                </a14:m>
                <a:r>
                  <a:rPr lang="en-US" altLang="ko-KR" sz="1300" i="1" dirty="0">
                    <a:solidFill>
                      <a:prstClr val="black">
                        <a:lumMod val="85000"/>
                        <a:lumOff val="15000"/>
                      </a:prstClr>
                    </a:solidFill>
                    <a:latin typeface="Cambria Math" panose="02040503050406030204" pitchFamily="18" charset="0"/>
                  </a:rPr>
                  <a:t>            </a:t>
                </a:r>
                <a:r>
                  <a:rPr lang="en-US" altLang="ko-KR" sz="1300" i="1" dirty="0">
                    <a:solidFill>
                      <a:srgbClr val="00B050"/>
                    </a:solidFill>
                    <a:latin typeface="Cambria Math" panose="02040503050406030204" pitchFamily="18" charset="0"/>
                    <a:sym typeface="Symbol" panose="05050102010706020507" pitchFamily="18" charset="2"/>
                  </a:rPr>
                  <a:t></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Symbol" panose="05050102010706020507" pitchFamily="18" charset="2"/>
                  </a:rPr>
                  <a:t>when</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𝑑</m:t>
                        </m:r>
                      </m:e>
                      <m:sub>
                        <m:r>
                          <a:rPr lang="en-US" altLang="ko-KR" sz="1300" i="1" dirty="0">
                            <a:solidFill>
                              <a:prstClr val="black">
                                <a:lumMod val="85000"/>
                                <a:lumOff val="15000"/>
                              </a:prstClr>
                            </a:solidFill>
                            <a:latin typeface="Cambria Math" panose="02040503050406030204" pitchFamily="18" charset="0"/>
                          </a:rPr>
                          <m:t>2</m:t>
                        </m:r>
                      </m:sub>
                    </m:sSub>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&gt;4</m:t>
                    </m:r>
                  </m:oMath>
                </a14:m>
                <a:r>
                  <a:rPr lang="en-US" altLang="ko-KR" sz="1300" i="1" dirty="0">
                    <a:solidFill>
                      <a:prstClr val="black">
                        <a:lumMod val="85000"/>
                        <a:lumOff val="15000"/>
                      </a:prstClr>
                    </a:solidFill>
                    <a:latin typeface="Cambria Math" panose="02040503050406030204" pitchFamily="18" charset="0"/>
                  </a:rPr>
                  <a:t>          </a:t>
                </a:r>
              </a:p>
            </p:txBody>
          </p:sp>
        </mc:Choice>
        <mc:Fallback xmlns="">
          <p:sp>
            <p:nvSpPr>
              <p:cNvPr id="8" name="직사각형 7">
                <a:extLst>
                  <a:ext uri="{FF2B5EF4-FFF2-40B4-BE49-F238E27FC236}">
                    <a16:creationId xmlns="" xmlns:a16="http://schemas.microsoft.com/office/drawing/2014/main" xmlns:a14="http://schemas.microsoft.com/office/drawing/2010/main" id="{8A11E920-E45F-4FA4-91D6-C04F4D7AA337}"/>
                  </a:ext>
                </a:extLst>
              </p:cNvPr>
              <p:cNvSpPr>
                <a:spLocks noRot="1" noChangeAspect="1" noMove="1" noResize="1" noEditPoints="1" noAdjustHandles="1" noChangeArrowheads="1" noChangeShapeType="1" noTextEdit="1"/>
              </p:cNvSpPr>
              <p:nvPr/>
            </p:nvSpPr>
            <p:spPr>
              <a:xfrm>
                <a:off x="674556" y="3140968"/>
                <a:ext cx="8632825" cy="2222193"/>
              </a:xfrm>
              <a:prstGeom prst="rect">
                <a:avLst/>
              </a:prstGeom>
              <a:blipFill rotWithShape="0">
                <a:blip r:embed="rId6"/>
                <a:stretch>
                  <a:fillRect l="-14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1296820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F3C086C7-12A1-4158-B5F0-D74C093C238D}"/>
                  </a:ext>
                </a:extLst>
              </p:cNvPr>
              <p:cNvSpPr/>
              <p:nvPr/>
            </p:nvSpPr>
            <p:spPr>
              <a:xfrm>
                <a:off x="674556" y="1700808"/>
                <a:ext cx="8632825" cy="994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useful when comparing variances of two samples.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also used for ANOVA (Analysis of Variance) that compares the group means.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2</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increases, the F random variable converges to </a:t>
                </a:r>
                <a14:m>
                  <m:oMath xmlns:m="http://schemas.openxmlformats.org/officeDocument/2006/math">
                    <m:f>
                      <m:fPr>
                        <m:type m:val="skw"/>
                        <m:ctrlPr>
                          <a:rPr lang="en-US" altLang="ko-KR" sz="1300" i="1" dirty="0">
                            <a:solidFill>
                              <a:schemeClr val="tx1">
                                <a:lumMod val="85000"/>
                                <a:lumOff val="15000"/>
                              </a:schemeClr>
                            </a:solidFill>
                            <a:latin typeface="Cambria Math" panose="02040503050406030204" pitchFamily="18" charset="0"/>
                            <a:ea typeface="SamsungOne 400" panose="020B0503030303020204" pitchFamily="34" charset="0"/>
                          </a:rPr>
                        </m:ctrlPr>
                      </m:fPr>
                      <m:num>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𝑄</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1</m:t>
                            </m:r>
                          </m:sub>
                        </m:sSub>
                      </m:num>
                      <m:den>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1</m:t>
                            </m:r>
                          </m:sub>
                        </m:sSub>
                      </m:den>
                    </m:f>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mc:Choice>
        <mc:Fallback xmlns="">
          <p:sp>
            <p:nvSpPr>
              <p:cNvPr id="9" name="직사각형 8">
                <a:extLst>
                  <a:ext uri="{FF2B5EF4-FFF2-40B4-BE49-F238E27FC236}">
                    <a16:creationId xmlns="" xmlns:a16="http://schemas.microsoft.com/office/drawing/2014/main" xmlns:a14="http://schemas.microsoft.com/office/drawing/2010/main" id="{F3C086C7-12A1-4158-B5F0-D74C093C238D}"/>
                  </a:ext>
                </a:extLst>
              </p:cNvPr>
              <p:cNvSpPr>
                <a:spLocks noRot="1" noChangeAspect="1" noMove="1" noResize="1" noEditPoints="1" noAdjustHandles="1" noChangeArrowheads="1" noChangeShapeType="1" noTextEdit="1"/>
              </p:cNvSpPr>
              <p:nvPr/>
            </p:nvSpPr>
            <p:spPr>
              <a:xfrm>
                <a:off x="674556" y="1700808"/>
                <a:ext cx="8632825" cy="994806"/>
              </a:xfrm>
              <a:prstGeom prst="rect">
                <a:avLst/>
              </a:prstGeom>
              <a:blipFill rotWithShape="0">
                <a:blip r:embed="rId3"/>
                <a:stretch>
                  <a:fillRect l="-71"/>
                </a:stretch>
              </a:blipFill>
              <a:ln>
                <a:noFill/>
              </a:ln>
            </p:spPr>
            <p:txBody>
              <a:bodyPr/>
              <a:lstStyle/>
              <a:p>
                <a:r>
                  <a:rPr lang="ko-KR" altLang="en-US">
                    <a:noFill/>
                  </a:rPr>
                  <a:t> </a:t>
                </a:r>
              </a:p>
            </p:txBody>
          </p:sp>
        </mc:Fallback>
      </mc:AlternateContent>
      <p:sp>
        <p:nvSpPr>
          <p:cNvPr id="14" name="직사각형 13">
            <a:extLst>
              <a:ext uri="{FF2B5EF4-FFF2-40B4-BE49-F238E27FC236}">
                <a16:creationId xmlns:a16="http://schemas.microsoft.com/office/drawing/2014/main" xmlns="" id="{50112B66-B351-4099-981C-4EF59103FA1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 random variable and probability density</a:t>
            </a:r>
          </a:p>
        </p:txBody>
      </p:sp>
    </p:spTree>
    <p:extLst>
      <p:ext uri="{BB962C8B-B14F-4D97-AF65-F5344CB8AC3E}">
        <p14:creationId xmlns:p14="http://schemas.microsoft.com/office/powerpoint/2010/main" val="371099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55" name="직사각형 54">
                <a:extLst>
                  <a:ext uri="{FF2B5EF4-FFF2-40B4-BE49-F238E27FC236}">
                    <a16:creationId xmlns:a16="http://schemas.microsoft.com/office/drawing/2014/main" xmlns="" id="{E6FC4859-AAF4-41C8-82D9-2C8F2F6F010C}"/>
                  </a:ext>
                </a:extLst>
              </p:cNvPr>
              <p:cNvSpPr/>
              <p:nvPr/>
            </p:nvSpPr>
            <p:spPr>
              <a:xfrm>
                <a:off x="674556" y="53344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two degrees of freedom: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1</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 400" panose="020B0503030303020204" pitchFamily="34" charset="0"/>
                          </a:rPr>
                          <m:t>2</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55" name="직사각형 54">
                <a:extLst>
                  <a:ext uri="{FF2B5EF4-FFF2-40B4-BE49-F238E27FC236}">
                    <a16:creationId xmlns:a16="http://schemas.microsoft.com/office/drawing/2014/main" id="{E6FC4859-AAF4-41C8-82D9-2C8F2F6F010C}"/>
                  </a:ext>
                </a:extLst>
              </p:cNvPr>
              <p:cNvSpPr>
                <a:spLocks noRot="1" noChangeAspect="1" noMove="1" noResize="1" noEditPoints="1" noAdjustHandles="1" noChangeArrowheads="1" noChangeShapeType="1" noTextEdit="1"/>
              </p:cNvSpPr>
              <p:nvPr/>
            </p:nvSpPr>
            <p:spPr>
              <a:xfrm>
                <a:off x="674556" y="5334460"/>
                <a:ext cx="8632825" cy="345461"/>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xmlns="" id="{13B58DFC-2CCE-4107-953B-4B0C868A48AA}"/>
              </a:ext>
            </a:extLst>
          </p:cNvPr>
          <p:cNvGrpSpPr/>
          <p:nvPr/>
        </p:nvGrpSpPr>
        <p:grpSpPr>
          <a:xfrm>
            <a:off x="2038640" y="1839477"/>
            <a:ext cx="5904656" cy="3299694"/>
            <a:chOff x="1711052" y="1773238"/>
            <a:chExt cx="5904656" cy="3299694"/>
          </a:xfrm>
        </p:grpSpPr>
        <p:sp>
          <p:nvSpPr>
            <p:cNvPr id="13" name="직사각형 12">
              <a:extLst>
                <a:ext uri="{FF2B5EF4-FFF2-40B4-BE49-F238E27FC236}">
                  <a16:creationId xmlns:a16="http://schemas.microsoft.com/office/drawing/2014/main" xmlns="" id="{ACF04FD4-59C4-4EE2-8D37-46A1FC0009DC}"/>
                </a:ext>
              </a:extLst>
            </p:cNvPr>
            <p:cNvSpPr/>
            <p:nvPr/>
          </p:nvSpPr>
          <p:spPr>
            <a:xfrm>
              <a:off x="1711052" y="1773238"/>
              <a:ext cx="5904656"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6" name="그룹 55">
              <a:extLst>
                <a:ext uri="{FF2B5EF4-FFF2-40B4-BE49-F238E27FC236}">
                  <a16:creationId xmlns:a16="http://schemas.microsoft.com/office/drawing/2014/main" xmlns="" id="{D974898A-18F2-42D3-8239-9F7D6AA46F88}"/>
                </a:ext>
              </a:extLst>
            </p:cNvPr>
            <p:cNvGrpSpPr/>
            <p:nvPr/>
          </p:nvGrpSpPr>
          <p:grpSpPr>
            <a:xfrm>
              <a:off x="1797901" y="2128294"/>
              <a:ext cx="5536415" cy="2635749"/>
              <a:chOff x="1797901" y="3043238"/>
              <a:chExt cx="5536415" cy="2635749"/>
            </a:xfrm>
          </p:grpSpPr>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A311BE4E-81DC-42C6-B7EB-6190B2651AFC}"/>
                      </a:ext>
                    </a:extLst>
                  </p:cNvPr>
                  <p:cNvSpPr txBox="1"/>
                  <p:nvPr/>
                </p:nvSpPr>
                <p:spPr>
                  <a:xfrm>
                    <a:off x="1797901" y="4114832"/>
                    <a:ext cx="1393952"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FF000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cs typeface="Times New Roman" panose="02020603050405020304" pitchFamily="18" charset="0"/>
                                </a:rPr>
                              </m:ctrlPr>
                            </m:sSubPr>
                            <m:e>
                              <m:r>
                                <a:rPr lang="en-US" altLang="ko-KR" sz="1400" i="1">
                                  <a:latin typeface="Cambria Math" panose="02040503050406030204" pitchFamily="18" charset="0"/>
                                  <a:cs typeface="Times New Roman" panose="02020603050405020304" pitchFamily="18" charset="0"/>
                                </a:rPr>
                                <m:t>𝑑</m:t>
                              </m:r>
                            </m:e>
                            <m:sub>
                              <m:r>
                                <a:rPr lang="en-US" altLang="ko-KR" sz="1400" i="1">
                                  <a:latin typeface="Cambria Math" panose="02040503050406030204" pitchFamily="18" charset="0"/>
                                  <a:cs typeface="Times New Roman" panose="02020603050405020304" pitchFamily="18" charset="0"/>
                                </a:rPr>
                                <m:t>1</m:t>
                              </m:r>
                            </m:sub>
                          </m:sSub>
                          <m:r>
                            <a:rPr lang="en-US" altLang="ko-KR" sz="1400" i="1">
                              <a:latin typeface="Cambria Math" panose="02040503050406030204" pitchFamily="18" charset="0"/>
                              <a:cs typeface="Times New Roman" panose="02020603050405020304" pitchFamily="18" charset="0"/>
                            </a:rPr>
                            <m:t>=2,</m:t>
                          </m:r>
                          <m:sSub>
                            <m:sSubPr>
                              <m:ctrlPr>
                                <a:rPr lang="en-US" altLang="ko-KR" sz="1400" i="1">
                                  <a:latin typeface="Cambria Math" panose="02040503050406030204" pitchFamily="18" charset="0"/>
                                  <a:cs typeface="Times New Roman" panose="02020603050405020304" pitchFamily="18" charset="0"/>
                                </a:rPr>
                              </m:ctrlPr>
                            </m:sSubPr>
                            <m:e>
                              <m:r>
                                <a:rPr lang="en-US" altLang="ko-KR" sz="1400" i="1">
                                  <a:latin typeface="Cambria Math" panose="02040503050406030204" pitchFamily="18" charset="0"/>
                                  <a:cs typeface="Times New Roman" panose="02020603050405020304" pitchFamily="18" charset="0"/>
                                </a:rPr>
                                <m:t>𝑑</m:t>
                              </m:r>
                            </m:e>
                            <m:sub>
                              <m:r>
                                <a:rPr lang="en-US" altLang="ko-KR" sz="1400" i="1">
                                  <a:latin typeface="Cambria Math" panose="02040503050406030204" pitchFamily="18" charset="0"/>
                                  <a:cs typeface="Times New Roman" panose="02020603050405020304" pitchFamily="18" charset="0"/>
                                </a:rPr>
                                <m:t>2</m:t>
                              </m:r>
                            </m:sub>
                          </m:sSub>
                          <m:r>
                            <a:rPr lang="en-US" altLang="ko-KR" sz="1400" i="1">
                              <a:latin typeface="Cambria Math" panose="02040503050406030204" pitchFamily="18" charset="0"/>
                              <a:cs typeface="Times New Roman" panose="02020603050405020304" pitchFamily="18" charset="0"/>
                            </a:rPr>
                            <m:t>=5</m:t>
                          </m:r>
                        </m:oMath>
                      </m:oMathPara>
                    </a14:m>
                    <a:endParaRPr lang="en-US" altLang="ko-KR" sz="1400" dirty="0"/>
                  </a:p>
                </p:txBody>
              </p:sp>
            </mc:Choice>
            <mc:Fallback xmlns="">
              <p:sp>
                <p:nvSpPr>
                  <p:cNvPr id="57" name="TextBox 56">
                    <a:extLst>
                      <a:ext uri="{FF2B5EF4-FFF2-40B4-BE49-F238E27FC236}">
                        <a16:creationId xmlns:a16="http://schemas.microsoft.com/office/drawing/2014/main" id="{A311BE4E-81DC-42C6-B7EB-6190B2651AFC}"/>
                      </a:ext>
                    </a:extLst>
                  </p:cNvPr>
                  <p:cNvSpPr txBox="1">
                    <a:spLocks noRot="1" noChangeAspect="1" noMove="1" noResize="1" noEditPoints="1" noAdjustHandles="1" noChangeArrowheads="1" noChangeShapeType="1" noTextEdit="1"/>
                  </p:cNvSpPr>
                  <p:nvPr/>
                </p:nvSpPr>
                <p:spPr>
                  <a:xfrm>
                    <a:off x="1797901" y="4114832"/>
                    <a:ext cx="1393952" cy="323165"/>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xmlns="" id="{4E5F6B78-30B0-419B-B231-2147701F6305}"/>
                      </a:ext>
                    </a:extLst>
                  </p:cNvPr>
                  <p:cNvSpPr txBox="1"/>
                  <p:nvPr/>
                </p:nvSpPr>
                <p:spPr>
                  <a:xfrm>
                    <a:off x="4585764" y="4701519"/>
                    <a:ext cx="1540954"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0070C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sz="1400" i="1" smtClean="0">
                                  <a:solidFill>
                                    <a:srgbClr val="1429A0"/>
                                  </a:solidFill>
                                  <a:latin typeface="Cambria Math" panose="02040503050406030204" pitchFamily="18" charset="0"/>
                                </a:rPr>
                              </m:ctrlPr>
                            </m:sSubPr>
                            <m:e>
                              <m:r>
                                <a:rPr lang="en-US" altLang="ko-KR" sz="1400" b="0" i="1" smtClean="0">
                                  <a:solidFill>
                                    <a:srgbClr val="1429A0"/>
                                  </a:solidFill>
                                  <a:latin typeface="Cambria Math" panose="02040503050406030204" pitchFamily="18" charset="0"/>
                                </a:rPr>
                                <m:t>𝑑</m:t>
                              </m:r>
                            </m:e>
                            <m:sub>
                              <m:r>
                                <a:rPr lang="en-US" altLang="ko-KR" sz="1400" b="0" i="1" smtClean="0">
                                  <a:solidFill>
                                    <a:srgbClr val="1429A0"/>
                                  </a:solidFill>
                                  <a:latin typeface="Cambria Math" panose="02040503050406030204" pitchFamily="18" charset="0"/>
                                </a:rPr>
                                <m:t>1</m:t>
                              </m:r>
                            </m:sub>
                          </m:sSub>
                          <m:r>
                            <a:rPr lang="en-US" sz="1400" i="1" smtClean="0">
                              <a:solidFill>
                                <a:srgbClr val="1429A0"/>
                              </a:solidFill>
                              <a:latin typeface="Cambria Math" panose="02040503050406030204" pitchFamily="18" charset="0"/>
                            </a:rPr>
                            <m:t>=10,</m:t>
                          </m:r>
                          <m:sSub>
                            <m:sSubPr>
                              <m:ctrlPr>
                                <a:rPr lang="en-US" altLang="ko-KR" sz="1400" i="1" smtClean="0">
                                  <a:solidFill>
                                    <a:srgbClr val="1429A0"/>
                                  </a:solidFill>
                                  <a:latin typeface="Cambria Math" panose="02040503050406030204" pitchFamily="18" charset="0"/>
                                </a:rPr>
                              </m:ctrlPr>
                            </m:sSubPr>
                            <m:e>
                              <m:r>
                                <a:rPr lang="en-US" altLang="ko-KR" sz="1400" b="0" i="1" smtClean="0">
                                  <a:solidFill>
                                    <a:srgbClr val="1429A0"/>
                                  </a:solidFill>
                                  <a:latin typeface="Cambria Math" panose="02040503050406030204" pitchFamily="18" charset="0"/>
                                </a:rPr>
                                <m:t>𝑑</m:t>
                              </m:r>
                            </m:e>
                            <m:sub>
                              <m:r>
                                <a:rPr lang="en-US" altLang="ko-KR" sz="1400" b="0" i="1" smtClean="0">
                                  <a:solidFill>
                                    <a:srgbClr val="1429A0"/>
                                  </a:solidFill>
                                  <a:latin typeface="Cambria Math" panose="02040503050406030204" pitchFamily="18" charset="0"/>
                                </a:rPr>
                                <m:t>2</m:t>
                              </m:r>
                            </m:sub>
                          </m:sSub>
                          <m:r>
                            <a:rPr lang="en-US" sz="1400" i="1" smtClean="0">
                              <a:solidFill>
                                <a:srgbClr val="1429A0"/>
                              </a:solidFill>
                              <a:latin typeface="Cambria Math" panose="02040503050406030204" pitchFamily="18" charset="0"/>
                            </a:rPr>
                            <m:t>=10</m:t>
                          </m:r>
                        </m:oMath>
                      </m:oMathPara>
                    </a14:m>
                    <a:endParaRPr lang="en-US" dirty="0">
                      <a:solidFill>
                        <a:srgbClr val="1429A0"/>
                      </a:solidFill>
                    </a:endParaRPr>
                  </a:p>
                </p:txBody>
              </p:sp>
            </mc:Choice>
            <mc:Fallback xmlns="">
              <p:sp>
                <p:nvSpPr>
                  <p:cNvPr id="58" name="TextBox 57">
                    <a:extLst>
                      <a:ext uri="{FF2B5EF4-FFF2-40B4-BE49-F238E27FC236}">
                        <a16:creationId xmlns:a16="http://schemas.microsoft.com/office/drawing/2014/main" id="{4E5F6B78-30B0-419B-B231-2147701F6305}"/>
                      </a:ext>
                    </a:extLst>
                  </p:cNvPr>
                  <p:cNvSpPr txBox="1">
                    <a:spLocks noRot="1" noChangeAspect="1" noMove="1" noResize="1" noEditPoints="1" noAdjustHandles="1" noChangeArrowheads="1" noChangeShapeType="1" noTextEdit="1"/>
                  </p:cNvSpPr>
                  <p:nvPr/>
                </p:nvSpPr>
                <p:spPr>
                  <a:xfrm>
                    <a:off x="4585764" y="4701519"/>
                    <a:ext cx="1540954" cy="32316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xmlns="" id="{FEB56644-E656-4BA0-B3FD-8C953224D512}"/>
                      </a:ext>
                    </a:extLst>
                  </p:cNvPr>
                  <p:cNvSpPr txBox="1"/>
                  <p:nvPr/>
                </p:nvSpPr>
                <p:spPr>
                  <a:xfrm>
                    <a:off x="4065759" y="3066844"/>
                    <a:ext cx="1540954"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20B765"/>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sz="1400" i="1">
                                  <a:solidFill>
                                    <a:srgbClr val="00B050"/>
                                  </a:solidFill>
                                  <a:latin typeface="Cambria Math" panose="02040503050406030204" pitchFamily="18" charset="0"/>
                                  <a:cs typeface="Times New Roman" panose="02020603050405020304" pitchFamily="18" charset="0"/>
                                </a:rPr>
                              </m:ctrlPr>
                            </m:sSubPr>
                            <m:e>
                              <m:r>
                                <a:rPr lang="en-US" altLang="ko-KR" sz="1400" i="1">
                                  <a:solidFill>
                                    <a:srgbClr val="00B050"/>
                                  </a:solidFill>
                                  <a:latin typeface="Cambria Math" panose="02040503050406030204" pitchFamily="18" charset="0"/>
                                  <a:cs typeface="Times New Roman" panose="02020603050405020304" pitchFamily="18" charset="0"/>
                                </a:rPr>
                                <m:t>𝑑</m:t>
                              </m:r>
                            </m:e>
                            <m:sub>
                              <m:r>
                                <a:rPr lang="en-US" altLang="ko-KR" sz="1400" i="1">
                                  <a:solidFill>
                                    <a:srgbClr val="00B050"/>
                                  </a:solidFill>
                                  <a:latin typeface="Cambria Math" panose="02040503050406030204" pitchFamily="18" charset="0"/>
                                  <a:cs typeface="Times New Roman" panose="02020603050405020304" pitchFamily="18" charset="0"/>
                                </a:rPr>
                                <m:t>1</m:t>
                              </m:r>
                            </m:sub>
                          </m:sSub>
                          <m:r>
                            <a:rPr lang="en-US" altLang="ko-KR" sz="1400" i="1">
                              <a:solidFill>
                                <a:srgbClr val="00B050"/>
                              </a:solidFill>
                              <a:latin typeface="Cambria Math" panose="02040503050406030204" pitchFamily="18" charset="0"/>
                              <a:cs typeface="Times New Roman" panose="02020603050405020304" pitchFamily="18" charset="0"/>
                            </a:rPr>
                            <m:t>=100,</m:t>
                          </m:r>
                          <m:sSub>
                            <m:sSubPr>
                              <m:ctrlPr>
                                <a:rPr lang="en-US" altLang="ko-KR" sz="1400" i="1">
                                  <a:solidFill>
                                    <a:srgbClr val="00B050"/>
                                  </a:solidFill>
                                  <a:latin typeface="Cambria Math" panose="02040503050406030204" pitchFamily="18" charset="0"/>
                                  <a:cs typeface="Times New Roman" panose="02020603050405020304" pitchFamily="18" charset="0"/>
                                </a:rPr>
                              </m:ctrlPr>
                            </m:sSubPr>
                            <m:e>
                              <m:r>
                                <a:rPr lang="en-US" altLang="ko-KR" sz="1400" i="1">
                                  <a:solidFill>
                                    <a:srgbClr val="00B050"/>
                                  </a:solidFill>
                                  <a:latin typeface="Cambria Math" panose="02040503050406030204" pitchFamily="18" charset="0"/>
                                  <a:cs typeface="Times New Roman" panose="02020603050405020304" pitchFamily="18" charset="0"/>
                                </a:rPr>
                                <m:t>𝑑</m:t>
                              </m:r>
                            </m:e>
                            <m:sub>
                              <m:r>
                                <a:rPr lang="en-US" altLang="ko-KR" sz="1400" i="1">
                                  <a:solidFill>
                                    <a:srgbClr val="00B050"/>
                                  </a:solidFill>
                                  <a:latin typeface="Cambria Math" panose="02040503050406030204" pitchFamily="18" charset="0"/>
                                  <a:cs typeface="Times New Roman" panose="02020603050405020304" pitchFamily="18" charset="0"/>
                                </a:rPr>
                                <m:t>2</m:t>
                              </m:r>
                            </m:sub>
                          </m:sSub>
                          <m:r>
                            <a:rPr lang="en-US" altLang="ko-KR" sz="1400" i="1">
                              <a:solidFill>
                                <a:srgbClr val="00B050"/>
                              </a:solidFill>
                              <a:latin typeface="Cambria Math" panose="02040503050406030204" pitchFamily="18" charset="0"/>
                              <a:cs typeface="Times New Roman" panose="02020603050405020304" pitchFamily="18" charset="0"/>
                            </a:rPr>
                            <m:t>=50</m:t>
                          </m:r>
                        </m:oMath>
                      </m:oMathPara>
                    </a14:m>
                    <a:endParaRPr lang="en-US" altLang="ko-KR" sz="1400" dirty="0">
                      <a:solidFill>
                        <a:srgbClr val="00B050"/>
                      </a:solidFill>
                    </a:endParaRPr>
                  </a:p>
                </p:txBody>
              </p:sp>
            </mc:Choice>
            <mc:Fallback xmlns="">
              <p:sp>
                <p:nvSpPr>
                  <p:cNvPr id="59" name="TextBox 58">
                    <a:extLst>
                      <a:ext uri="{FF2B5EF4-FFF2-40B4-BE49-F238E27FC236}">
                        <a16:creationId xmlns:a16="http://schemas.microsoft.com/office/drawing/2014/main" id="{FEB56644-E656-4BA0-B3FD-8C953224D512}"/>
                      </a:ext>
                    </a:extLst>
                  </p:cNvPr>
                  <p:cNvSpPr txBox="1">
                    <a:spLocks noRot="1" noChangeAspect="1" noMove="1" noResize="1" noEditPoints="1" noAdjustHandles="1" noChangeArrowheads="1" noChangeShapeType="1" noTextEdit="1"/>
                  </p:cNvSpPr>
                  <p:nvPr/>
                </p:nvSpPr>
                <p:spPr>
                  <a:xfrm>
                    <a:off x="4065759" y="3066844"/>
                    <a:ext cx="1540954" cy="323165"/>
                  </a:xfrm>
                  <a:prstGeom prst="rect">
                    <a:avLst/>
                  </a:prstGeom>
                  <a:blipFill>
                    <a:blip r:embed="rId6"/>
                    <a:stretch>
                      <a:fillRect/>
                    </a:stretch>
                  </a:blipFill>
                  <a:ln>
                    <a:noFill/>
                  </a:ln>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xmlns="" id="{477BBE1D-ACB3-4F4C-8BC2-47CDAB66BD63}"/>
                  </a:ext>
                </a:extLst>
              </p:cNvPr>
              <p:cNvCxnSpPr>
                <a:cxnSpLocks/>
              </p:cNvCxnSpPr>
              <p:nvPr/>
            </p:nvCxnSpPr>
            <p:spPr>
              <a:xfrm flipV="1">
                <a:off x="3166712" y="3043238"/>
                <a:ext cx="0" cy="23955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1" name="직사각형 1">
                <a:extLst>
                  <a:ext uri="{FF2B5EF4-FFF2-40B4-BE49-F238E27FC236}">
                    <a16:creationId xmlns:a16="http://schemas.microsoft.com/office/drawing/2014/main" xmlns="" id="{7E58EA9D-034E-4FE6-B15C-2E2A98248370}"/>
                  </a:ext>
                </a:extLst>
              </p:cNvPr>
              <p:cNvSpPr/>
              <p:nvPr/>
            </p:nvSpPr>
            <p:spPr>
              <a:xfrm>
                <a:off x="3169058" y="4079450"/>
                <a:ext cx="4057407" cy="1248185"/>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 name="connsiteX0" fmla="*/ 3906272 w 3906272"/>
                  <a:gd name="connsiteY0" fmla="*/ 1285051 h 1286237"/>
                  <a:gd name="connsiteX1" fmla="*/ 373132 w 3906272"/>
                  <a:gd name="connsiteY1" fmla="*/ 907978 h 1286237"/>
                  <a:gd name="connsiteX2" fmla="*/ 77465 w 3906272"/>
                  <a:gd name="connsiteY2" fmla="*/ 0 h 1286237"/>
                  <a:gd name="connsiteX0" fmla="*/ 3828807 w 3828807"/>
                  <a:gd name="connsiteY0" fmla="*/ 1285051 h 1287204"/>
                  <a:gd name="connsiteX1" fmla="*/ 1071955 w 3828807"/>
                  <a:gd name="connsiteY1" fmla="*/ 998724 h 1287204"/>
                  <a:gd name="connsiteX2" fmla="*/ 0 w 3828807"/>
                  <a:gd name="connsiteY2" fmla="*/ 0 h 1287204"/>
                  <a:gd name="connsiteX0" fmla="*/ 3828807 w 3828807"/>
                  <a:gd name="connsiteY0" fmla="*/ 1285051 h 1287204"/>
                  <a:gd name="connsiteX1" fmla="*/ 1071955 w 3828807"/>
                  <a:gd name="connsiteY1" fmla="*/ 998724 h 1287204"/>
                  <a:gd name="connsiteX2" fmla="*/ 0 w 3828807"/>
                  <a:gd name="connsiteY2" fmla="*/ 0 h 1287204"/>
                  <a:gd name="connsiteX0" fmla="*/ 4057407 w 4057407"/>
                  <a:gd name="connsiteY0" fmla="*/ 1251618 h 1254453"/>
                  <a:gd name="connsiteX1" fmla="*/ 1071955 w 4057407"/>
                  <a:gd name="connsiteY1" fmla="*/ 998724 h 1254453"/>
                  <a:gd name="connsiteX2" fmla="*/ 0 w 4057407"/>
                  <a:gd name="connsiteY2" fmla="*/ 0 h 1254453"/>
                  <a:gd name="connsiteX0" fmla="*/ 4057407 w 4057407"/>
                  <a:gd name="connsiteY0" fmla="*/ 1251618 h 1251771"/>
                  <a:gd name="connsiteX1" fmla="*/ 1071955 w 4057407"/>
                  <a:gd name="connsiteY1" fmla="*/ 998724 h 1251771"/>
                  <a:gd name="connsiteX2" fmla="*/ 0 w 4057407"/>
                  <a:gd name="connsiteY2" fmla="*/ 0 h 1251771"/>
                  <a:gd name="connsiteX0" fmla="*/ 4057407 w 4057407"/>
                  <a:gd name="connsiteY0" fmla="*/ 1251618 h 1251748"/>
                  <a:gd name="connsiteX1" fmla="*/ 1071955 w 4057407"/>
                  <a:gd name="connsiteY1" fmla="*/ 998724 h 1251748"/>
                  <a:gd name="connsiteX2" fmla="*/ 0 w 4057407"/>
                  <a:gd name="connsiteY2" fmla="*/ 0 h 1251748"/>
                </a:gdLst>
                <a:ahLst/>
                <a:cxnLst>
                  <a:cxn ang="0">
                    <a:pos x="connsiteX0" y="connsiteY0"/>
                  </a:cxn>
                  <a:cxn ang="0">
                    <a:pos x="connsiteX1" y="connsiteY1"/>
                  </a:cxn>
                  <a:cxn ang="0">
                    <a:pos x="connsiteX2" y="connsiteY2"/>
                  </a:cxn>
                </a:cxnLst>
                <a:rect l="l" t="t" r="r" b="b"/>
                <a:pathLst>
                  <a:path w="4057407" h="1251748">
                    <a:moveTo>
                      <a:pt x="4057407" y="1251618"/>
                    </a:moveTo>
                    <a:cubicBezTo>
                      <a:pt x="2821485" y="1254882"/>
                      <a:pt x="1719615" y="1197775"/>
                      <a:pt x="1071955" y="998724"/>
                    </a:cubicBezTo>
                    <a:cubicBezTo>
                      <a:pt x="424295" y="799673"/>
                      <a:pt x="159411" y="388099"/>
                      <a:pt x="0" y="0"/>
                    </a:cubicBezTo>
                  </a:path>
                </a:pathLst>
              </a:custGeom>
              <a:ln w="1905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62" name="직선 연결선 61">
                <a:extLst>
                  <a:ext uri="{FF2B5EF4-FFF2-40B4-BE49-F238E27FC236}">
                    <a16:creationId xmlns:a16="http://schemas.microsoft.com/office/drawing/2014/main" xmlns="" id="{722480A9-34F5-4CC0-B71F-5C3DF76A77C8}"/>
                  </a:ext>
                </a:extLst>
              </p:cNvPr>
              <p:cNvCxnSpPr/>
              <p:nvPr/>
            </p:nvCxnSpPr>
            <p:spPr>
              <a:xfrm>
                <a:off x="3096142" y="406816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6880A3C2-5805-47FE-A1D2-69E7686C1F68}"/>
                  </a:ext>
                </a:extLst>
              </p:cNvPr>
              <p:cNvSpPr txBox="1"/>
              <p:nvPr/>
            </p:nvSpPr>
            <p:spPr>
              <a:xfrm>
                <a:off x="2770683" y="3978323"/>
                <a:ext cx="26673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cxnSp>
            <p:nvCxnSpPr>
              <p:cNvPr id="64" name="직선 연결선 63">
                <a:extLst>
                  <a:ext uri="{FF2B5EF4-FFF2-40B4-BE49-F238E27FC236}">
                    <a16:creationId xmlns:a16="http://schemas.microsoft.com/office/drawing/2014/main" xmlns="" id="{97372C8E-1D02-4746-B4EF-249FD2F722E4}"/>
                  </a:ext>
                </a:extLst>
              </p:cNvPr>
              <p:cNvCxnSpPr/>
              <p:nvPr/>
            </p:nvCxnSpPr>
            <p:spPr>
              <a:xfrm>
                <a:off x="3096142" y="341891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7D61D562-2F04-43EE-8D47-D6D970724D68}"/>
                  </a:ext>
                </a:extLst>
              </p:cNvPr>
              <p:cNvSpPr txBox="1"/>
              <p:nvPr/>
            </p:nvSpPr>
            <p:spPr>
              <a:xfrm>
                <a:off x="2770683" y="3324270"/>
                <a:ext cx="26673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cxnSp>
            <p:nvCxnSpPr>
              <p:cNvPr id="66" name="직선 연결선 65">
                <a:extLst>
                  <a:ext uri="{FF2B5EF4-FFF2-40B4-BE49-F238E27FC236}">
                    <a16:creationId xmlns:a16="http://schemas.microsoft.com/office/drawing/2014/main" xmlns="" id="{681A796D-BB5F-42CA-BF4E-4DB30D44FA91}"/>
                  </a:ext>
                </a:extLst>
              </p:cNvPr>
              <p:cNvCxnSpPr/>
              <p:nvPr/>
            </p:nvCxnSpPr>
            <p:spPr>
              <a:xfrm>
                <a:off x="3096142" y="4717404"/>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D63268EC-610F-481E-BFAD-B721B417031C}"/>
                  </a:ext>
                </a:extLst>
              </p:cNvPr>
              <p:cNvSpPr txBox="1"/>
              <p:nvPr/>
            </p:nvSpPr>
            <p:spPr>
              <a:xfrm>
                <a:off x="2770683" y="4620411"/>
                <a:ext cx="26673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0.5</a:t>
                </a:r>
              </a:p>
            </p:txBody>
          </p:sp>
          <p:sp>
            <p:nvSpPr>
              <p:cNvPr id="68" name="TextBox 67">
                <a:extLst>
                  <a:ext uri="{FF2B5EF4-FFF2-40B4-BE49-F238E27FC236}">
                    <a16:creationId xmlns:a16="http://schemas.microsoft.com/office/drawing/2014/main" xmlns="" id="{64B62D7F-D837-40C5-8AEA-CA487BB9321A}"/>
                  </a:ext>
                </a:extLst>
              </p:cNvPr>
              <p:cNvSpPr txBox="1"/>
              <p:nvPr/>
            </p:nvSpPr>
            <p:spPr>
              <a:xfrm>
                <a:off x="2770683" y="5274464"/>
                <a:ext cx="26673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cxnSp>
            <p:nvCxnSpPr>
              <p:cNvPr id="69" name="직선 연결선 68">
                <a:extLst>
                  <a:ext uri="{FF2B5EF4-FFF2-40B4-BE49-F238E27FC236}">
                    <a16:creationId xmlns:a16="http://schemas.microsoft.com/office/drawing/2014/main" xmlns="" id="{2AE28EEE-C30E-424B-8818-7F8DA067EAF3}"/>
                  </a:ext>
                </a:extLst>
              </p:cNvPr>
              <p:cNvCxnSpPr/>
              <p:nvPr/>
            </p:nvCxnSpPr>
            <p:spPr>
              <a:xfrm rot="16200000">
                <a:off x="3947362" y="540183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xmlns="" id="{030CAFF1-D4E4-4C8C-91D2-32952FC223F6}"/>
                  </a:ext>
                </a:extLst>
              </p:cNvPr>
              <p:cNvSpPr txBox="1"/>
              <p:nvPr/>
            </p:nvSpPr>
            <p:spPr>
              <a:xfrm>
                <a:off x="3888937"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a:t>
                </a:r>
              </a:p>
            </p:txBody>
          </p:sp>
          <p:cxnSp>
            <p:nvCxnSpPr>
              <p:cNvPr id="71" name="직선 연결선 70">
                <a:extLst>
                  <a:ext uri="{FF2B5EF4-FFF2-40B4-BE49-F238E27FC236}">
                    <a16:creationId xmlns:a16="http://schemas.microsoft.com/office/drawing/2014/main" xmlns="" id="{2EA74E1E-082D-4FC6-9B96-4B73898FBF34}"/>
                  </a:ext>
                </a:extLst>
              </p:cNvPr>
              <p:cNvCxnSpPr/>
              <p:nvPr/>
            </p:nvCxnSpPr>
            <p:spPr>
              <a:xfrm rot="16200000">
                <a:off x="5579040" y="540183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6B01A365-A621-48DF-8295-E5AE9E28B3CF}"/>
                  </a:ext>
                </a:extLst>
              </p:cNvPr>
              <p:cNvSpPr txBox="1"/>
              <p:nvPr/>
            </p:nvSpPr>
            <p:spPr>
              <a:xfrm>
                <a:off x="5521518"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a:t>
                </a:r>
              </a:p>
            </p:txBody>
          </p:sp>
          <p:cxnSp>
            <p:nvCxnSpPr>
              <p:cNvPr id="73" name="직선 연결선 72">
                <a:extLst>
                  <a:ext uri="{FF2B5EF4-FFF2-40B4-BE49-F238E27FC236}">
                    <a16:creationId xmlns:a16="http://schemas.microsoft.com/office/drawing/2014/main" xmlns="" id="{9603155C-0F3E-4AB1-8D5E-AFF977E08D0F}"/>
                  </a:ext>
                </a:extLst>
              </p:cNvPr>
              <p:cNvCxnSpPr/>
              <p:nvPr/>
            </p:nvCxnSpPr>
            <p:spPr>
              <a:xfrm rot="16200000">
                <a:off x="6394879" y="540183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xmlns="" id="{87AF25DA-3E61-486E-8C4A-A51100AAC3B2}"/>
                  </a:ext>
                </a:extLst>
              </p:cNvPr>
              <p:cNvSpPr txBox="1"/>
              <p:nvPr/>
            </p:nvSpPr>
            <p:spPr>
              <a:xfrm>
                <a:off x="6337720"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a:t>
                </a:r>
              </a:p>
            </p:txBody>
          </p:sp>
          <p:cxnSp>
            <p:nvCxnSpPr>
              <p:cNvPr id="75" name="직선 연결선 74">
                <a:extLst>
                  <a:ext uri="{FF2B5EF4-FFF2-40B4-BE49-F238E27FC236}">
                    <a16:creationId xmlns:a16="http://schemas.microsoft.com/office/drawing/2014/main" xmlns="" id="{33873FDF-C91D-4A50-BFD2-A50A3C309AE2}"/>
                  </a:ext>
                </a:extLst>
              </p:cNvPr>
              <p:cNvCxnSpPr/>
              <p:nvPr/>
            </p:nvCxnSpPr>
            <p:spPr>
              <a:xfrm rot="16200000">
                <a:off x="7210717" y="540183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BAF2C9EA-8AF9-47E4-90E5-7C2A58CC4493}"/>
                  </a:ext>
                </a:extLst>
              </p:cNvPr>
              <p:cNvSpPr txBox="1"/>
              <p:nvPr/>
            </p:nvSpPr>
            <p:spPr>
              <a:xfrm>
                <a:off x="7157494"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sp>
            <p:nvSpPr>
              <p:cNvPr id="77" name="TextBox 76">
                <a:extLst>
                  <a:ext uri="{FF2B5EF4-FFF2-40B4-BE49-F238E27FC236}">
                    <a16:creationId xmlns:a16="http://schemas.microsoft.com/office/drawing/2014/main" xmlns="" id="{91F14965-E8E1-441E-9C46-14212C1BC9F2}"/>
                  </a:ext>
                </a:extLst>
              </p:cNvPr>
              <p:cNvSpPr txBox="1"/>
              <p:nvPr/>
            </p:nvSpPr>
            <p:spPr>
              <a:xfrm>
                <a:off x="3077397"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78" name="직사각형 1">
                <a:extLst>
                  <a:ext uri="{FF2B5EF4-FFF2-40B4-BE49-F238E27FC236}">
                    <a16:creationId xmlns:a16="http://schemas.microsoft.com/office/drawing/2014/main" xmlns="" id="{0C9F9987-D0A2-43D4-A443-546C3B302397}"/>
                  </a:ext>
                </a:extLst>
              </p:cNvPr>
              <p:cNvSpPr/>
              <p:nvPr/>
            </p:nvSpPr>
            <p:spPr>
              <a:xfrm>
                <a:off x="3164688" y="4395787"/>
                <a:ext cx="4042728" cy="964660"/>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 name="connsiteX0" fmla="*/ 3533140 w 3533140"/>
                  <a:gd name="connsiteY0" fmla="*/ 377073 h 378460"/>
                  <a:gd name="connsiteX1" fmla="*/ 0 w 3533140"/>
                  <a:gd name="connsiteY1" fmla="*/ 0 h 378460"/>
                  <a:gd name="connsiteX0" fmla="*/ 3799840 w 3799840"/>
                  <a:gd name="connsiteY0" fmla="*/ 463043 h 463964"/>
                  <a:gd name="connsiteX1" fmla="*/ 0 w 3799840"/>
                  <a:gd name="connsiteY1" fmla="*/ 0 h 463964"/>
                  <a:gd name="connsiteX0" fmla="*/ 3799840 w 3799840"/>
                  <a:gd name="connsiteY0" fmla="*/ 463043 h 463845"/>
                  <a:gd name="connsiteX1" fmla="*/ 0 w 3799840"/>
                  <a:gd name="connsiteY1" fmla="*/ 0 h 463845"/>
                  <a:gd name="connsiteX0" fmla="*/ 3799840 w 3799840"/>
                  <a:gd name="connsiteY0" fmla="*/ 463043 h 463043"/>
                  <a:gd name="connsiteX1" fmla="*/ 721512 w 3799840"/>
                  <a:gd name="connsiteY1" fmla="*/ 256911 h 463043"/>
                  <a:gd name="connsiteX2" fmla="*/ 0 w 3799840"/>
                  <a:gd name="connsiteY2" fmla="*/ 0 h 463043"/>
                  <a:gd name="connsiteX0" fmla="*/ 3799840 w 3799840"/>
                  <a:gd name="connsiteY0" fmla="*/ 463043 h 463043"/>
                  <a:gd name="connsiteX1" fmla="*/ 721512 w 3799840"/>
                  <a:gd name="connsiteY1" fmla="*/ 256911 h 463043"/>
                  <a:gd name="connsiteX2" fmla="*/ 0 w 3799840"/>
                  <a:gd name="connsiteY2" fmla="*/ 0 h 463043"/>
                  <a:gd name="connsiteX0" fmla="*/ 3799840 w 3799840"/>
                  <a:gd name="connsiteY0" fmla="*/ 947837 h 947837"/>
                  <a:gd name="connsiteX1" fmla="*/ 478624 w 3799840"/>
                  <a:gd name="connsiteY1" fmla="*/ 1410 h 947837"/>
                  <a:gd name="connsiteX2" fmla="*/ 0 w 3799840"/>
                  <a:gd name="connsiteY2" fmla="*/ 484794 h 947837"/>
                  <a:gd name="connsiteX0" fmla="*/ 3799840 w 3799840"/>
                  <a:gd name="connsiteY0" fmla="*/ 946540 h 946540"/>
                  <a:gd name="connsiteX1" fmla="*/ 478624 w 3799840"/>
                  <a:gd name="connsiteY1" fmla="*/ 113 h 946540"/>
                  <a:gd name="connsiteX2" fmla="*/ 0 w 3799840"/>
                  <a:gd name="connsiteY2" fmla="*/ 483497 h 946540"/>
                  <a:gd name="connsiteX0" fmla="*/ 3799840 w 3799840"/>
                  <a:gd name="connsiteY0" fmla="*/ 946676 h 946676"/>
                  <a:gd name="connsiteX1" fmla="*/ 1802599 w 3799840"/>
                  <a:gd name="connsiteY1" fmla="*/ 425321 h 946676"/>
                  <a:gd name="connsiteX2" fmla="*/ 478624 w 3799840"/>
                  <a:gd name="connsiteY2" fmla="*/ 249 h 946676"/>
                  <a:gd name="connsiteX3" fmla="*/ 0 w 3799840"/>
                  <a:gd name="connsiteY3" fmla="*/ 483633 h 946676"/>
                  <a:gd name="connsiteX0" fmla="*/ 3799840 w 3799840"/>
                  <a:gd name="connsiteY0" fmla="*/ 948305 h 948305"/>
                  <a:gd name="connsiteX1" fmla="*/ 1588286 w 3799840"/>
                  <a:gd name="connsiteY1" fmla="*/ 746949 h 948305"/>
                  <a:gd name="connsiteX2" fmla="*/ 478624 w 3799840"/>
                  <a:gd name="connsiteY2" fmla="*/ 1878 h 948305"/>
                  <a:gd name="connsiteX3" fmla="*/ 0 w 3799840"/>
                  <a:gd name="connsiteY3" fmla="*/ 485262 h 948305"/>
                  <a:gd name="connsiteX0" fmla="*/ 3799840 w 3799840"/>
                  <a:gd name="connsiteY0" fmla="*/ 948305 h 948305"/>
                  <a:gd name="connsiteX1" fmla="*/ 1588286 w 3799840"/>
                  <a:gd name="connsiteY1" fmla="*/ 746949 h 948305"/>
                  <a:gd name="connsiteX2" fmla="*/ 478624 w 3799840"/>
                  <a:gd name="connsiteY2" fmla="*/ 1878 h 948305"/>
                  <a:gd name="connsiteX3" fmla="*/ 0 w 3799840"/>
                  <a:gd name="connsiteY3" fmla="*/ 485262 h 948305"/>
                  <a:gd name="connsiteX0" fmla="*/ 4009390 w 4009390"/>
                  <a:gd name="connsiteY0" fmla="*/ 967409 h 967409"/>
                  <a:gd name="connsiteX1" fmla="*/ 1588286 w 4009390"/>
                  <a:gd name="connsiteY1" fmla="*/ 746949 h 967409"/>
                  <a:gd name="connsiteX2" fmla="*/ 478624 w 4009390"/>
                  <a:gd name="connsiteY2" fmla="*/ 1878 h 967409"/>
                  <a:gd name="connsiteX3" fmla="*/ 0 w 4009390"/>
                  <a:gd name="connsiteY3" fmla="*/ 485262 h 967409"/>
                  <a:gd name="connsiteX0" fmla="*/ 4009390 w 4009390"/>
                  <a:gd name="connsiteY0" fmla="*/ 967409 h 969103"/>
                  <a:gd name="connsiteX1" fmla="*/ 1588286 w 4009390"/>
                  <a:gd name="connsiteY1" fmla="*/ 746949 h 969103"/>
                  <a:gd name="connsiteX2" fmla="*/ 478624 w 4009390"/>
                  <a:gd name="connsiteY2" fmla="*/ 1878 h 969103"/>
                  <a:gd name="connsiteX3" fmla="*/ 0 w 4009390"/>
                  <a:gd name="connsiteY3" fmla="*/ 485262 h 969103"/>
                  <a:gd name="connsiteX0" fmla="*/ 4009390 w 4009390"/>
                  <a:gd name="connsiteY0" fmla="*/ 967409 h 969290"/>
                  <a:gd name="connsiteX1" fmla="*/ 1588286 w 4009390"/>
                  <a:gd name="connsiteY1" fmla="*/ 746949 h 969290"/>
                  <a:gd name="connsiteX2" fmla="*/ 478624 w 4009390"/>
                  <a:gd name="connsiteY2" fmla="*/ 1878 h 969290"/>
                  <a:gd name="connsiteX3" fmla="*/ 0 w 4009390"/>
                  <a:gd name="connsiteY3" fmla="*/ 485262 h 969290"/>
                  <a:gd name="connsiteX0" fmla="*/ 4042728 w 4042728"/>
                  <a:gd name="connsiteY0" fmla="*/ 966871 h 973174"/>
                  <a:gd name="connsiteX1" fmla="*/ 1621624 w 4042728"/>
                  <a:gd name="connsiteY1" fmla="*/ 746411 h 973174"/>
                  <a:gd name="connsiteX2" fmla="*/ 511962 w 4042728"/>
                  <a:gd name="connsiteY2" fmla="*/ 1340 h 973174"/>
                  <a:gd name="connsiteX3" fmla="*/ 0 w 4042728"/>
                  <a:gd name="connsiteY3" fmla="*/ 948005 h 973174"/>
                  <a:gd name="connsiteX0" fmla="*/ 4042728 w 4042728"/>
                  <a:gd name="connsiteY0" fmla="*/ 966871 h 968752"/>
                  <a:gd name="connsiteX1" fmla="*/ 1621624 w 4042728"/>
                  <a:gd name="connsiteY1" fmla="*/ 746411 h 968752"/>
                  <a:gd name="connsiteX2" fmla="*/ 511962 w 4042728"/>
                  <a:gd name="connsiteY2" fmla="*/ 1340 h 968752"/>
                  <a:gd name="connsiteX3" fmla="*/ 0 w 4042728"/>
                  <a:gd name="connsiteY3" fmla="*/ 948005 h 968752"/>
                  <a:gd name="connsiteX0" fmla="*/ 4042728 w 4042728"/>
                  <a:gd name="connsiteY0" fmla="*/ 965532 h 967413"/>
                  <a:gd name="connsiteX1" fmla="*/ 1621624 w 4042728"/>
                  <a:gd name="connsiteY1" fmla="*/ 745072 h 967413"/>
                  <a:gd name="connsiteX2" fmla="*/ 511962 w 4042728"/>
                  <a:gd name="connsiteY2" fmla="*/ 1 h 967413"/>
                  <a:gd name="connsiteX3" fmla="*/ 0 w 4042728"/>
                  <a:gd name="connsiteY3" fmla="*/ 946666 h 967413"/>
                </a:gdLst>
                <a:ahLst/>
                <a:cxnLst>
                  <a:cxn ang="0">
                    <a:pos x="connsiteX0" y="connsiteY0"/>
                  </a:cxn>
                  <a:cxn ang="0">
                    <a:pos x="connsiteX1" y="connsiteY1"/>
                  </a:cxn>
                  <a:cxn ang="0">
                    <a:pos x="connsiteX2" y="connsiteY2"/>
                  </a:cxn>
                  <a:cxn ang="0">
                    <a:pos x="connsiteX3" y="connsiteY3"/>
                  </a:cxn>
                </a:cxnLst>
                <a:rect l="l" t="t" r="r" b="b"/>
                <a:pathLst>
                  <a:path w="4042728" h="967413">
                    <a:moveTo>
                      <a:pt x="4042728" y="965532"/>
                    </a:moveTo>
                    <a:cubicBezTo>
                      <a:pt x="3143618" y="979606"/>
                      <a:pt x="2138648" y="915546"/>
                      <a:pt x="1621624" y="745072"/>
                    </a:cubicBezTo>
                    <a:cubicBezTo>
                      <a:pt x="1104600" y="574598"/>
                      <a:pt x="753658" y="-166"/>
                      <a:pt x="511962" y="1"/>
                    </a:cubicBezTo>
                    <a:cubicBezTo>
                      <a:pt x="270266" y="168"/>
                      <a:pt x="276977" y="798655"/>
                      <a:pt x="0" y="946666"/>
                    </a:cubicBezTo>
                  </a:path>
                </a:pathLst>
              </a:custGeom>
              <a:ln w="19050">
                <a:solidFill>
                  <a:srgbClr val="1429A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9" name="직사각형 1">
                <a:extLst>
                  <a:ext uri="{FF2B5EF4-FFF2-40B4-BE49-F238E27FC236}">
                    <a16:creationId xmlns:a16="http://schemas.microsoft.com/office/drawing/2014/main" xmlns="" id="{5E1B5BDA-1F6B-4158-96E4-09A446EC7222}"/>
                  </a:ext>
                </a:extLst>
              </p:cNvPr>
              <p:cNvSpPr/>
              <p:nvPr/>
            </p:nvSpPr>
            <p:spPr>
              <a:xfrm>
                <a:off x="3182151" y="3252786"/>
                <a:ext cx="4039552" cy="2114552"/>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 name="connsiteX0" fmla="*/ 3533140 w 3533140"/>
                  <a:gd name="connsiteY0" fmla="*/ 377073 h 378460"/>
                  <a:gd name="connsiteX1" fmla="*/ 0 w 3533140"/>
                  <a:gd name="connsiteY1" fmla="*/ 0 h 378460"/>
                  <a:gd name="connsiteX0" fmla="*/ 3799840 w 3799840"/>
                  <a:gd name="connsiteY0" fmla="*/ 463043 h 463964"/>
                  <a:gd name="connsiteX1" fmla="*/ 0 w 3799840"/>
                  <a:gd name="connsiteY1" fmla="*/ 0 h 463964"/>
                  <a:gd name="connsiteX0" fmla="*/ 3799840 w 3799840"/>
                  <a:gd name="connsiteY0" fmla="*/ 463043 h 463845"/>
                  <a:gd name="connsiteX1" fmla="*/ 0 w 3799840"/>
                  <a:gd name="connsiteY1" fmla="*/ 0 h 463845"/>
                  <a:gd name="connsiteX0" fmla="*/ 3815715 w 3815715"/>
                  <a:gd name="connsiteY0" fmla="*/ 0 h 137820"/>
                  <a:gd name="connsiteX1" fmla="*/ 0 w 3815715"/>
                  <a:gd name="connsiteY1" fmla="*/ 55959 h 137820"/>
                  <a:gd name="connsiteX0" fmla="*/ 3815715 w 3815715"/>
                  <a:gd name="connsiteY0" fmla="*/ 43271 h 99230"/>
                  <a:gd name="connsiteX1" fmla="*/ 0 w 3815715"/>
                  <a:gd name="connsiteY1" fmla="*/ 99230 h 99230"/>
                  <a:gd name="connsiteX0" fmla="*/ 3815715 w 3815715"/>
                  <a:gd name="connsiteY0" fmla="*/ 88050 h 144009"/>
                  <a:gd name="connsiteX1" fmla="*/ 0 w 3815715"/>
                  <a:gd name="connsiteY1" fmla="*/ 144009 h 144009"/>
                  <a:gd name="connsiteX0" fmla="*/ 3815715 w 3815715"/>
                  <a:gd name="connsiteY0" fmla="*/ 83102 h 139061"/>
                  <a:gd name="connsiteX1" fmla="*/ 0 w 3815715"/>
                  <a:gd name="connsiteY1" fmla="*/ 139061 h 139061"/>
                  <a:gd name="connsiteX0" fmla="*/ 3815715 w 3815715"/>
                  <a:gd name="connsiteY0" fmla="*/ 95298 h 151257"/>
                  <a:gd name="connsiteX1" fmla="*/ 899313 w 3815715"/>
                  <a:gd name="connsiteY1" fmla="*/ 24489 h 151257"/>
                  <a:gd name="connsiteX2" fmla="*/ 0 w 3815715"/>
                  <a:gd name="connsiteY2" fmla="*/ 151257 h 151257"/>
                  <a:gd name="connsiteX0" fmla="*/ 3815715 w 3815715"/>
                  <a:gd name="connsiteY0" fmla="*/ 2048437 h 2104396"/>
                  <a:gd name="connsiteX1" fmla="*/ 780250 w 3815715"/>
                  <a:gd name="connsiteY1" fmla="*/ 331 h 2104396"/>
                  <a:gd name="connsiteX2" fmla="*/ 0 w 3815715"/>
                  <a:gd name="connsiteY2" fmla="*/ 2104396 h 2104396"/>
                  <a:gd name="connsiteX0" fmla="*/ 3815715 w 3815715"/>
                  <a:gd name="connsiteY0" fmla="*/ 2048118 h 2104077"/>
                  <a:gd name="connsiteX1" fmla="*/ 780250 w 3815715"/>
                  <a:gd name="connsiteY1" fmla="*/ 12 h 2104077"/>
                  <a:gd name="connsiteX2" fmla="*/ 0 w 3815715"/>
                  <a:gd name="connsiteY2" fmla="*/ 2104077 h 2104077"/>
                  <a:gd name="connsiteX0" fmla="*/ 3815715 w 3815715"/>
                  <a:gd name="connsiteY0" fmla="*/ 2048117 h 2113821"/>
                  <a:gd name="connsiteX1" fmla="*/ 780250 w 3815715"/>
                  <a:gd name="connsiteY1" fmla="*/ 11 h 2113821"/>
                  <a:gd name="connsiteX2" fmla="*/ 0 w 3815715"/>
                  <a:gd name="connsiteY2" fmla="*/ 2104076 h 2113821"/>
                  <a:gd name="connsiteX0" fmla="*/ 3815715 w 3815715"/>
                  <a:gd name="connsiteY0" fmla="*/ 2065525 h 2121485"/>
                  <a:gd name="connsiteX1" fmla="*/ 780250 w 3815715"/>
                  <a:gd name="connsiteY1" fmla="*/ 17419 h 2121485"/>
                  <a:gd name="connsiteX2" fmla="*/ 627850 w 3815715"/>
                  <a:gd name="connsiteY2" fmla="*/ 1135022 h 2121485"/>
                  <a:gd name="connsiteX3" fmla="*/ 0 w 3815715"/>
                  <a:gd name="connsiteY3" fmla="*/ 2121484 h 2121485"/>
                  <a:gd name="connsiteX0" fmla="*/ 3815715 w 3815715"/>
                  <a:gd name="connsiteY0" fmla="*/ 2064604 h 2120563"/>
                  <a:gd name="connsiteX1" fmla="*/ 780250 w 3815715"/>
                  <a:gd name="connsiteY1" fmla="*/ 16498 h 2120563"/>
                  <a:gd name="connsiteX2" fmla="*/ 537362 w 3815715"/>
                  <a:gd name="connsiteY2" fmla="*/ 1153205 h 2120563"/>
                  <a:gd name="connsiteX3" fmla="*/ 0 w 3815715"/>
                  <a:gd name="connsiteY3" fmla="*/ 2120563 h 2120563"/>
                  <a:gd name="connsiteX0" fmla="*/ 3815715 w 3815715"/>
                  <a:gd name="connsiteY0" fmla="*/ 2065600 h 2121559"/>
                  <a:gd name="connsiteX1" fmla="*/ 780250 w 3815715"/>
                  <a:gd name="connsiteY1" fmla="*/ 17494 h 2121559"/>
                  <a:gd name="connsiteX2" fmla="*/ 537362 w 3815715"/>
                  <a:gd name="connsiteY2" fmla="*/ 1154201 h 2121559"/>
                  <a:gd name="connsiteX3" fmla="*/ 0 w 3815715"/>
                  <a:gd name="connsiteY3" fmla="*/ 2121559 h 2121559"/>
                  <a:gd name="connsiteX0" fmla="*/ 3815715 w 3815715"/>
                  <a:gd name="connsiteY0" fmla="*/ 2065600 h 2132364"/>
                  <a:gd name="connsiteX1" fmla="*/ 780250 w 3815715"/>
                  <a:gd name="connsiteY1" fmla="*/ 17494 h 2132364"/>
                  <a:gd name="connsiteX2" fmla="*/ 537362 w 3815715"/>
                  <a:gd name="connsiteY2" fmla="*/ 1154201 h 2132364"/>
                  <a:gd name="connsiteX3" fmla="*/ 0 w 3815715"/>
                  <a:gd name="connsiteY3" fmla="*/ 2121559 h 2132364"/>
                  <a:gd name="connsiteX0" fmla="*/ 3815715 w 3815715"/>
                  <a:gd name="connsiteY0" fmla="*/ 2054455 h 2128536"/>
                  <a:gd name="connsiteX1" fmla="*/ 780250 w 3815715"/>
                  <a:gd name="connsiteY1" fmla="*/ 6349 h 2128536"/>
                  <a:gd name="connsiteX2" fmla="*/ 508787 w 3815715"/>
                  <a:gd name="connsiteY2" fmla="*/ 1448725 h 2128536"/>
                  <a:gd name="connsiteX3" fmla="*/ 0 w 3815715"/>
                  <a:gd name="connsiteY3" fmla="*/ 2110414 h 2128536"/>
                  <a:gd name="connsiteX0" fmla="*/ 3815715 w 3815715"/>
                  <a:gd name="connsiteY0" fmla="*/ 2054061 h 2125493"/>
                  <a:gd name="connsiteX1" fmla="*/ 780250 w 3815715"/>
                  <a:gd name="connsiteY1" fmla="*/ 5955 h 2125493"/>
                  <a:gd name="connsiteX2" fmla="*/ 508787 w 3815715"/>
                  <a:gd name="connsiteY2" fmla="*/ 1448331 h 2125493"/>
                  <a:gd name="connsiteX3" fmla="*/ 0 w 3815715"/>
                  <a:gd name="connsiteY3" fmla="*/ 2110020 h 2125493"/>
                  <a:gd name="connsiteX0" fmla="*/ 3815715 w 3815715"/>
                  <a:gd name="connsiteY0" fmla="*/ 2054061 h 2126689"/>
                  <a:gd name="connsiteX1" fmla="*/ 780250 w 3815715"/>
                  <a:gd name="connsiteY1" fmla="*/ 5955 h 2126689"/>
                  <a:gd name="connsiteX2" fmla="*/ 508787 w 3815715"/>
                  <a:gd name="connsiteY2" fmla="*/ 1448331 h 2126689"/>
                  <a:gd name="connsiteX3" fmla="*/ 0 w 3815715"/>
                  <a:gd name="connsiteY3" fmla="*/ 2110020 h 2126689"/>
                  <a:gd name="connsiteX0" fmla="*/ 3815715 w 3815715"/>
                  <a:gd name="connsiteY0" fmla="*/ 2054061 h 2133044"/>
                  <a:gd name="connsiteX1" fmla="*/ 780250 w 3815715"/>
                  <a:gd name="connsiteY1" fmla="*/ 5955 h 2133044"/>
                  <a:gd name="connsiteX2" fmla="*/ 508787 w 3815715"/>
                  <a:gd name="connsiteY2" fmla="*/ 1448331 h 2133044"/>
                  <a:gd name="connsiteX3" fmla="*/ 0 w 3815715"/>
                  <a:gd name="connsiteY3" fmla="*/ 2110020 h 2133044"/>
                  <a:gd name="connsiteX0" fmla="*/ 3815715 w 3815715"/>
                  <a:gd name="connsiteY0" fmla="*/ 2048107 h 2127090"/>
                  <a:gd name="connsiteX1" fmla="*/ 780250 w 3815715"/>
                  <a:gd name="connsiteY1" fmla="*/ 1 h 2127090"/>
                  <a:gd name="connsiteX2" fmla="*/ 508787 w 3815715"/>
                  <a:gd name="connsiteY2" fmla="*/ 1442377 h 2127090"/>
                  <a:gd name="connsiteX3" fmla="*/ 0 w 3815715"/>
                  <a:gd name="connsiteY3" fmla="*/ 2104066 h 2127090"/>
                  <a:gd name="connsiteX0" fmla="*/ 4039552 w 4039552"/>
                  <a:gd name="connsiteY0" fmla="*/ 2112463 h 2134133"/>
                  <a:gd name="connsiteX1" fmla="*/ 780250 w 4039552"/>
                  <a:gd name="connsiteY1" fmla="*/ 7044 h 2134133"/>
                  <a:gd name="connsiteX2" fmla="*/ 508787 w 4039552"/>
                  <a:gd name="connsiteY2" fmla="*/ 1449420 h 2134133"/>
                  <a:gd name="connsiteX3" fmla="*/ 0 w 4039552"/>
                  <a:gd name="connsiteY3" fmla="*/ 2111109 h 2134133"/>
                  <a:gd name="connsiteX0" fmla="*/ 4039552 w 4039552"/>
                  <a:gd name="connsiteY0" fmla="*/ 2112463 h 2134133"/>
                  <a:gd name="connsiteX1" fmla="*/ 780250 w 4039552"/>
                  <a:gd name="connsiteY1" fmla="*/ 7044 h 2134133"/>
                  <a:gd name="connsiteX2" fmla="*/ 508787 w 4039552"/>
                  <a:gd name="connsiteY2" fmla="*/ 1449420 h 2134133"/>
                  <a:gd name="connsiteX3" fmla="*/ 0 w 4039552"/>
                  <a:gd name="connsiteY3" fmla="*/ 2111109 h 2134133"/>
                  <a:gd name="connsiteX0" fmla="*/ 4039552 w 4039552"/>
                  <a:gd name="connsiteY0" fmla="*/ 2112366 h 2134036"/>
                  <a:gd name="connsiteX1" fmla="*/ 1827999 w 4039552"/>
                  <a:gd name="connsiteY1" fmla="*/ 952613 h 2134036"/>
                  <a:gd name="connsiteX2" fmla="*/ 780250 w 4039552"/>
                  <a:gd name="connsiteY2" fmla="*/ 6947 h 2134036"/>
                  <a:gd name="connsiteX3" fmla="*/ 508787 w 4039552"/>
                  <a:gd name="connsiteY3" fmla="*/ 1449323 h 2134036"/>
                  <a:gd name="connsiteX4" fmla="*/ 0 w 4039552"/>
                  <a:gd name="connsiteY4" fmla="*/ 2111012 h 2134036"/>
                  <a:gd name="connsiteX0" fmla="*/ 4039552 w 4039552"/>
                  <a:gd name="connsiteY0" fmla="*/ 2108808 h 2130478"/>
                  <a:gd name="connsiteX1" fmla="*/ 1294599 w 4039552"/>
                  <a:gd name="connsiteY1" fmla="*/ 1894718 h 2130478"/>
                  <a:gd name="connsiteX2" fmla="*/ 780250 w 4039552"/>
                  <a:gd name="connsiteY2" fmla="*/ 3389 h 2130478"/>
                  <a:gd name="connsiteX3" fmla="*/ 508787 w 4039552"/>
                  <a:gd name="connsiteY3" fmla="*/ 1445765 h 2130478"/>
                  <a:gd name="connsiteX4" fmla="*/ 0 w 4039552"/>
                  <a:gd name="connsiteY4" fmla="*/ 2107454 h 2130478"/>
                  <a:gd name="connsiteX0" fmla="*/ 4039552 w 4039552"/>
                  <a:gd name="connsiteY0" fmla="*/ 2108808 h 2130478"/>
                  <a:gd name="connsiteX1" fmla="*/ 1294599 w 4039552"/>
                  <a:gd name="connsiteY1" fmla="*/ 1894718 h 2130478"/>
                  <a:gd name="connsiteX2" fmla="*/ 780250 w 4039552"/>
                  <a:gd name="connsiteY2" fmla="*/ 3389 h 2130478"/>
                  <a:gd name="connsiteX3" fmla="*/ 508787 w 4039552"/>
                  <a:gd name="connsiteY3" fmla="*/ 1445765 h 2130478"/>
                  <a:gd name="connsiteX4" fmla="*/ 0 w 4039552"/>
                  <a:gd name="connsiteY4" fmla="*/ 2107454 h 2130478"/>
                  <a:gd name="connsiteX0" fmla="*/ 4039552 w 4039552"/>
                  <a:gd name="connsiteY0" fmla="*/ 2109015 h 2130685"/>
                  <a:gd name="connsiteX1" fmla="*/ 1308887 w 4039552"/>
                  <a:gd name="connsiteY1" fmla="*/ 1909253 h 2130685"/>
                  <a:gd name="connsiteX2" fmla="*/ 780250 w 4039552"/>
                  <a:gd name="connsiteY2" fmla="*/ 3596 h 2130685"/>
                  <a:gd name="connsiteX3" fmla="*/ 508787 w 4039552"/>
                  <a:gd name="connsiteY3" fmla="*/ 1445972 h 2130685"/>
                  <a:gd name="connsiteX4" fmla="*/ 0 w 4039552"/>
                  <a:gd name="connsiteY4" fmla="*/ 2107661 h 2130685"/>
                  <a:gd name="connsiteX0" fmla="*/ 4039552 w 4039552"/>
                  <a:gd name="connsiteY0" fmla="*/ 2109015 h 2143030"/>
                  <a:gd name="connsiteX1" fmla="*/ 1308887 w 4039552"/>
                  <a:gd name="connsiteY1" fmla="*/ 1909253 h 2143030"/>
                  <a:gd name="connsiteX2" fmla="*/ 780250 w 4039552"/>
                  <a:gd name="connsiteY2" fmla="*/ 3596 h 2143030"/>
                  <a:gd name="connsiteX3" fmla="*/ 508787 w 4039552"/>
                  <a:gd name="connsiteY3" fmla="*/ 1445972 h 2143030"/>
                  <a:gd name="connsiteX4" fmla="*/ 0 w 4039552"/>
                  <a:gd name="connsiteY4" fmla="*/ 2107661 h 2143030"/>
                  <a:gd name="connsiteX0" fmla="*/ 4039552 w 4039552"/>
                  <a:gd name="connsiteY0" fmla="*/ 2108345 h 2130015"/>
                  <a:gd name="connsiteX1" fmla="*/ 1275550 w 4039552"/>
                  <a:gd name="connsiteY1" fmla="*/ 1860823 h 2130015"/>
                  <a:gd name="connsiteX2" fmla="*/ 780250 w 4039552"/>
                  <a:gd name="connsiteY2" fmla="*/ 2926 h 2130015"/>
                  <a:gd name="connsiteX3" fmla="*/ 508787 w 4039552"/>
                  <a:gd name="connsiteY3" fmla="*/ 1445302 h 2130015"/>
                  <a:gd name="connsiteX4" fmla="*/ 0 w 4039552"/>
                  <a:gd name="connsiteY4" fmla="*/ 2106991 h 2130015"/>
                  <a:gd name="connsiteX0" fmla="*/ 4039552 w 4039552"/>
                  <a:gd name="connsiteY0" fmla="*/ 2108345 h 2170897"/>
                  <a:gd name="connsiteX1" fmla="*/ 1275550 w 4039552"/>
                  <a:gd name="connsiteY1" fmla="*/ 1860823 h 2170897"/>
                  <a:gd name="connsiteX2" fmla="*/ 780250 w 4039552"/>
                  <a:gd name="connsiteY2" fmla="*/ 2926 h 2170897"/>
                  <a:gd name="connsiteX3" fmla="*/ 508787 w 4039552"/>
                  <a:gd name="connsiteY3" fmla="*/ 1445302 h 2170897"/>
                  <a:gd name="connsiteX4" fmla="*/ 0 w 4039552"/>
                  <a:gd name="connsiteY4" fmla="*/ 2106991 h 2170897"/>
                  <a:gd name="connsiteX0" fmla="*/ 4039552 w 4039552"/>
                  <a:gd name="connsiteY0" fmla="*/ 2107044 h 2128714"/>
                  <a:gd name="connsiteX1" fmla="*/ 1208875 w 4039552"/>
                  <a:gd name="connsiteY1" fmla="*/ 1749671 h 2128714"/>
                  <a:gd name="connsiteX2" fmla="*/ 780250 w 4039552"/>
                  <a:gd name="connsiteY2" fmla="*/ 1625 h 2128714"/>
                  <a:gd name="connsiteX3" fmla="*/ 508787 w 4039552"/>
                  <a:gd name="connsiteY3" fmla="*/ 1444001 h 2128714"/>
                  <a:gd name="connsiteX4" fmla="*/ 0 w 4039552"/>
                  <a:gd name="connsiteY4" fmla="*/ 2105690 h 2128714"/>
                  <a:gd name="connsiteX0" fmla="*/ 4039552 w 4039552"/>
                  <a:gd name="connsiteY0" fmla="*/ 2107044 h 2128714"/>
                  <a:gd name="connsiteX1" fmla="*/ 1208875 w 4039552"/>
                  <a:gd name="connsiteY1" fmla="*/ 1749671 h 2128714"/>
                  <a:gd name="connsiteX2" fmla="*/ 780250 w 4039552"/>
                  <a:gd name="connsiteY2" fmla="*/ 1625 h 2128714"/>
                  <a:gd name="connsiteX3" fmla="*/ 508787 w 4039552"/>
                  <a:gd name="connsiteY3" fmla="*/ 1444001 h 2128714"/>
                  <a:gd name="connsiteX4" fmla="*/ 0 w 4039552"/>
                  <a:gd name="connsiteY4" fmla="*/ 2105690 h 2128714"/>
                  <a:gd name="connsiteX0" fmla="*/ 4039552 w 4039552"/>
                  <a:gd name="connsiteY0" fmla="*/ 2111042 h 2270536"/>
                  <a:gd name="connsiteX1" fmla="*/ 1451763 w 4039552"/>
                  <a:gd name="connsiteY1" fmla="*/ 2035458 h 2270536"/>
                  <a:gd name="connsiteX2" fmla="*/ 780250 w 4039552"/>
                  <a:gd name="connsiteY2" fmla="*/ 5623 h 2270536"/>
                  <a:gd name="connsiteX3" fmla="*/ 508787 w 4039552"/>
                  <a:gd name="connsiteY3" fmla="*/ 1447999 h 2270536"/>
                  <a:gd name="connsiteX4" fmla="*/ 0 w 4039552"/>
                  <a:gd name="connsiteY4" fmla="*/ 2109688 h 2270536"/>
                  <a:gd name="connsiteX0" fmla="*/ 4039552 w 4039552"/>
                  <a:gd name="connsiteY0" fmla="*/ 2111042 h 2132712"/>
                  <a:gd name="connsiteX1" fmla="*/ 1451763 w 4039552"/>
                  <a:gd name="connsiteY1" fmla="*/ 2035458 h 2132712"/>
                  <a:gd name="connsiteX2" fmla="*/ 780250 w 4039552"/>
                  <a:gd name="connsiteY2" fmla="*/ 5623 h 2132712"/>
                  <a:gd name="connsiteX3" fmla="*/ 508787 w 4039552"/>
                  <a:gd name="connsiteY3" fmla="*/ 1447999 h 2132712"/>
                  <a:gd name="connsiteX4" fmla="*/ 0 w 4039552"/>
                  <a:gd name="connsiteY4" fmla="*/ 2109688 h 2132712"/>
                  <a:gd name="connsiteX0" fmla="*/ 4039552 w 4039552"/>
                  <a:gd name="connsiteY0" fmla="*/ 2111833 h 2151667"/>
                  <a:gd name="connsiteX1" fmla="*/ 1547013 w 4039552"/>
                  <a:gd name="connsiteY1" fmla="*/ 2079234 h 2151667"/>
                  <a:gd name="connsiteX2" fmla="*/ 780250 w 4039552"/>
                  <a:gd name="connsiteY2" fmla="*/ 6414 h 2151667"/>
                  <a:gd name="connsiteX3" fmla="*/ 508787 w 4039552"/>
                  <a:gd name="connsiteY3" fmla="*/ 1448790 h 2151667"/>
                  <a:gd name="connsiteX4" fmla="*/ 0 w 4039552"/>
                  <a:gd name="connsiteY4" fmla="*/ 2110479 h 2151667"/>
                  <a:gd name="connsiteX0" fmla="*/ 4039552 w 4039552"/>
                  <a:gd name="connsiteY0" fmla="*/ 2111833 h 2133503"/>
                  <a:gd name="connsiteX1" fmla="*/ 1547013 w 4039552"/>
                  <a:gd name="connsiteY1" fmla="*/ 2079234 h 2133503"/>
                  <a:gd name="connsiteX2" fmla="*/ 780250 w 4039552"/>
                  <a:gd name="connsiteY2" fmla="*/ 6414 h 2133503"/>
                  <a:gd name="connsiteX3" fmla="*/ 508787 w 4039552"/>
                  <a:gd name="connsiteY3" fmla="*/ 1448790 h 2133503"/>
                  <a:gd name="connsiteX4" fmla="*/ 0 w 4039552"/>
                  <a:gd name="connsiteY4" fmla="*/ 2110479 h 2133503"/>
                  <a:gd name="connsiteX0" fmla="*/ 4039552 w 4039552"/>
                  <a:gd name="connsiteY0" fmla="*/ 2111833 h 2133503"/>
                  <a:gd name="connsiteX1" fmla="*/ 1547013 w 4039552"/>
                  <a:gd name="connsiteY1" fmla="*/ 2079234 h 2133503"/>
                  <a:gd name="connsiteX2" fmla="*/ 780250 w 4039552"/>
                  <a:gd name="connsiteY2" fmla="*/ 6414 h 2133503"/>
                  <a:gd name="connsiteX3" fmla="*/ 508787 w 4039552"/>
                  <a:gd name="connsiteY3" fmla="*/ 1448790 h 2133503"/>
                  <a:gd name="connsiteX4" fmla="*/ 0 w 4039552"/>
                  <a:gd name="connsiteY4" fmla="*/ 2110479 h 2133503"/>
                  <a:gd name="connsiteX0" fmla="*/ 4039552 w 4039552"/>
                  <a:gd name="connsiteY0" fmla="*/ 2105419 h 2127089"/>
                  <a:gd name="connsiteX1" fmla="*/ 1547013 w 4039552"/>
                  <a:gd name="connsiteY1" fmla="*/ 2072820 h 2127089"/>
                  <a:gd name="connsiteX2" fmla="*/ 780250 w 4039552"/>
                  <a:gd name="connsiteY2" fmla="*/ 0 h 2127089"/>
                  <a:gd name="connsiteX3" fmla="*/ 508787 w 4039552"/>
                  <a:gd name="connsiteY3" fmla="*/ 1442376 h 2127089"/>
                  <a:gd name="connsiteX4" fmla="*/ 0 w 4039552"/>
                  <a:gd name="connsiteY4" fmla="*/ 2104065 h 2127089"/>
                  <a:gd name="connsiteX0" fmla="*/ 4039552 w 4039552"/>
                  <a:gd name="connsiteY0" fmla="*/ 2106874 h 2128544"/>
                  <a:gd name="connsiteX1" fmla="*/ 1547013 w 4039552"/>
                  <a:gd name="connsiteY1" fmla="*/ 2074275 h 2128544"/>
                  <a:gd name="connsiteX2" fmla="*/ 1118387 w 4039552"/>
                  <a:gd name="connsiteY2" fmla="*/ 1190700 h 2128544"/>
                  <a:gd name="connsiteX3" fmla="*/ 780250 w 4039552"/>
                  <a:gd name="connsiteY3" fmla="*/ 1455 h 2128544"/>
                  <a:gd name="connsiteX4" fmla="*/ 508787 w 4039552"/>
                  <a:gd name="connsiteY4" fmla="*/ 1443831 h 2128544"/>
                  <a:gd name="connsiteX5" fmla="*/ 0 w 4039552"/>
                  <a:gd name="connsiteY5" fmla="*/ 2105520 h 2128544"/>
                  <a:gd name="connsiteX0" fmla="*/ 4039552 w 4039552"/>
                  <a:gd name="connsiteY0" fmla="*/ 2106052 h 2142061"/>
                  <a:gd name="connsiteX1" fmla="*/ 1547013 w 4039552"/>
                  <a:gd name="connsiteY1" fmla="*/ 2073453 h 2142061"/>
                  <a:gd name="connsiteX2" fmla="*/ 1061237 w 4039552"/>
                  <a:gd name="connsiteY2" fmla="*/ 1271071 h 2142061"/>
                  <a:gd name="connsiteX3" fmla="*/ 780250 w 4039552"/>
                  <a:gd name="connsiteY3" fmla="*/ 633 h 2142061"/>
                  <a:gd name="connsiteX4" fmla="*/ 508787 w 4039552"/>
                  <a:gd name="connsiteY4" fmla="*/ 1443009 h 2142061"/>
                  <a:gd name="connsiteX5" fmla="*/ 0 w 4039552"/>
                  <a:gd name="connsiteY5" fmla="*/ 2104698 h 2142061"/>
                  <a:gd name="connsiteX0" fmla="*/ 4039552 w 4039552"/>
                  <a:gd name="connsiteY0" fmla="*/ 2106019 h 2142029"/>
                  <a:gd name="connsiteX1" fmla="*/ 1547013 w 4039552"/>
                  <a:gd name="connsiteY1" fmla="*/ 2073420 h 2142029"/>
                  <a:gd name="connsiteX2" fmla="*/ 1061237 w 4039552"/>
                  <a:gd name="connsiteY2" fmla="*/ 1271038 h 2142029"/>
                  <a:gd name="connsiteX3" fmla="*/ 780250 w 4039552"/>
                  <a:gd name="connsiteY3" fmla="*/ 600 h 2142029"/>
                  <a:gd name="connsiteX4" fmla="*/ 508787 w 4039552"/>
                  <a:gd name="connsiteY4" fmla="*/ 1442976 h 2142029"/>
                  <a:gd name="connsiteX5" fmla="*/ 0 w 4039552"/>
                  <a:gd name="connsiteY5" fmla="*/ 2104665 h 2142029"/>
                  <a:gd name="connsiteX0" fmla="*/ 4039552 w 4039552"/>
                  <a:gd name="connsiteY0" fmla="*/ 2106019 h 2127689"/>
                  <a:gd name="connsiteX1" fmla="*/ 1547013 w 4039552"/>
                  <a:gd name="connsiteY1" fmla="*/ 2073420 h 2127689"/>
                  <a:gd name="connsiteX2" fmla="*/ 1061237 w 4039552"/>
                  <a:gd name="connsiteY2" fmla="*/ 1271038 h 2127689"/>
                  <a:gd name="connsiteX3" fmla="*/ 780250 w 4039552"/>
                  <a:gd name="connsiteY3" fmla="*/ 600 h 2127689"/>
                  <a:gd name="connsiteX4" fmla="*/ 508787 w 4039552"/>
                  <a:gd name="connsiteY4" fmla="*/ 1442976 h 2127689"/>
                  <a:gd name="connsiteX5" fmla="*/ 0 w 4039552"/>
                  <a:gd name="connsiteY5" fmla="*/ 2104665 h 2127689"/>
                  <a:gd name="connsiteX0" fmla="*/ 4039552 w 4039552"/>
                  <a:gd name="connsiteY0" fmla="*/ 2106019 h 2127689"/>
                  <a:gd name="connsiteX1" fmla="*/ 1547013 w 4039552"/>
                  <a:gd name="connsiteY1" fmla="*/ 2073420 h 2127689"/>
                  <a:gd name="connsiteX2" fmla="*/ 1061237 w 4039552"/>
                  <a:gd name="connsiteY2" fmla="*/ 1271038 h 2127689"/>
                  <a:gd name="connsiteX3" fmla="*/ 780250 w 4039552"/>
                  <a:gd name="connsiteY3" fmla="*/ 600 h 2127689"/>
                  <a:gd name="connsiteX4" fmla="*/ 508787 w 4039552"/>
                  <a:gd name="connsiteY4" fmla="*/ 1442976 h 2127689"/>
                  <a:gd name="connsiteX5" fmla="*/ 0 w 4039552"/>
                  <a:gd name="connsiteY5" fmla="*/ 2104665 h 2127689"/>
                  <a:gd name="connsiteX0" fmla="*/ 4039552 w 4039552"/>
                  <a:gd name="connsiteY0" fmla="*/ 2106019 h 2127689"/>
                  <a:gd name="connsiteX1" fmla="*/ 1547013 w 4039552"/>
                  <a:gd name="connsiteY1" fmla="*/ 2073420 h 2127689"/>
                  <a:gd name="connsiteX2" fmla="*/ 1061237 w 4039552"/>
                  <a:gd name="connsiteY2" fmla="*/ 1271038 h 2127689"/>
                  <a:gd name="connsiteX3" fmla="*/ 780250 w 4039552"/>
                  <a:gd name="connsiteY3" fmla="*/ 600 h 2127689"/>
                  <a:gd name="connsiteX4" fmla="*/ 508787 w 4039552"/>
                  <a:gd name="connsiteY4" fmla="*/ 1442976 h 2127689"/>
                  <a:gd name="connsiteX5" fmla="*/ 0 w 4039552"/>
                  <a:gd name="connsiteY5" fmla="*/ 2104665 h 2127689"/>
                  <a:gd name="connsiteX0" fmla="*/ 4039552 w 4039552"/>
                  <a:gd name="connsiteY0" fmla="*/ 2105419 h 2127089"/>
                  <a:gd name="connsiteX1" fmla="*/ 1547013 w 4039552"/>
                  <a:gd name="connsiteY1" fmla="*/ 2072820 h 2127089"/>
                  <a:gd name="connsiteX2" fmla="*/ 1061237 w 4039552"/>
                  <a:gd name="connsiteY2" fmla="*/ 1270438 h 2127089"/>
                  <a:gd name="connsiteX3" fmla="*/ 780250 w 4039552"/>
                  <a:gd name="connsiteY3" fmla="*/ 0 h 2127089"/>
                  <a:gd name="connsiteX4" fmla="*/ 508787 w 4039552"/>
                  <a:gd name="connsiteY4" fmla="*/ 1442376 h 2127089"/>
                  <a:gd name="connsiteX5" fmla="*/ 0 w 4039552"/>
                  <a:gd name="connsiteY5" fmla="*/ 2104065 h 2127089"/>
                  <a:gd name="connsiteX0" fmla="*/ 4039552 w 4039552"/>
                  <a:gd name="connsiteY0" fmla="*/ 2105419 h 2127833"/>
                  <a:gd name="connsiteX1" fmla="*/ 1547013 w 4039552"/>
                  <a:gd name="connsiteY1" fmla="*/ 2072820 h 2127833"/>
                  <a:gd name="connsiteX2" fmla="*/ 1061237 w 4039552"/>
                  <a:gd name="connsiteY2" fmla="*/ 1270438 h 2127833"/>
                  <a:gd name="connsiteX3" fmla="*/ 761200 w 4039552"/>
                  <a:gd name="connsiteY3" fmla="*/ 0 h 2127833"/>
                  <a:gd name="connsiteX4" fmla="*/ 508787 w 4039552"/>
                  <a:gd name="connsiteY4" fmla="*/ 1442376 h 2127833"/>
                  <a:gd name="connsiteX5" fmla="*/ 0 w 4039552"/>
                  <a:gd name="connsiteY5" fmla="*/ 2104065 h 2127833"/>
                  <a:gd name="connsiteX0" fmla="*/ 4039552 w 4039552"/>
                  <a:gd name="connsiteY0" fmla="*/ 2105419 h 2128623"/>
                  <a:gd name="connsiteX1" fmla="*/ 1547013 w 4039552"/>
                  <a:gd name="connsiteY1" fmla="*/ 2072820 h 2128623"/>
                  <a:gd name="connsiteX2" fmla="*/ 1061237 w 4039552"/>
                  <a:gd name="connsiteY2" fmla="*/ 1270438 h 2128623"/>
                  <a:gd name="connsiteX3" fmla="*/ 761200 w 4039552"/>
                  <a:gd name="connsiteY3" fmla="*/ 0 h 2128623"/>
                  <a:gd name="connsiteX4" fmla="*/ 508787 w 4039552"/>
                  <a:gd name="connsiteY4" fmla="*/ 1442376 h 2128623"/>
                  <a:gd name="connsiteX5" fmla="*/ 0 w 4039552"/>
                  <a:gd name="connsiteY5" fmla="*/ 2104065 h 2128623"/>
                  <a:gd name="connsiteX0" fmla="*/ 4039552 w 4039552"/>
                  <a:gd name="connsiteY0" fmla="*/ 2105419 h 2128623"/>
                  <a:gd name="connsiteX1" fmla="*/ 1547013 w 4039552"/>
                  <a:gd name="connsiteY1" fmla="*/ 2072820 h 2128623"/>
                  <a:gd name="connsiteX2" fmla="*/ 1061237 w 4039552"/>
                  <a:gd name="connsiteY2" fmla="*/ 1270438 h 2128623"/>
                  <a:gd name="connsiteX3" fmla="*/ 761200 w 4039552"/>
                  <a:gd name="connsiteY3" fmla="*/ 0 h 2128623"/>
                  <a:gd name="connsiteX4" fmla="*/ 508787 w 4039552"/>
                  <a:gd name="connsiteY4" fmla="*/ 1442376 h 2128623"/>
                  <a:gd name="connsiteX5" fmla="*/ 0 w 4039552"/>
                  <a:gd name="connsiteY5" fmla="*/ 2104065 h 212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552" h="2128623">
                    <a:moveTo>
                      <a:pt x="4039552" y="2105419"/>
                    </a:moveTo>
                    <a:cubicBezTo>
                      <a:pt x="3208706" y="2094553"/>
                      <a:pt x="1853984" y="2160103"/>
                      <a:pt x="1547013" y="2072820"/>
                    </a:cubicBezTo>
                    <a:cubicBezTo>
                      <a:pt x="1240042" y="1985537"/>
                      <a:pt x="1158868" y="1639789"/>
                      <a:pt x="1061237" y="1270438"/>
                    </a:cubicBezTo>
                    <a:cubicBezTo>
                      <a:pt x="963606" y="901087"/>
                      <a:pt x="881850" y="0"/>
                      <a:pt x="761200" y="0"/>
                    </a:cubicBezTo>
                    <a:cubicBezTo>
                      <a:pt x="640550" y="0"/>
                      <a:pt x="549929" y="1072595"/>
                      <a:pt x="508787" y="1442376"/>
                    </a:cubicBezTo>
                    <a:cubicBezTo>
                      <a:pt x="467645" y="1812157"/>
                      <a:pt x="457067" y="2235772"/>
                      <a:pt x="0" y="2104065"/>
                    </a:cubicBezTo>
                  </a:path>
                </a:pathLst>
              </a:custGeom>
              <a:ln w="19050">
                <a:solidFill>
                  <a:srgbClr val="00B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0" name="직선 연결선 79">
                <a:extLst>
                  <a:ext uri="{FF2B5EF4-FFF2-40B4-BE49-F238E27FC236}">
                    <a16:creationId xmlns:a16="http://schemas.microsoft.com/office/drawing/2014/main" xmlns="" id="{0B9E3616-A976-481F-AEAA-1A7096FF3355}"/>
                  </a:ext>
                </a:extLst>
              </p:cNvPr>
              <p:cNvCxnSpPr/>
              <p:nvPr/>
            </p:nvCxnSpPr>
            <p:spPr>
              <a:xfrm rot="16200000">
                <a:off x="4763201" y="540183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xmlns="" id="{1E8E907B-F227-40A0-855D-6FD6F8752652}"/>
                  </a:ext>
                </a:extLst>
              </p:cNvPr>
              <p:cNvSpPr txBox="1"/>
              <p:nvPr/>
            </p:nvSpPr>
            <p:spPr>
              <a:xfrm>
                <a:off x="4709978"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a:t>
                </a:r>
              </a:p>
            </p:txBody>
          </p:sp>
          <p:cxnSp>
            <p:nvCxnSpPr>
              <p:cNvPr id="82" name="직선 화살표 연결선 81">
                <a:extLst>
                  <a:ext uri="{FF2B5EF4-FFF2-40B4-BE49-F238E27FC236}">
                    <a16:creationId xmlns:a16="http://schemas.microsoft.com/office/drawing/2014/main" xmlns="" id="{D86C42A7-1838-49BB-BD45-96BE626D16CF}"/>
                  </a:ext>
                </a:extLst>
              </p:cNvPr>
              <p:cNvCxnSpPr>
                <a:cxnSpLocks/>
              </p:cNvCxnSpPr>
              <p:nvPr/>
            </p:nvCxnSpPr>
            <p:spPr>
              <a:xfrm>
                <a:off x="3096142" y="5366648"/>
                <a:ext cx="414285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38" name="직사각형 37">
            <a:extLst>
              <a:ext uri="{FF2B5EF4-FFF2-40B4-BE49-F238E27FC236}">
                <a16:creationId xmlns:a16="http://schemas.microsoft.com/office/drawing/2014/main" xmlns="" id="{F963253A-B5EF-414E-933F-9082767019F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F random variable and probability density</a:t>
            </a:r>
          </a:p>
        </p:txBody>
      </p:sp>
    </p:spTree>
    <p:extLst>
      <p:ext uri="{BB962C8B-B14F-4D97-AF65-F5344CB8AC3E}">
        <p14:creationId xmlns:p14="http://schemas.microsoft.com/office/powerpoint/2010/main" val="629390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#0202</a:t>
            </a: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'ex_0202.ipynb’ file.</a:t>
                </a: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Continuous Probability Density</a:t>
              </a: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043195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of Statistics I</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1" name="직사각형 10">
            <a:extLst>
              <a:ext uri="{FF2B5EF4-FFF2-40B4-BE49-F238E27FC236}">
                <a16:creationId xmlns:a16="http://schemas.microsoft.com/office/drawing/2014/main" xmlns="" id="{20D872CA-6D32-434E-85BF-77DF62D780F9}"/>
              </a:ext>
            </a:extLst>
          </p:cNvPr>
          <p:cNvSpPr/>
          <p:nvPr/>
        </p:nvSpPr>
        <p:spPr>
          <a:xfrm>
            <a:off x="1054111" y="3929021"/>
            <a:ext cx="4365353" cy="74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2000" dirty="0">
                <a:solidFill>
                  <a:srgbClr val="A6A6A6"/>
                </a:solidFill>
                <a:latin typeface="SamsungOne 400" panose="020B0503030303020204" pitchFamily="34" charset="0"/>
                <a:ea typeface="SamsungOne 400" panose="020B0503030303020204" pitchFamily="34" charset="0"/>
              </a:rPr>
              <a:t>2.1. Continuous Probability Density</a:t>
            </a:r>
          </a:p>
          <a:p>
            <a:pPr marL="176213" indent="-176213" defTabSz="914400" fontAlgn="base" latinLnBrk="1">
              <a:spcBef>
                <a:spcPct val="0"/>
              </a:spcBef>
              <a:spcAft>
                <a:spcPts val="1000"/>
              </a:spcAft>
              <a:buSzPct val="120000"/>
              <a:buBlip>
                <a:blip r:embed="rId4"/>
              </a:buBlip>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2.2. Conjoint Probability</a:t>
            </a:r>
          </a:p>
        </p:txBody>
      </p:sp>
    </p:spTree>
    <p:extLst>
      <p:ext uri="{BB962C8B-B14F-4D97-AF65-F5344CB8AC3E}">
        <p14:creationId xmlns:p14="http://schemas.microsoft.com/office/powerpoint/2010/main" val="20427734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Conjoint Probability </a:t>
            </a: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xmlns="" id="{00B85523-8569-402F-A543-ADA9C390768B}"/>
                  </a:ext>
                </a:extLst>
              </p:cNvPr>
              <p:cNvSpPr/>
              <p:nvPr/>
            </p:nvSpPr>
            <p:spPr>
              <a:xfrm>
                <a:off x="674556" y="260068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probability when </a:t>
                </a:r>
                <a14:m>
                  <m:oMath xmlns:m="http://schemas.openxmlformats.org/officeDocument/2006/math">
                    <m:r>
                      <m:rPr>
                        <m:nor/>
                      </m:rPr>
                      <a:rPr lang="ko-KR" altLang="en-US" sz="1200" dirty="0">
                        <a:solidFill>
                          <a:srgbClr val="FF0000"/>
                        </a:solidFill>
                        <a:latin typeface="Cambria Math" panose="02040503050406030204" pitchFamily="18" charset="0"/>
                        <a:ea typeface="SamsungOne 400" panose="020B0503030303020204" pitchFamily="34" charset="0"/>
                      </a:rPr>
                      <m:t>𝑋</m:t>
                    </m:r>
                    <m:r>
                      <m:rPr>
                        <m:nor/>
                      </m:rP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m:t>𝑥</m:t>
                    </m:r>
                    <m:r>
                      <m:rPr>
                        <m:nor/>
                      </m:rP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200" b="1" dirty="0" smtClean="0">
                        <a:solidFill>
                          <a:schemeClr val="tx1"/>
                        </a:solidFill>
                        <a:latin typeface="SamsungOne 400" panose="020B0503030303020204" pitchFamily="34" charset="0"/>
                        <a:ea typeface="SamsungOne 400" panose="020B0503030303020204" pitchFamily="34" charset="0"/>
                      </a:rPr>
                      <m:t>AND</m:t>
                    </m:r>
                    <m:r>
                      <m:rPr>
                        <m:nor/>
                      </m:rP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200" dirty="0">
                        <a:solidFill>
                          <a:srgbClr val="1429A0"/>
                        </a:solidFill>
                        <a:latin typeface="Cambria Math" panose="02040503050406030204" pitchFamily="18" charset="0"/>
                        <a:ea typeface="SamsungOne 400" panose="020B0503030303020204" pitchFamily="34" charset="0"/>
                      </a:rPr>
                      <m:t>𝑌</m:t>
                    </m:r>
                    <m:r>
                      <m:rPr>
                        <m:nor/>
                      </m:rP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m:t>𝑦</m:t>
                    </m:r>
                  </m:oMath>
                </a14:m>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40" name="직사각형 39">
                <a:extLst>
                  <a:ext uri="{FF2B5EF4-FFF2-40B4-BE49-F238E27FC236}">
                    <a16:creationId xmlns:a16="http://schemas.microsoft.com/office/drawing/2014/main" id="{00B85523-8569-402F-A543-ADA9C390768B}"/>
                  </a:ext>
                </a:extLst>
              </p:cNvPr>
              <p:cNvSpPr>
                <a:spLocks noRot="1" noChangeAspect="1" noMove="1" noResize="1" noEditPoints="1" noAdjustHandles="1" noChangeArrowheads="1" noChangeShapeType="1" noTextEdit="1"/>
              </p:cNvSpPr>
              <p:nvPr/>
            </p:nvSpPr>
            <p:spPr>
              <a:xfrm>
                <a:off x="674556" y="2600681"/>
                <a:ext cx="8632825" cy="345461"/>
              </a:xfrm>
              <a:prstGeom prst="rect">
                <a:avLst/>
              </a:prstGeom>
              <a:blipFill>
                <a:blip r:embed="rId3"/>
                <a:stretch>
                  <a:fillRect l="-7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205B65BD-76F9-4F63-8CD9-DE2D793C34A2}"/>
                  </a:ext>
                </a:extLst>
              </p:cNvPr>
              <p:cNvSpPr/>
              <p:nvPr/>
            </p:nvSpPr>
            <p:spPr>
              <a:xfrm>
                <a:off x="674556" y="342900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probability density when </a:t>
                </a:r>
                <a14:m>
                  <m:oMath xmlns:m="http://schemas.openxmlformats.org/officeDocument/2006/math">
                    <m:r>
                      <m:rPr>
                        <m:nor/>
                      </m:rPr>
                      <a:rPr lang="ko-KR" altLang="en-US" sz="1200" dirty="0">
                        <a:solidFill>
                          <a:srgbClr val="FF0000"/>
                        </a:solidFill>
                        <a:latin typeface="Cambria Math" panose="02040503050406030204" pitchFamily="18" charset="0"/>
                        <a:ea typeface="SamsungOne 400" panose="020B0503030303020204" pitchFamily="34" charset="0"/>
                      </a:rPr>
                      <m:t>𝑋</m:t>
                    </m:r>
                    <m:r>
                      <m:rPr>
                        <m:nor/>
                      </m:rP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m:t>𝑥</m:t>
                    </m:r>
                    <m:r>
                      <m:rPr>
                        <m:nor/>
                      </m:rP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200" b="1" dirty="0">
                        <a:solidFill>
                          <a:schemeClr val="tx1">
                            <a:lumMod val="85000"/>
                            <a:lumOff val="15000"/>
                          </a:schemeClr>
                        </a:solidFill>
                        <a:latin typeface="SamsungOne 400" panose="020B0503030303020204" pitchFamily="34" charset="0"/>
                        <a:ea typeface="SamsungOne 400" panose="020B0503030303020204" pitchFamily="34" charset="0"/>
                      </a:rPr>
                      <m:t>AND</m:t>
                    </m:r>
                    <m:r>
                      <m:rPr>
                        <m:nor/>
                      </m:rP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200" dirty="0">
                        <a:solidFill>
                          <a:srgbClr val="1429A0"/>
                        </a:solidFill>
                        <a:latin typeface="Cambria Math" panose="02040503050406030204" pitchFamily="18" charset="0"/>
                        <a:ea typeface="SamsungOne 400" panose="020B0503030303020204" pitchFamily="34" charset="0"/>
                      </a:rPr>
                      <m:t>𝑌</m:t>
                    </m:r>
                    <m:r>
                      <m:rPr>
                        <m:nor/>
                      </m:rP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m:t>𝑦</m:t>
                    </m:r>
                  </m:oMath>
                </a14:m>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205B65BD-76F9-4F63-8CD9-DE2D793C34A2}"/>
                  </a:ext>
                </a:extLst>
              </p:cNvPr>
              <p:cNvSpPr>
                <a:spLocks noRot="1" noChangeAspect="1" noMove="1" noResize="1" noEditPoints="1" noAdjustHandles="1" noChangeArrowheads="1" noChangeShapeType="1" noTextEdit="1"/>
              </p:cNvSpPr>
              <p:nvPr/>
            </p:nvSpPr>
            <p:spPr>
              <a:xfrm>
                <a:off x="674556" y="3429000"/>
                <a:ext cx="8632825" cy="345461"/>
              </a:xfrm>
              <a:prstGeom prst="rect">
                <a:avLst/>
              </a:prstGeom>
              <a:blipFill>
                <a:blip r:embed="rId4"/>
                <a:stretch>
                  <a:fillRect l="-7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xmlns="" id="{26175BF4-B5B1-4186-9E76-8C9962CD07BE}"/>
                  </a:ext>
                </a:extLst>
              </p:cNvPr>
              <p:cNvSpPr/>
              <p:nvPr/>
            </p:nvSpPr>
            <p:spPr>
              <a:xfrm>
                <a:off x="558800" y="1902172"/>
                <a:ext cx="8763637"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Bivariate conjoint probability: for two random variables </a:t>
                </a:r>
                <a14:m>
                  <m:oMath xmlns:m="http://schemas.openxmlformats.org/officeDocument/2006/math">
                    <m:r>
                      <a:rPr lang="ko-KR" altLang="en-US" sz="1400" dirty="0">
                        <a:solidFill>
                          <a:schemeClr val="tx1"/>
                        </a:solidFill>
                        <a:latin typeface="Cambria Math" panose="02040503050406030204" pitchFamily="18" charset="0"/>
                        <a:ea typeface="SamsungOne 400" panose="020B0503030303020204" pitchFamily="34" charset="0"/>
                      </a:rPr>
                      <m:t>𝑋</m:t>
                    </m:r>
                  </m:oMath>
                </a14:m>
                <a:r>
                  <a:rPr lang="ko-KR" altLang="en-US" sz="1400" dirty="0">
                    <a:solidFill>
                      <a:schemeClr val="tx1"/>
                    </a:solidFill>
                    <a:latin typeface="SamsungOne 400" panose="020B0503030303020204" pitchFamily="34" charset="0"/>
                    <a:ea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and </a:t>
                </a:r>
                <a14:m>
                  <m:oMath xmlns:m="http://schemas.openxmlformats.org/officeDocument/2006/math">
                    <m:r>
                      <a:rPr lang="ko-KR" altLang="en-US" sz="1400" dirty="0">
                        <a:solidFill>
                          <a:schemeClr val="tx1"/>
                        </a:solidFill>
                        <a:latin typeface="Cambria Math" panose="02040503050406030204" pitchFamily="18" charset="0"/>
                        <a:ea typeface="SamsungOne 400" panose="020B0503030303020204" pitchFamily="34" charset="0"/>
                      </a:rPr>
                      <m:t>𝑌</m:t>
                    </m:r>
                  </m:oMath>
                </a14:m>
                <a:r>
                  <a:rPr lang="en-US" altLang="ko-KR" sz="1400" dirty="0">
                    <a:solidFill>
                      <a:schemeClr val="tx1"/>
                    </a:solidFill>
                    <a:latin typeface="SamsungOne 400" panose="020B0503030303020204" pitchFamily="34" charset="0"/>
                    <a:ea typeface="SamsungOne 400" panose="020B0503030303020204" pitchFamily="34" charset="0"/>
                  </a:rPr>
                  <a:t>.</a:t>
                </a:r>
              </a:p>
              <a:p>
                <a:pPr marL="115888" indent="-115888">
                  <a:spcAft>
                    <a:spcPts val="1000"/>
                  </a:spcAft>
                  <a:buClr>
                    <a:srgbClr val="A5A5A5"/>
                  </a:buClr>
                  <a:buSzPct val="120000"/>
                  <a:buBlip>
                    <a:blip r:embed="rId5"/>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For the discrete case: </a:t>
                </a:r>
                <a14:m>
                  <m:oMath xmlns:m="http://schemas.openxmlformats.org/officeDocument/2006/math">
                    <m:r>
                      <a:rPr lang="ko-KR" altLang="en-US" sz="1400" i="1" dirty="0">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400" i="1" dirty="0">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400" i="1" dirty="0">
                        <a:solidFill>
                          <a:schemeClr val="tx1">
                            <a:lumMod val="85000"/>
                            <a:lumOff val="15000"/>
                          </a:schemeClr>
                        </a:solidFill>
                        <a:latin typeface="Cambria Math" panose="02040503050406030204" pitchFamily="18" charset="0"/>
                        <a:ea typeface="SamsungOne 400" panose="020B0503030303020204" pitchFamily="34" charset="0"/>
                      </a:rPr>
                      <m:t>𝑥</m:t>
                    </m:r>
                    <m:r>
                      <a:rPr lang="en-US" altLang="ko-KR" sz="1400" i="1" dirty="0">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400" i="1" dirty="0">
                        <a:solidFill>
                          <a:schemeClr val="tx1">
                            <a:lumMod val="85000"/>
                            <a:lumOff val="15000"/>
                          </a:schemeClr>
                        </a:solidFill>
                        <a:latin typeface="Cambria Math" panose="02040503050406030204" pitchFamily="18" charset="0"/>
                        <a:ea typeface="SamsungOne 400" panose="020B0503030303020204" pitchFamily="34" charset="0"/>
                      </a:rPr>
                      <m:t>𝑦</m:t>
                    </m:r>
                    <m:r>
                      <a:rPr lang="en-US" altLang="ko-KR" sz="1400" i="1" dirty="0">
                        <a:solidFill>
                          <a:schemeClr val="tx1">
                            <a:lumMod val="85000"/>
                            <a:lumOff val="15000"/>
                          </a:schemeClr>
                        </a:solidFill>
                        <a:latin typeface="Cambria Math" panose="02040503050406030204" pitchFamily="18" charset="0"/>
                        <a:ea typeface="SamsungOne 400" panose="020B0503030303020204" pitchFamily="34" charset="0"/>
                      </a:rPr>
                      <m:t>) </m:t>
                    </m:r>
                    <m:r>
                      <a:rPr lang="en-US" altLang="ko-KR" sz="1400" i="1" dirty="0" smtClean="0">
                        <a:solidFill>
                          <a:schemeClr val="tx1">
                            <a:lumMod val="85000"/>
                            <a:lumOff val="15000"/>
                          </a:schemeClr>
                        </a:solidFill>
                        <a:latin typeface="Cambria Math" panose="02040503050406030204" pitchFamily="18" charset="0"/>
                        <a:ea typeface="SamsungOne 400" panose="020B0503030303020204" pitchFamily="34" charset="0"/>
                      </a:rPr>
                      <m:t>= </m:t>
                    </m:r>
                    <m:r>
                      <a:rPr lang="ko-KR" altLang="en-US" sz="1400" i="1" dirty="0" smtClean="0">
                        <a:solidFill>
                          <a:schemeClr val="tx1">
                            <a:lumMod val="85000"/>
                            <a:lumOff val="15000"/>
                          </a:schemeClr>
                        </a:solidFill>
                        <a:latin typeface="Cambria Math" panose="02040503050406030204" pitchFamily="18" charset="0"/>
                        <a:ea typeface="SamsungOne 400" panose="020B0503030303020204" pitchFamily="34" charset="0"/>
                      </a:rPr>
                      <m:t>𝑃</m:t>
                    </m:r>
                    <m:r>
                      <a:rPr lang="en-US" altLang="ko-KR" sz="1400" i="1" dirty="0">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400" i="1" dirty="0" smtClean="0">
                        <a:solidFill>
                          <a:srgbClr val="FF0000"/>
                        </a:solidFill>
                        <a:latin typeface="Cambria Math" panose="02040503050406030204" pitchFamily="18" charset="0"/>
                        <a:ea typeface="SamsungOne 400" panose="020B0503030303020204" pitchFamily="34" charset="0"/>
                      </a:rPr>
                      <m:t>𝑋</m:t>
                    </m:r>
                    <m:r>
                      <a:rPr lang="en-US" altLang="ko-KR" sz="1400" i="1" dirty="0">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400" i="1" dirty="0">
                        <a:solidFill>
                          <a:schemeClr val="tx1">
                            <a:lumMod val="85000"/>
                            <a:lumOff val="15000"/>
                          </a:schemeClr>
                        </a:solidFill>
                        <a:latin typeface="Cambria Math" panose="02040503050406030204" pitchFamily="18" charset="0"/>
                        <a:ea typeface="SamsungOne 400" panose="020B0503030303020204" pitchFamily="34" charset="0"/>
                      </a:rPr>
                      <m:t>𝑥</m:t>
                    </m:r>
                    <m:r>
                      <a:rPr lang="en-US" altLang="ko-KR" sz="1400" i="1" dirty="0">
                        <a:solidFill>
                          <a:schemeClr val="tx1">
                            <a:lumMod val="85000"/>
                            <a:lumOff val="15000"/>
                          </a:schemeClr>
                        </a:solidFill>
                        <a:latin typeface="Cambria Math" panose="02040503050406030204" pitchFamily="18" charset="0"/>
                        <a:ea typeface="SamsungOne 400" panose="020B0503030303020204" pitchFamily="34" charset="0"/>
                      </a:rPr>
                      <m:t>, </m:t>
                    </m:r>
                    <m:r>
                      <a:rPr lang="ko-KR" altLang="en-US" sz="1400" i="1" dirty="0" smtClean="0">
                        <a:solidFill>
                          <a:srgbClr val="1429A0"/>
                        </a:solidFill>
                        <a:latin typeface="Cambria Math" panose="02040503050406030204" pitchFamily="18" charset="0"/>
                        <a:ea typeface="SamsungOne 400" panose="020B0503030303020204" pitchFamily="34" charset="0"/>
                      </a:rPr>
                      <m:t>𝑌</m:t>
                    </m:r>
                    <m:r>
                      <a:rPr lang="en-US" altLang="ko-KR" sz="1400" i="1" dirty="0">
                        <a:solidFill>
                          <a:schemeClr val="tx1">
                            <a:lumMod val="85000"/>
                            <a:lumOff val="15000"/>
                          </a:schemeClr>
                        </a:solidFill>
                        <a:latin typeface="Cambria Math" panose="02040503050406030204" pitchFamily="18" charset="0"/>
                        <a:ea typeface="SamsungOne 400" panose="020B0503030303020204" pitchFamily="34" charset="0"/>
                      </a:rPr>
                      <m:t>=</m:t>
                    </m:r>
                    <m:r>
                      <a:rPr lang="ko-KR" altLang="en-US" sz="1400" i="1" dirty="0">
                        <a:solidFill>
                          <a:schemeClr val="tx1">
                            <a:lumMod val="85000"/>
                            <a:lumOff val="15000"/>
                          </a:schemeClr>
                        </a:solidFill>
                        <a:latin typeface="Cambria Math" panose="02040503050406030204" pitchFamily="18" charset="0"/>
                        <a:ea typeface="SamsungOne 400" panose="020B0503030303020204" pitchFamily="34" charset="0"/>
                      </a:rPr>
                      <m:t>𝑦</m:t>
                    </m:r>
                    <m:r>
                      <a:rPr lang="en-US" altLang="ko-KR" sz="1400" i="1" dirty="0">
                        <a:solidFill>
                          <a:schemeClr val="tx1">
                            <a:lumMod val="85000"/>
                            <a:lumOff val="15000"/>
                          </a:schemeClr>
                        </a:solidFill>
                        <a:latin typeface="Cambria Math" panose="02040503050406030204" pitchFamily="18" charset="0"/>
                        <a:ea typeface="SamsungOne 400" panose="020B0503030303020204" pitchFamily="34" charset="0"/>
                      </a:rPr>
                      <m:t>)</m:t>
                    </m:r>
                  </m:oMath>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8" name="직사각형 17">
                <a:extLst>
                  <a:ext uri="{FF2B5EF4-FFF2-40B4-BE49-F238E27FC236}">
                    <a16:creationId xmlns:a16="http://schemas.microsoft.com/office/drawing/2014/main" id="{26175BF4-B5B1-4186-9E76-8C9962CD07BE}"/>
                  </a:ext>
                </a:extLst>
              </p:cNvPr>
              <p:cNvSpPr>
                <a:spLocks noRot="1" noChangeAspect="1" noMove="1" noResize="1" noEditPoints="1" noAdjustHandles="1" noChangeArrowheads="1" noChangeShapeType="1" noTextEdit="1"/>
              </p:cNvSpPr>
              <p:nvPr/>
            </p:nvSpPr>
            <p:spPr>
              <a:xfrm>
                <a:off x="558800" y="1902172"/>
                <a:ext cx="8763637" cy="559127"/>
              </a:xfrm>
              <a:prstGeom prst="rect">
                <a:avLst/>
              </a:prstGeom>
              <a:blipFill>
                <a:blip r:embed="rId6"/>
                <a:stretch>
                  <a:fillRect l="-209"/>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D90F8D4F-EC60-48FC-9C38-0BB9F4EA4D29}"/>
                  </a:ext>
                </a:extLst>
              </p:cNvPr>
              <p:cNvSpPr/>
              <p:nvPr/>
            </p:nvSpPr>
            <p:spPr>
              <a:xfrm>
                <a:off x="558800" y="3099704"/>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pPr>
                <a:r>
                  <a:rPr lang="en-US" altLang="ko-KR" sz="1400" dirty="0">
                    <a:solidFill>
                      <a:schemeClr val="tx1"/>
                    </a:solidFill>
                    <a:latin typeface="SamsungOne 400" panose="020B0503030303020204" pitchFamily="34" charset="0"/>
                    <a:ea typeface="SamsungOne 400" panose="020B0503030303020204" pitchFamily="34" charset="0"/>
                  </a:rPr>
                  <a:t>For the continuous case: </a:t>
                </a:r>
                <a14:m>
                  <m:oMath xmlns:m="http://schemas.openxmlformats.org/officeDocument/2006/math">
                    <m:r>
                      <m:rPr>
                        <m:nor/>
                      </m:rPr>
                      <a:rPr lang="ko-KR" altLang="en-US" sz="1400" dirty="0">
                        <a:solidFill>
                          <a:schemeClr val="tx1"/>
                        </a:solidFill>
                        <a:latin typeface="SamsungOne 400" panose="020B0503030303020204" pitchFamily="34" charset="0"/>
                      </a:rPr>
                      <m:t>𝑓</m:t>
                    </m:r>
                    <m:r>
                      <m:rPr>
                        <m:nor/>
                      </m:rPr>
                      <a:rPr lang="en-US" altLang="ko-KR" sz="1400" dirty="0">
                        <a:solidFill>
                          <a:schemeClr val="tx1"/>
                        </a:solidFill>
                        <a:latin typeface="SamsungOne 400" panose="020B0503030303020204" pitchFamily="34" charset="0"/>
                        <a:ea typeface="SamsungOne 400" panose="020B0503030303020204" pitchFamily="34" charset="0"/>
                      </a:rPr>
                      <m:t>(</m:t>
                    </m:r>
                    <m:r>
                      <m:rPr>
                        <m:nor/>
                      </m:rPr>
                      <a:rPr lang="ko-KR" altLang="en-US" sz="1400" dirty="0">
                        <a:solidFill>
                          <a:schemeClr val="tx1"/>
                        </a:solidFill>
                        <a:latin typeface="SamsungOne 400" panose="020B0503030303020204" pitchFamily="34" charset="0"/>
                      </a:rPr>
                      <m:t>𝑥</m:t>
                    </m:r>
                    <m:r>
                      <m:rPr>
                        <m:nor/>
                      </m:rPr>
                      <a:rPr lang="en-US" altLang="ko-KR" sz="1400" dirty="0">
                        <a:solidFill>
                          <a:schemeClr val="tx1"/>
                        </a:solidFill>
                        <a:latin typeface="SamsungOne 400" panose="020B0503030303020204" pitchFamily="34" charset="0"/>
                        <a:ea typeface="SamsungOne 400" panose="020B0503030303020204" pitchFamily="34" charset="0"/>
                      </a:rPr>
                      <m:t>,</m:t>
                    </m:r>
                    <m:r>
                      <m:rPr>
                        <m:nor/>
                      </m:rPr>
                      <a:rPr lang="ko-KR" altLang="en-US" sz="1400" dirty="0">
                        <a:solidFill>
                          <a:schemeClr val="tx1"/>
                        </a:solidFill>
                        <a:latin typeface="SamsungOne 400" panose="020B0503030303020204" pitchFamily="34" charset="0"/>
                      </a:rPr>
                      <m:t>𝑦</m:t>
                    </m:r>
                    <m:r>
                      <m:rPr>
                        <m:nor/>
                      </m:rPr>
                      <a:rPr lang="en-US" altLang="ko-KR" sz="1400" dirty="0">
                        <a:solidFill>
                          <a:schemeClr val="tx1"/>
                        </a:solidFill>
                        <a:latin typeface="SamsungOne 400" panose="020B0503030303020204" pitchFamily="34" charset="0"/>
                        <a:ea typeface="SamsungOne 400" panose="020B0503030303020204" pitchFamily="34" charset="0"/>
                      </a:rPr>
                      <m:t>) = </m:t>
                    </m:r>
                    <m:r>
                      <m:rPr>
                        <m:nor/>
                      </m:rPr>
                      <a:rPr lang="ko-KR" altLang="en-US" sz="1400" dirty="0">
                        <a:solidFill>
                          <a:schemeClr val="tx1"/>
                        </a:solidFill>
                        <a:latin typeface="SamsungOne 400" panose="020B0503030303020204" pitchFamily="34" charset="0"/>
                      </a:rPr>
                      <m:t>𝑓</m:t>
                    </m:r>
                    <m:r>
                      <m:rPr>
                        <m:nor/>
                      </m:rPr>
                      <a:rPr lang="en-US" altLang="ko-KR" sz="1400" dirty="0">
                        <a:solidFill>
                          <a:schemeClr val="tx1"/>
                        </a:solidFill>
                        <a:latin typeface="SamsungOne 400" panose="020B0503030303020204" pitchFamily="34" charset="0"/>
                        <a:ea typeface="SamsungOne 400" panose="020B0503030303020204" pitchFamily="34" charset="0"/>
                      </a:rPr>
                      <m:t>(</m:t>
                    </m:r>
                    <m:r>
                      <m:rPr>
                        <m:nor/>
                      </m:rPr>
                      <a:rPr lang="ko-KR" altLang="en-US" sz="1400" dirty="0" smtClean="0">
                        <a:solidFill>
                          <a:srgbClr val="FF0000"/>
                        </a:solidFill>
                        <a:latin typeface="SamsungOne 400" panose="020B0503030303020204" pitchFamily="34" charset="0"/>
                      </a:rPr>
                      <m:t>𝑋</m:t>
                    </m:r>
                    <m:r>
                      <m:rPr>
                        <m:nor/>
                      </m:rPr>
                      <a:rPr lang="en-US" altLang="ko-KR" sz="1400" dirty="0">
                        <a:solidFill>
                          <a:schemeClr val="tx1"/>
                        </a:solidFill>
                        <a:latin typeface="SamsungOne 400" panose="020B0503030303020204" pitchFamily="34" charset="0"/>
                        <a:ea typeface="SamsungOne 400" panose="020B0503030303020204" pitchFamily="34" charset="0"/>
                      </a:rPr>
                      <m:t>=</m:t>
                    </m:r>
                    <m:r>
                      <m:rPr>
                        <m:nor/>
                      </m:rPr>
                      <a:rPr lang="ko-KR" altLang="en-US" sz="1400" dirty="0">
                        <a:solidFill>
                          <a:schemeClr val="tx1"/>
                        </a:solidFill>
                        <a:latin typeface="SamsungOne 400" panose="020B0503030303020204" pitchFamily="34" charset="0"/>
                      </a:rPr>
                      <m:t>𝑥</m:t>
                    </m:r>
                    <m:r>
                      <m:rPr>
                        <m:nor/>
                      </m:rPr>
                      <a:rPr lang="en-US" altLang="ko-KR" sz="1400" dirty="0">
                        <a:solidFill>
                          <a:schemeClr val="tx1"/>
                        </a:solidFill>
                        <a:latin typeface="SamsungOne 400" panose="020B0503030303020204" pitchFamily="34" charset="0"/>
                        <a:ea typeface="SamsungOne 400" panose="020B0503030303020204" pitchFamily="34" charset="0"/>
                      </a:rPr>
                      <m:t>, </m:t>
                    </m:r>
                    <m:r>
                      <m:rPr>
                        <m:nor/>
                      </m:rPr>
                      <a:rPr lang="ko-KR" altLang="en-US" sz="1400" dirty="0" smtClean="0">
                        <a:solidFill>
                          <a:srgbClr val="1429A0"/>
                        </a:solidFill>
                        <a:latin typeface="SamsungOne 400" panose="020B0503030303020204" pitchFamily="34" charset="0"/>
                      </a:rPr>
                      <m:t>𝑌</m:t>
                    </m:r>
                    <m:r>
                      <m:rPr>
                        <m:nor/>
                      </m:rPr>
                      <a:rPr lang="en-US" altLang="ko-KR" sz="1400" dirty="0">
                        <a:solidFill>
                          <a:schemeClr val="tx1"/>
                        </a:solidFill>
                        <a:latin typeface="SamsungOne 400" panose="020B0503030303020204" pitchFamily="34" charset="0"/>
                        <a:ea typeface="SamsungOne 400" panose="020B0503030303020204" pitchFamily="34" charset="0"/>
                      </a:rPr>
                      <m:t>=</m:t>
                    </m:r>
                    <m:r>
                      <m:rPr>
                        <m:nor/>
                      </m:rPr>
                      <a:rPr lang="ko-KR" altLang="en-US" sz="1400" dirty="0">
                        <a:solidFill>
                          <a:schemeClr val="tx1"/>
                        </a:solidFill>
                        <a:latin typeface="SamsungOne 400" panose="020B0503030303020204" pitchFamily="34" charset="0"/>
                      </a:rPr>
                      <m:t>𝑦</m:t>
                    </m:r>
                    <m:r>
                      <m:rPr>
                        <m:nor/>
                      </m:rPr>
                      <a:rPr lang="en-US" altLang="ko-KR" sz="1400" dirty="0" smtClean="0">
                        <a:solidFill>
                          <a:schemeClr val="tx1"/>
                        </a:solidFill>
                        <a:latin typeface="SamsungOne 400" panose="020B0503030303020204" pitchFamily="34" charset="0"/>
                        <a:ea typeface="SamsungOne 400" panose="020B0503030303020204" pitchFamily="34" charset="0"/>
                      </a:rPr>
                      <m:t>)</m:t>
                    </m:r>
                  </m:oMath>
                </a14:m>
                <a:endParaRPr lang="en-US" altLang="ko-KR" sz="1400" dirty="0">
                  <a:solidFill>
                    <a:schemeClr val="tx1"/>
                  </a:solidFill>
                  <a:latin typeface="SamsungOne 400" panose="020B0503030303020204" pitchFamily="34" charset="0"/>
                  <a:ea typeface="SamsungOne 400" panose="020B0503030303020204" pitchFamily="34" charset="0"/>
                </a:endParaRPr>
              </a:p>
            </p:txBody>
          </p:sp>
        </mc:Choice>
        <mc:Fallback xmlns="">
          <p:sp>
            <p:nvSpPr>
              <p:cNvPr id="19" name="직사각형 18">
                <a:extLst>
                  <a:ext uri="{FF2B5EF4-FFF2-40B4-BE49-F238E27FC236}">
                    <a16:creationId xmlns:a16="http://schemas.microsoft.com/office/drawing/2014/main" id="{D90F8D4F-EC60-48FC-9C38-0BB9F4EA4D29}"/>
                  </a:ext>
                </a:extLst>
              </p:cNvPr>
              <p:cNvSpPr>
                <a:spLocks noRot="1" noChangeAspect="1" noMove="1" noResize="1" noEditPoints="1" noAdjustHandles="1" noChangeArrowheads="1" noChangeShapeType="1" noTextEdit="1"/>
              </p:cNvSpPr>
              <p:nvPr/>
            </p:nvSpPr>
            <p:spPr>
              <a:xfrm>
                <a:off x="558800" y="3099704"/>
                <a:ext cx="8763637" cy="215444"/>
              </a:xfrm>
              <a:prstGeom prst="rect">
                <a:avLst/>
              </a:prstGeom>
              <a:blipFill>
                <a:blip r:embed="rId7"/>
                <a:stretch>
                  <a:fillRect l="-209"/>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867555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580046A6-8A13-4062-ABA3-869F5F1CEBEA}"/>
                  </a:ext>
                </a:extLst>
              </p:cNvPr>
              <p:cNvSpPr/>
              <p:nvPr/>
            </p:nvSpPr>
            <p:spPr>
              <a:xfrm>
                <a:off x="674556" y="1700808"/>
                <a:ext cx="8632825" cy="126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It is about two variables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𝑋</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with an implicit conjoint probability.</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can be calculated as expected value: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𝐶</m:t>
                    </m:r>
                    <m:r>
                      <a:rPr lang="ko-KR" altLang="en-US" sz="1300" i="1" smtClean="0">
                        <a:solidFill>
                          <a:schemeClr val="tx1">
                            <a:lumMod val="85000"/>
                            <a:lumOff val="15000"/>
                          </a:schemeClr>
                        </a:solidFill>
                        <a:latin typeface="Cambria Math" panose="02040503050406030204" pitchFamily="18" charset="0"/>
                        <a:ea typeface="SamsungOne 400" panose="020B0503030303020204" pitchFamily="34" charset="0"/>
                      </a:rPr>
                      <m:t>𝜊𝜈</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m:t>
                    </m:r>
                    <m:sSub>
                      <m:sSubPr>
                        <m:ctrlPr>
                          <a:rPr lang="en-US" altLang="ko-KR" sz="1300" i="1" dirty="0" smtClean="0">
                            <a:solidFill>
                              <a:schemeClr val="tx1">
                                <a:lumMod val="85000"/>
                                <a:lumOff val="15000"/>
                              </a:schemeClr>
                            </a:solidFill>
                            <a:latin typeface="Cambria Math" panose="02040503050406030204" pitchFamily="18" charset="0"/>
                          </a:rPr>
                        </m:ctrlPr>
                      </m:sSubPr>
                      <m:e>
                        <m:r>
                          <a:rPr lang="en-US" altLang="ko-KR" sz="1300" i="1" dirty="0" smtClean="0">
                            <a:solidFill>
                              <a:schemeClr val="tx1">
                                <a:lumMod val="85000"/>
                                <a:lumOff val="15000"/>
                              </a:schemeClr>
                            </a:solidFill>
                            <a:latin typeface="Cambria Math" panose="02040503050406030204" pitchFamily="18" charset="0"/>
                            <a:ea typeface="Cambria Math" panose="02040503050406030204" pitchFamily="18" charset="0"/>
                          </a:rPr>
                          <m:t>𝜇</m:t>
                        </m:r>
                      </m:e>
                      <m:sub>
                        <m:r>
                          <a:rPr lang="en-US" altLang="ko-KR" sz="1300" b="0" i="1" dirty="0" smtClean="0">
                            <a:solidFill>
                              <a:schemeClr val="tx1">
                                <a:lumMod val="85000"/>
                                <a:lumOff val="15000"/>
                              </a:schemeClr>
                            </a:solidFill>
                            <a:latin typeface="Cambria Math" panose="02040503050406030204" pitchFamily="18" charset="0"/>
                          </a:rPr>
                          <m:t>𝑥</m:t>
                        </m:r>
                      </m:sub>
                    </m:sSub>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m:t>
                    </m:r>
                    <m:sSub>
                      <m:sSubPr>
                        <m:ctrlPr>
                          <a:rPr lang="en-US" altLang="ko-KR" sz="1300" i="1" dirty="0" smtClean="0">
                            <a:solidFill>
                              <a:schemeClr val="tx1">
                                <a:lumMod val="85000"/>
                                <a:lumOff val="15000"/>
                              </a:schemeClr>
                            </a:solidFill>
                            <a:latin typeface="Cambria Math" panose="02040503050406030204" pitchFamily="18" charset="0"/>
                          </a:rPr>
                        </m:ctrlPr>
                      </m:sSubPr>
                      <m:e>
                        <m:r>
                          <a:rPr lang="en-US" altLang="ko-KR" sz="1300" i="1" dirty="0" smtClean="0">
                            <a:solidFill>
                              <a:schemeClr val="tx1">
                                <a:lumMod val="85000"/>
                                <a:lumOff val="15000"/>
                              </a:schemeClr>
                            </a:solidFill>
                            <a:latin typeface="Cambria Math" panose="02040503050406030204" pitchFamily="18" charset="0"/>
                            <a:ea typeface="Cambria Math" panose="02040503050406030204" pitchFamily="18" charset="0"/>
                          </a:rPr>
                          <m:t>𝜇</m:t>
                        </m:r>
                      </m:e>
                      <m:sub>
                        <m:r>
                          <a:rPr lang="en-US" altLang="ko-KR" sz="1300" b="0" i="1" dirty="0" smtClean="0">
                            <a:solidFill>
                              <a:schemeClr val="tx1">
                                <a:lumMod val="85000"/>
                                <a:lumOff val="15000"/>
                              </a:schemeClr>
                            </a:solidFill>
                            <a:latin typeface="Cambria Math" panose="02040503050406030204" pitchFamily="18" charset="0"/>
                          </a:rPr>
                          <m:t>𝑦</m:t>
                        </m:r>
                      </m:sub>
                    </m:sSub>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rather “simpler” expression: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𝐶</m:t>
                    </m:r>
                    <m:r>
                      <a:rPr lang="ko-KR" altLang="en-US" sz="1300" i="1" smtClean="0">
                        <a:solidFill>
                          <a:schemeClr val="tx1">
                            <a:lumMod val="85000"/>
                            <a:lumOff val="15000"/>
                          </a:schemeClr>
                        </a:solidFill>
                        <a:latin typeface="Cambria Math" panose="02040503050406030204" pitchFamily="18" charset="0"/>
                        <a:ea typeface="SamsungOne 400" panose="020B0503030303020204" pitchFamily="34" charset="0"/>
                      </a:rPr>
                      <m:t>𝜊𝜈</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𝐸</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b="0" i="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we have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𝐶</m:t>
                    </m:r>
                    <m:r>
                      <a:rPr lang="ko-KR" altLang="en-US" sz="1300" i="1" smtClean="0">
                        <a:solidFill>
                          <a:schemeClr val="tx1">
                            <a:lumMod val="85000"/>
                            <a:lumOff val="15000"/>
                          </a:schemeClr>
                        </a:solidFill>
                        <a:latin typeface="Cambria Math" panose="02040503050406030204" pitchFamily="18" charset="0"/>
                        <a:ea typeface="SamsungOne 400" panose="020B0503030303020204" pitchFamily="34" charset="0"/>
                      </a:rPr>
                      <m:t>𝜊𝜈</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𝑉𝑎𝑟</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21" name="직사각형 20">
                <a:extLst>
                  <a:ext uri="{FF2B5EF4-FFF2-40B4-BE49-F238E27FC236}">
                    <a16:creationId xmlns:a16="http://schemas.microsoft.com/office/drawing/2014/main" xmlns:a14="http://schemas.microsoft.com/office/drawing/2010/main" xmlns="" id="{580046A6-8A13-4062-ABA3-869F5F1CEBEA}"/>
                  </a:ext>
                </a:extLst>
              </p:cNvPr>
              <p:cNvSpPr>
                <a:spLocks noRot="1" noChangeAspect="1" noMove="1" noResize="1" noEditPoints="1" noAdjustHandles="1" noChangeArrowheads="1" noChangeShapeType="1" noTextEdit="1"/>
              </p:cNvSpPr>
              <p:nvPr/>
            </p:nvSpPr>
            <p:spPr>
              <a:xfrm>
                <a:off x="674556" y="1700808"/>
                <a:ext cx="8632825" cy="1269175"/>
              </a:xfrm>
              <a:prstGeom prst="rect">
                <a:avLst/>
              </a:prstGeom>
              <a:blipFill rotWithShape="0">
                <a:blip r:embed="rId3"/>
                <a:stretch>
                  <a:fillRect l="-71"/>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E8E9A298-89F5-4DC3-B19B-84935DED101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Covariance</a:t>
            </a:r>
          </a:p>
        </p:txBody>
      </p:sp>
    </p:spTree>
    <p:extLst>
      <p:ext uri="{BB962C8B-B14F-4D97-AF65-F5344CB8AC3E}">
        <p14:creationId xmlns:p14="http://schemas.microsoft.com/office/powerpoint/2010/main" val="26199719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Conjoint Probability</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02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1" name="직사각형 20">
            <a:extLst>
              <a:ext uri="{FF2B5EF4-FFF2-40B4-BE49-F238E27FC236}">
                <a16:creationId xmlns:a16="http://schemas.microsoft.com/office/drawing/2014/main" xmlns="" id="{580046A6-8A13-4062-ABA3-869F5F1CEBEA}"/>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Correlation and covariance are related:</a:t>
            </a:r>
          </a:p>
        </p:txBody>
      </p:sp>
      <p:sp>
        <p:nvSpPr>
          <p:cNvPr id="9" name="직사각형 8">
            <a:extLst>
              <a:ext uri="{FF2B5EF4-FFF2-40B4-BE49-F238E27FC236}">
                <a16:creationId xmlns:a16="http://schemas.microsoft.com/office/drawing/2014/main" xmlns="" id="{0D334091-43C6-4B71-A1E2-82D54E9F875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Correlation</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xmlns="" id="{5DD1BFB1-66F4-47ED-80E9-5CA5FE15B69A}"/>
                  </a:ext>
                </a:extLst>
              </p:cNvPr>
              <p:cNvSpPr/>
              <p:nvPr/>
            </p:nvSpPr>
            <p:spPr>
              <a:xfrm>
                <a:off x="3786989" y="2127322"/>
                <a:ext cx="1874708" cy="5379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𝐶𝑜𝑟</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m:t>)=</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𝐶𝑜𝑣</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𝑌</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num>
                        <m:den>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𝑋</m:t>
                              </m:r>
                            </m:sub>
                          </m:sSub>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𝑌</m:t>
                              </m:r>
                            </m:sub>
                          </m:sSub>
                        </m:den>
                      </m:f>
                    </m:oMath>
                  </m:oMathPara>
                </a14:m>
                <a:endParaRPr lang="en-US" altLang="ko-KR" sz="14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7" name="Rectangle 12">
                <a:extLst>
                  <a:ext uri="{FF2B5EF4-FFF2-40B4-BE49-F238E27FC236}">
                    <a16:creationId xmlns:a16="http://schemas.microsoft.com/office/drawing/2014/main" xmlns:a14="http://schemas.microsoft.com/office/drawing/2010/main" xmlns="" id="{5DD1BFB1-66F4-47ED-80E9-5CA5FE15B69A}"/>
                  </a:ext>
                </a:extLst>
              </p:cNvPr>
              <p:cNvSpPr>
                <a:spLocks noRot="1" noChangeAspect="1" noMove="1" noResize="1" noEditPoints="1" noAdjustHandles="1" noChangeArrowheads="1" noChangeShapeType="1" noTextEdit="1"/>
              </p:cNvSpPr>
              <p:nvPr/>
            </p:nvSpPr>
            <p:spPr>
              <a:xfrm>
                <a:off x="3786989" y="2127322"/>
                <a:ext cx="1874708" cy="537904"/>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xmlns="" id="{89148C73-DFA8-4691-A4A9-E87CB0A00EF0}"/>
                  </a:ext>
                </a:extLst>
              </p:cNvPr>
              <p:cNvSpPr/>
              <p:nvPr/>
            </p:nvSpPr>
            <p:spPr>
              <a:xfrm>
                <a:off x="675071" y="2852936"/>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Value in the interval [−1,1]</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Correlation is a measure of the linear relationship between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𝑌</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𝐶𝑜𝑟</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en-US" altLang="ko-KR" sz="1300" b="0" i="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&gt; </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0</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 </a:t>
                </a:r>
                <a:r>
                  <a:rPr lang="en-US" altLang="ko-KR" sz="1300" dirty="0">
                    <a:solidFill>
                      <a:srgbClr val="FF0000"/>
                    </a:solidFill>
                    <a:latin typeface="Cambria Math" panose="02040503050406030204" pitchFamily="18" charset="0"/>
                    <a:ea typeface="SamsungOne 400" panose="020B0503030303020204" pitchFamily="34" charset="0"/>
                  </a:rPr>
                  <a:t>positive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linear relationship between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𝐶𝑜𝑟</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en-US" altLang="ko-KR" sz="1300" b="0" i="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&lt; </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0</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 </a:t>
                </a:r>
                <a:r>
                  <a:rPr lang="en-US" altLang="ko-KR" sz="1300" dirty="0">
                    <a:solidFill>
                      <a:srgbClr val="0070C0"/>
                    </a:solidFill>
                    <a:latin typeface="Cambria Math" panose="02040503050406030204" pitchFamily="18" charset="0"/>
                    <a:ea typeface="SamsungOne 400" panose="020B0503030303020204" pitchFamily="34" charset="0"/>
                  </a:rPr>
                  <a:t>negative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linear relationship between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𝑌</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𝐶𝑜𝑟</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𝑋</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𝑌</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en-US" altLang="ko-KR" sz="1300" b="0" i="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m:t>0</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t>
                </a:r>
                <a:r>
                  <a:rPr lang="en-US" altLang="ko-KR" sz="1300" dirty="0">
                    <a:solidFill>
                      <a:srgbClr val="00B050"/>
                    </a:solidFill>
                    <a:latin typeface="Cambria Math" panose="02040503050406030204" pitchFamily="18" charset="0"/>
                    <a:ea typeface="SamsungOne 400" panose="020B0503030303020204" pitchFamily="34" charset="0"/>
                  </a:rPr>
                  <a:t>no</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linear relationship between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𝑋</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14:m>
                  <m:oMath xmlns:m="http://schemas.openxmlformats.org/officeDocument/2006/math">
                    <m:r>
                      <m:rPr>
                        <m:nor/>
                      </m:rP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m:t>𝑌</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8" name="직사각형 7">
                <a:extLst>
                  <a:ext uri="{FF2B5EF4-FFF2-40B4-BE49-F238E27FC236}">
                    <a16:creationId xmlns="" xmlns:a16="http://schemas.microsoft.com/office/drawing/2014/main" xmlns:a14="http://schemas.microsoft.com/office/drawing/2010/main" id="{89148C73-DFA8-4691-A4A9-E87CB0A00EF0}"/>
                  </a:ext>
                </a:extLst>
              </p:cNvPr>
              <p:cNvSpPr>
                <a:spLocks noRot="1" noChangeAspect="1" noMove="1" noResize="1" noEditPoints="1" noAdjustHandles="1" noChangeArrowheads="1" noChangeShapeType="1" noTextEdit="1"/>
              </p:cNvSpPr>
              <p:nvPr/>
            </p:nvSpPr>
            <p:spPr>
              <a:xfrm>
                <a:off x="675071" y="2852936"/>
                <a:ext cx="8632825" cy="1556049"/>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091962364"/>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80271A0ADD9D41958F941CC4FAD6EA" ma:contentTypeVersion="11" ma:contentTypeDescription="Create a new document." ma:contentTypeScope="" ma:versionID="e5f945425305af6f75b51a08ee849767">
  <xsd:schema xmlns:xsd="http://www.w3.org/2001/XMLSchema" xmlns:xs="http://www.w3.org/2001/XMLSchema" xmlns:p="http://schemas.microsoft.com/office/2006/metadata/properties" xmlns:ns2="878c1438-30d9-4a75-9686-8cc774bca061" xmlns:ns3="27a7aac7-e5ba-4700-ac46-3b2ab3341c5b" targetNamespace="http://schemas.microsoft.com/office/2006/metadata/properties" ma:root="true" ma:fieldsID="9f568fcfd9d0aa9d241d624b2ff951df" ns2:_="" ns3:_="">
    <xsd:import namespace="878c1438-30d9-4a75-9686-8cc774bca061"/>
    <xsd:import namespace="27a7aac7-e5ba-4700-ac46-3b2ab3341c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8c1438-30d9-4a75-9686-8cc774bca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c73b4be-bf3d-47be-b06d-dcb1511cbed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7a7aac7-e5ba-4700-ac46-3b2ab3341c5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661931b-e689-47c5-bd42-dc91ba47aa63}" ma:internalName="TaxCatchAll" ma:showField="CatchAllData" ma:web="27a7aac7-e5ba-4700-ac46-3b2ab3341c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7a7aac7-e5ba-4700-ac46-3b2ab3341c5b" xsi:nil="true"/>
    <lcf76f155ced4ddcb4097134ff3c332f xmlns="878c1438-30d9-4a75-9686-8cc774bca06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37ACAD7-2A56-499C-B01D-F6BD99E44916}"/>
</file>

<file path=customXml/itemProps2.xml><?xml version="1.0" encoding="utf-8"?>
<ds:datastoreItem xmlns:ds="http://schemas.openxmlformats.org/officeDocument/2006/customXml" ds:itemID="{93E8D553-8414-41EB-B453-7EE9AC4920DF}"/>
</file>

<file path=customXml/itemProps3.xml><?xml version="1.0" encoding="utf-8"?>
<ds:datastoreItem xmlns:ds="http://schemas.openxmlformats.org/officeDocument/2006/customXml" ds:itemID="{56220185-E4E0-4E23-A35B-9FE05D34E7B4}"/>
</file>

<file path=docProps/app.xml><?xml version="1.0" encoding="utf-8"?>
<Properties xmlns="http://schemas.openxmlformats.org/officeDocument/2006/extended-properties" xmlns:vt="http://schemas.openxmlformats.org/officeDocument/2006/docPropsVTypes">
  <Template>AI 0201-Python Libraries v1_Content Commented</Template>
  <TotalTime>33498</TotalTime>
  <Words>14400</Words>
  <Application>Microsoft Office PowerPoint</Application>
  <PresentationFormat>사용자 지정</PresentationFormat>
  <Paragraphs>2626</Paragraphs>
  <Slides>195</Slides>
  <Notes>193</Notes>
  <HiddenSlides>0</HiddenSlides>
  <MMClips>0</MMClips>
  <ScaleCrop>false</ScaleCrop>
  <HeadingPairs>
    <vt:vector size="6" baseType="variant">
      <vt:variant>
        <vt:lpstr>사용한 글꼴</vt:lpstr>
      </vt:variant>
      <vt:variant>
        <vt:i4>23</vt:i4>
      </vt:variant>
      <vt:variant>
        <vt:lpstr>테마</vt:lpstr>
      </vt:variant>
      <vt:variant>
        <vt:i4>1</vt:i4>
      </vt:variant>
      <vt:variant>
        <vt:lpstr>슬라이드 제목</vt:lpstr>
      </vt:variant>
      <vt:variant>
        <vt:i4>195</vt:i4>
      </vt:variant>
    </vt:vector>
  </HeadingPairs>
  <TitlesOfParts>
    <vt:vector size="219" baseType="lpstr">
      <vt:lpstr>Cambria Math</vt:lpstr>
      <vt:lpstr>Tahoma</vt:lpstr>
      <vt:lpstr>Calibri</vt:lpstr>
      <vt:lpstr>맑은 고딕</vt:lpstr>
      <vt:lpstr>SamsungOne-400</vt:lpstr>
      <vt:lpstr>KoPub돋움체 Bold</vt:lpstr>
      <vt:lpstr>Malgun Gothic Semilight</vt:lpstr>
      <vt:lpstr>Samsung Sharp Sans Bold</vt:lpstr>
      <vt:lpstr>SamsungOne 700</vt:lpstr>
      <vt:lpstr>SamsungOne 400</vt:lpstr>
      <vt:lpstr>Noto Sans CJK KR Regular</vt:lpstr>
      <vt:lpstr>Samsung Sharp Sans</vt:lpstr>
      <vt:lpstr>Samsung Sharp Sans Medium</vt:lpstr>
      <vt:lpstr>SamsungOne 400C</vt:lpstr>
      <vt:lpstr>Arial</vt:lpstr>
      <vt:lpstr>Times New Roman</vt:lpstr>
      <vt:lpstr>KoPub돋움체 Medium</vt:lpstr>
      <vt:lpstr>Wingdings</vt:lpstr>
      <vt:lpstr>Arial Unicode MS</vt:lpstr>
      <vt:lpstr>SamsungOne 300</vt:lpstr>
      <vt:lpstr>SamsungOneKorean 700</vt:lpstr>
      <vt:lpstr>SamsungOne-700</vt:lpstr>
      <vt:lpstr>Symbol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Soomin Kim</cp:lastModifiedBy>
  <cp:revision>823</cp:revision>
  <dcterms:created xsi:type="dcterms:W3CDTF">2019-08-14T11:07:19Z</dcterms:created>
  <dcterms:modified xsi:type="dcterms:W3CDTF">2023-09-05T03:59:47Z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0x010100A380271A0ADD9D41958F941CC4FAD6EA</vt:lpwstr>
  </property>
</Properties>
</file>